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60" r:id="rId2"/>
    <p:sldMasterId id="2147483670" r:id="rId3"/>
    <p:sldMasterId id="2147483672" r:id="rId4"/>
    <p:sldMasterId id="2147483674" r:id="rId5"/>
  </p:sldMasterIdLst>
  <p:notesMasterIdLst>
    <p:notesMasterId r:id="rId12"/>
  </p:notesMasterIdLst>
  <p:handoutMasterIdLst>
    <p:handoutMasterId r:id="rId13"/>
  </p:handoutMasterIdLst>
  <p:sldIdLst>
    <p:sldId id="256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hfZo/YPxb5vgO2hnhAK2Ag==" hashData="pFyJ56oQx9fg8yDJRtvjaQbCnjk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clrMru>
    <a:srgbClr val="FF6600"/>
    <a:srgbClr val="0000FF"/>
    <a:srgbClr val="00CC00"/>
    <a:srgbClr val="008080"/>
    <a:srgbClr val="9900FF"/>
    <a:srgbClr val="C8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>
        <p:scale>
          <a:sx n="84" d="100"/>
          <a:sy n="84" d="100"/>
        </p:scale>
        <p:origin x="-380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Kopfzeilenplatzhalter 1"/>
          <p:cNvSpPr>
            <a:spLocks noGrp="1"/>
          </p:cNvSpPr>
          <p:nvPr>
            <p:ph type="hdr" sz="quarter"/>
          </p:nvPr>
        </p:nvSpPr>
        <p:spPr>
          <a:xfrm>
            <a:off x="-6097" y="200922"/>
            <a:ext cx="6864097" cy="511731"/>
          </a:xfrm>
          <a:prstGeom prst="rect">
            <a:avLst/>
          </a:prstGeom>
        </p:spPr>
        <p:txBody>
          <a:bodyPr vert="horz" lIns="99040" tIns="49521" rIns="99040" bIns="49521" rtlCol="0" anchor="ctr" anchorCtr="0"/>
          <a:lstStyle>
            <a:lvl1pPr algn="l">
              <a:defRPr sz="1300"/>
            </a:lvl1pPr>
          </a:lstStyle>
          <a:p>
            <a:pPr algn="ctr"/>
            <a:r>
              <a:rPr lang="de-AT" sz="1600" dirty="0"/>
              <a:t>Beispiel: Bühne als HP- Fläche in Solid Edge ST6</a:t>
            </a:r>
            <a:endParaRPr lang="de-DE" sz="1600" dirty="0"/>
          </a:p>
        </p:txBody>
      </p:sp>
      <p:sp>
        <p:nvSpPr>
          <p:cNvPr id="31" name="Textfeld 30"/>
          <p:cNvSpPr txBox="1"/>
          <p:nvPr/>
        </p:nvSpPr>
        <p:spPr>
          <a:xfrm>
            <a:off x="3159267" y="8868412"/>
            <a:ext cx="3698733" cy="275588"/>
          </a:xfrm>
          <a:prstGeom prst="rect">
            <a:avLst/>
          </a:prstGeom>
          <a:noFill/>
        </p:spPr>
        <p:txBody>
          <a:bodyPr wrap="square" lIns="99040" tIns="49521" rIns="99040" bIns="49521" rtlCol="0" anchor="ctr">
            <a:spAutoFit/>
          </a:bodyPr>
          <a:lstStyle/>
          <a:p>
            <a:pPr algn="r"/>
            <a:r>
              <a:rPr lang="de-AT" sz="1100" dirty="0" smtClean="0"/>
              <a:t>13_05_03_te</a:t>
            </a:r>
            <a:endParaRPr lang="de-AT" sz="1100" dirty="0"/>
          </a:p>
        </p:txBody>
      </p:sp>
      <p:sp>
        <p:nvSpPr>
          <p:cNvPr id="4" name="Textfeld 3"/>
          <p:cNvSpPr txBox="1"/>
          <p:nvPr/>
        </p:nvSpPr>
        <p:spPr>
          <a:xfrm>
            <a:off x="-1" y="8882390"/>
            <a:ext cx="3654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dirty="0" smtClean="0"/>
              <a:t> © Mag. </a:t>
            </a:r>
            <a:r>
              <a:rPr lang="de-AT" sz="1100" dirty="0" err="1" smtClean="0"/>
              <a:t>Helgrid</a:t>
            </a:r>
            <a:r>
              <a:rPr lang="de-AT" sz="1100" dirty="0" smtClean="0"/>
              <a:t>  Müller</a:t>
            </a:r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4160915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237BA-151A-40ED-934E-0FEF0CF97531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F8271-AAD0-4104-8851-2666C979F7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8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_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4572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de-A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00CC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902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00CC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902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FB3E5CC-1D03-4342-AD81-4A5399B2BB69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7D358-3976-4C98-BFEA-48581629DE6B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6603159"/>
            <a:ext cx="2276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© Mag. </a:t>
            </a:r>
            <a:r>
              <a:rPr lang="de-DE" sz="10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Helgrid</a:t>
            </a:r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Müller</a:t>
            </a:r>
            <a:endParaRPr lang="de-AT" sz="1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6603159"/>
            <a:ext cx="2276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© Mag. Sandra Losbichler</a:t>
            </a:r>
            <a:endParaRPr lang="de-AT" sz="1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278733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  <p:pic>
        <p:nvPicPr>
          <p:cNvPr id="4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33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0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image" Target="../media/image1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Beispiel: Bühne als HP- Fläche in Solid Edge ST6</a:t>
            </a:r>
            <a:endParaRPr lang="de-AT" sz="2600" dirty="0"/>
          </a:p>
        </p:txBody>
      </p:sp>
      <p:sp>
        <p:nvSpPr>
          <p:cNvPr id="533" name="Textfeld 532"/>
          <p:cNvSpPr txBox="1"/>
          <p:nvPr/>
        </p:nvSpPr>
        <p:spPr>
          <a:xfrm>
            <a:off x="-1" y="467380"/>
            <a:ext cx="51646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Über zwei trapezförmigen, auf </a:t>
            </a:r>
            <a:r>
              <a:rPr lang="de-AT" sz="1400" dirty="0" smtClean="0">
                <a:latin typeface="Symbol" panose="05050102010706020507" pitchFamily="18" charset="2"/>
              </a:rPr>
              <a:t>p</a:t>
            </a:r>
            <a:r>
              <a:rPr lang="de-AT" sz="1400" baseline="-25000" dirty="0" smtClean="0"/>
              <a:t>1</a:t>
            </a:r>
            <a:r>
              <a:rPr lang="de-AT" sz="1400" dirty="0" smtClean="0"/>
              <a:t> stehenden Wänden ist eine HP- Fläche mit dem windschiefen </a:t>
            </a:r>
            <a:r>
              <a:rPr lang="de-AT" sz="1400" dirty="0" err="1" smtClean="0"/>
              <a:t>Erzeugendenvierseit</a:t>
            </a:r>
            <a:r>
              <a:rPr lang="de-AT" sz="1400" dirty="0" smtClean="0"/>
              <a:t> ABCD gebaut.</a:t>
            </a:r>
          </a:p>
          <a:p>
            <a:r>
              <a:rPr lang="de-AT" sz="1400" dirty="0" smtClean="0"/>
              <a:t>Diese HP- Fläche wird von einer zweitprojizierenden Ebene durch EBD abgeschnitten und stellt gemeinsam mit den zwei trapezförmigen Wänden eine Veranstaltungsbühne dar.</a:t>
            </a:r>
          </a:p>
          <a:p>
            <a:r>
              <a:rPr lang="de-AT" sz="1400" dirty="0" smtClean="0"/>
              <a:t>Konstruiere die Bühne mit Solid Edge.</a:t>
            </a:r>
            <a:endParaRPr lang="de-AT" sz="1400" dirty="0"/>
          </a:p>
        </p:txBody>
      </p:sp>
      <p:pic>
        <p:nvPicPr>
          <p:cNvPr id="536" name="Grafik 53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2060848"/>
            <a:ext cx="2494490" cy="2276986"/>
          </a:xfrm>
          <a:prstGeom prst="rect">
            <a:avLst/>
          </a:prstGeom>
        </p:spPr>
      </p:pic>
      <p:pic>
        <p:nvPicPr>
          <p:cNvPr id="537" name="Grafik 53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988840"/>
            <a:ext cx="2406128" cy="2310970"/>
          </a:xfrm>
          <a:prstGeom prst="rect">
            <a:avLst/>
          </a:prstGeom>
        </p:spPr>
      </p:pic>
      <p:pic>
        <p:nvPicPr>
          <p:cNvPr id="538" name="Grafik 53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21" y="4479380"/>
            <a:ext cx="3781212" cy="2192007"/>
          </a:xfrm>
          <a:prstGeom prst="rect">
            <a:avLst/>
          </a:prstGeom>
        </p:spPr>
      </p:pic>
      <p:grpSp>
        <p:nvGrpSpPr>
          <p:cNvPr id="65" name="Gruppieren 64"/>
          <p:cNvGrpSpPr/>
          <p:nvPr/>
        </p:nvGrpSpPr>
        <p:grpSpPr>
          <a:xfrm>
            <a:off x="4850606" y="404664"/>
            <a:ext cx="4518819" cy="5905912"/>
            <a:chOff x="4850606" y="404664"/>
            <a:chExt cx="4518819" cy="5905912"/>
          </a:xfrm>
        </p:grpSpPr>
        <p:sp>
          <p:nvSpPr>
            <p:cNvPr id="66" name="Line 346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67" name="Line 6"/>
            <p:cNvSpPr>
              <a:spLocks noChangeShapeType="1"/>
            </p:cNvSpPr>
            <p:nvPr/>
          </p:nvSpPr>
          <p:spPr bwMode="auto">
            <a:xfrm flipV="1">
              <a:off x="7372350" y="4434151"/>
              <a:ext cx="1384300" cy="16510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69" name="Line 7"/>
            <p:cNvSpPr>
              <a:spLocks noChangeShapeType="1"/>
            </p:cNvSpPr>
            <p:nvPr/>
          </p:nvSpPr>
          <p:spPr bwMode="auto">
            <a:xfrm>
              <a:off x="7372350" y="2783151"/>
              <a:ext cx="1384300" cy="16510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0" name="Line 9"/>
            <p:cNvSpPr>
              <a:spLocks noChangeShapeType="1"/>
            </p:cNvSpPr>
            <p:nvPr/>
          </p:nvSpPr>
          <p:spPr bwMode="auto">
            <a:xfrm flipH="1">
              <a:off x="5216525" y="2783151"/>
              <a:ext cx="2155825" cy="165100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1" name="Line 246"/>
            <p:cNvSpPr>
              <a:spLocks noChangeShapeType="1"/>
            </p:cNvSpPr>
            <p:nvPr/>
          </p:nvSpPr>
          <p:spPr bwMode="auto">
            <a:xfrm flipH="1">
              <a:off x="5969794" y="4434151"/>
              <a:ext cx="140255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2" name="Line 255"/>
            <p:cNvSpPr>
              <a:spLocks noChangeShapeType="1"/>
            </p:cNvSpPr>
            <p:nvPr/>
          </p:nvSpPr>
          <p:spPr bwMode="auto">
            <a:xfrm flipV="1">
              <a:off x="7372350" y="1969294"/>
              <a:ext cx="1384300" cy="2159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3" name="Line 256"/>
            <p:cNvSpPr>
              <a:spLocks noChangeShapeType="1"/>
            </p:cNvSpPr>
            <p:nvPr/>
          </p:nvSpPr>
          <p:spPr bwMode="auto">
            <a:xfrm>
              <a:off x="8756650" y="1969294"/>
              <a:ext cx="0" cy="646113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4" name="Line 257"/>
            <p:cNvSpPr>
              <a:spLocks noChangeShapeType="1"/>
            </p:cNvSpPr>
            <p:nvPr/>
          </p:nvSpPr>
          <p:spPr bwMode="auto">
            <a:xfrm flipH="1">
              <a:off x="7372350" y="2615407"/>
              <a:ext cx="1384300" cy="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5" name="Line 258"/>
            <p:cNvSpPr>
              <a:spLocks noChangeShapeType="1"/>
            </p:cNvSpPr>
            <p:nvPr/>
          </p:nvSpPr>
          <p:spPr bwMode="auto">
            <a:xfrm flipV="1">
              <a:off x="7372350" y="2185194"/>
              <a:ext cx="0" cy="430213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6" name="Line 279"/>
            <p:cNvSpPr>
              <a:spLocks noChangeShapeType="1"/>
            </p:cNvSpPr>
            <p:nvPr/>
          </p:nvSpPr>
          <p:spPr bwMode="auto">
            <a:xfrm flipH="1" flipV="1">
              <a:off x="5216525" y="677069"/>
              <a:ext cx="2155825" cy="150812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7" name="Line 281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8" name="Line 282"/>
            <p:cNvSpPr>
              <a:spLocks noChangeShapeType="1"/>
            </p:cNvSpPr>
            <p:nvPr/>
          </p:nvSpPr>
          <p:spPr bwMode="auto">
            <a:xfrm>
              <a:off x="6883400" y="1829594"/>
              <a:ext cx="488950" cy="35560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9" name="Line 339"/>
            <p:cNvSpPr>
              <a:spLocks noChangeShapeType="1"/>
            </p:cNvSpPr>
            <p:nvPr/>
          </p:nvSpPr>
          <p:spPr bwMode="auto">
            <a:xfrm flipV="1">
              <a:off x="5216525" y="677069"/>
              <a:ext cx="0" cy="193833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0" name="Line 344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1" name="Rectangle 357"/>
            <p:cNvSpPr>
              <a:spLocks noChangeArrowheads="1"/>
            </p:cNvSpPr>
            <p:nvPr/>
          </p:nvSpPr>
          <p:spPr bwMode="auto">
            <a:xfrm>
              <a:off x="6113463" y="2393157"/>
              <a:ext cx="298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Line 358"/>
            <p:cNvSpPr>
              <a:spLocks noChangeShapeType="1"/>
            </p:cNvSpPr>
            <p:nvPr/>
          </p:nvSpPr>
          <p:spPr bwMode="auto">
            <a:xfrm>
              <a:off x="5216525" y="2624932"/>
              <a:ext cx="215582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3" name="Line 368"/>
            <p:cNvSpPr>
              <a:spLocks noChangeShapeType="1"/>
            </p:cNvSpPr>
            <p:nvPr/>
          </p:nvSpPr>
          <p:spPr bwMode="auto">
            <a:xfrm flipH="1">
              <a:off x="7072603" y="2185194"/>
              <a:ext cx="299746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4" name="Rectangle 369"/>
            <p:cNvSpPr>
              <a:spLocks noChangeArrowheads="1"/>
            </p:cNvSpPr>
            <p:nvPr/>
          </p:nvSpPr>
          <p:spPr bwMode="auto">
            <a:xfrm rot="16200000">
              <a:off x="6933976" y="2289969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Line 371"/>
            <p:cNvSpPr>
              <a:spLocks noChangeShapeType="1"/>
            </p:cNvSpPr>
            <p:nvPr/>
          </p:nvSpPr>
          <p:spPr bwMode="auto">
            <a:xfrm flipV="1">
              <a:off x="7164288" y="2185194"/>
              <a:ext cx="0" cy="430213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6" name="Line 380"/>
            <p:cNvSpPr>
              <a:spLocks noChangeShapeType="1"/>
            </p:cNvSpPr>
            <p:nvPr/>
          </p:nvSpPr>
          <p:spPr bwMode="auto">
            <a:xfrm>
              <a:off x="8756650" y="2615407"/>
              <a:ext cx="3206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7" name="Line 381"/>
            <p:cNvSpPr>
              <a:spLocks noChangeShapeType="1"/>
            </p:cNvSpPr>
            <p:nvPr/>
          </p:nvSpPr>
          <p:spPr bwMode="auto">
            <a:xfrm>
              <a:off x="8756650" y="1969294"/>
              <a:ext cx="3206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8" name="Rectangle 382"/>
            <p:cNvSpPr>
              <a:spLocks noChangeArrowheads="1"/>
            </p:cNvSpPr>
            <p:nvPr/>
          </p:nvSpPr>
          <p:spPr bwMode="auto">
            <a:xfrm rot="16200000">
              <a:off x="8757195" y="2183607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Line 384"/>
            <p:cNvSpPr>
              <a:spLocks noChangeShapeType="1"/>
            </p:cNvSpPr>
            <p:nvPr/>
          </p:nvSpPr>
          <p:spPr bwMode="auto">
            <a:xfrm flipV="1">
              <a:off x="8999538" y="1969294"/>
              <a:ext cx="0" cy="646113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0" name="Line 393"/>
            <p:cNvSpPr>
              <a:spLocks noChangeShapeType="1"/>
            </p:cNvSpPr>
            <p:nvPr/>
          </p:nvSpPr>
          <p:spPr bwMode="auto">
            <a:xfrm flipH="1">
              <a:off x="4959350" y="2615407"/>
              <a:ext cx="2571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1" name="Line 394"/>
            <p:cNvSpPr>
              <a:spLocks noChangeShapeType="1"/>
            </p:cNvSpPr>
            <p:nvPr/>
          </p:nvSpPr>
          <p:spPr bwMode="auto">
            <a:xfrm flipH="1">
              <a:off x="4959350" y="677069"/>
              <a:ext cx="2571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2" name="Rectangle 395"/>
            <p:cNvSpPr>
              <a:spLocks noChangeArrowheads="1"/>
            </p:cNvSpPr>
            <p:nvPr/>
          </p:nvSpPr>
          <p:spPr bwMode="auto">
            <a:xfrm rot="16200000">
              <a:off x="4859337" y="1537494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90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Line 397"/>
            <p:cNvSpPr>
              <a:spLocks noChangeShapeType="1"/>
            </p:cNvSpPr>
            <p:nvPr/>
          </p:nvSpPr>
          <p:spPr bwMode="auto">
            <a:xfrm flipV="1">
              <a:off x="5037138" y="677069"/>
              <a:ext cx="0" cy="1938338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4" name="Line 407"/>
            <p:cNvSpPr>
              <a:spLocks noChangeShapeType="1"/>
            </p:cNvSpPr>
            <p:nvPr/>
          </p:nvSpPr>
          <p:spPr bwMode="auto">
            <a:xfrm>
              <a:off x="8756650" y="4434151"/>
              <a:ext cx="268288" cy="22542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5" name="Line 408"/>
            <p:cNvSpPr>
              <a:spLocks noChangeShapeType="1"/>
            </p:cNvSpPr>
            <p:nvPr/>
          </p:nvSpPr>
          <p:spPr bwMode="auto">
            <a:xfrm>
              <a:off x="7372350" y="6085151"/>
              <a:ext cx="266700" cy="22542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6" name="Rectangle 409"/>
            <p:cNvSpPr>
              <a:spLocks noChangeArrowheads="1"/>
            </p:cNvSpPr>
            <p:nvPr/>
          </p:nvSpPr>
          <p:spPr bwMode="auto">
            <a:xfrm rot="18600000">
              <a:off x="8053388" y="5256476"/>
              <a:ext cx="298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Line 411"/>
            <p:cNvSpPr>
              <a:spLocks noChangeShapeType="1"/>
            </p:cNvSpPr>
            <p:nvPr/>
          </p:nvSpPr>
          <p:spPr bwMode="auto">
            <a:xfrm flipH="1">
              <a:off x="7580313" y="4610364"/>
              <a:ext cx="1385888" cy="165100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8" name="Rectangle 420"/>
            <p:cNvSpPr>
              <a:spLocks noChangeArrowheads="1"/>
            </p:cNvSpPr>
            <p:nvPr/>
          </p:nvSpPr>
          <p:spPr bwMode="auto">
            <a:xfrm rot="16200000">
              <a:off x="7874592" y="4335161"/>
              <a:ext cx="37029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Line 459"/>
            <p:cNvSpPr>
              <a:spLocks noChangeShapeType="1"/>
            </p:cNvSpPr>
            <p:nvPr/>
          </p:nvSpPr>
          <p:spPr bwMode="auto">
            <a:xfrm flipV="1">
              <a:off x="7372350" y="1000919"/>
              <a:ext cx="0" cy="118427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0" name="Line 460"/>
            <p:cNvSpPr>
              <a:spLocks noChangeShapeType="1"/>
            </p:cNvSpPr>
            <p:nvPr/>
          </p:nvSpPr>
          <p:spPr bwMode="auto">
            <a:xfrm flipV="1">
              <a:off x="5970588" y="1000919"/>
              <a:ext cx="0" cy="16510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1" name="Rectangle 461"/>
            <p:cNvSpPr>
              <a:spLocks noChangeArrowheads="1"/>
            </p:cNvSpPr>
            <p:nvPr/>
          </p:nvSpPr>
          <p:spPr bwMode="auto">
            <a:xfrm>
              <a:off x="6550025" y="845344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65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Line 462"/>
            <p:cNvSpPr>
              <a:spLocks noChangeShapeType="1"/>
            </p:cNvSpPr>
            <p:nvPr/>
          </p:nvSpPr>
          <p:spPr bwMode="auto">
            <a:xfrm flipH="1">
              <a:off x="5970588" y="1078707"/>
              <a:ext cx="1401763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3" name="Bogen 102"/>
            <p:cNvSpPr/>
            <p:nvPr/>
          </p:nvSpPr>
          <p:spPr>
            <a:xfrm>
              <a:off x="8143875" y="3826138"/>
              <a:ext cx="1225550" cy="1225550"/>
            </a:xfrm>
            <a:prstGeom prst="arc">
              <a:avLst>
                <a:gd name="adj1" fmla="val 7802605"/>
                <a:gd name="adj2" fmla="val 13816184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104" name="Freihandform 103"/>
            <p:cNvSpPr/>
            <p:nvPr/>
          </p:nvSpPr>
          <p:spPr>
            <a:xfrm>
              <a:off x="5967412" y="1166814"/>
              <a:ext cx="2788443" cy="829496"/>
            </a:xfrm>
            <a:custGeom>
              <a:avLst/>
              <a:gdLst>
                <a:gd name="connsiteX0" fmla="*/ 0 w 2880576"/>
                <a:gd name="connsiteY0" fmla="*/ 0 h 850199"/>
                <a:gd name="connsiteX1" fmla="*/ 1395412 w 2880576"/>
                <a:gd name="connsiteY1" fmla="*/ 652462 h 850199"/>
                <a:gd name="connsiteX2" fmla="*/ 2788443 w 2880576"/>
                <a:gd name="connsiteY2" fmla="*/ 800100 h 850199"/>
                <a:gd name="connsiteX3" fmla="*/ 2767012 w 2880576"/>
                <a:gd name="connsiteY3" fmla="*/ 850106 h 850199"/>
                <a:gd name="connsiteX0" fmla="*/ 0 w 2788443"/>
                <a:gd name="connsiteY0" fmla="*/ 0 h 800100"/>
                <a:gd name="connsiteX1" fmla="*/ 1395412 w 2788443"/>
                <a:gd name="connsiteY1" fmla="*/ 652462 h 800100"/>
                <a:gd name="connsiteX2" fmla="*/ 2788443 w 2788443"/>
                <a:gd name="connsiteY2" fmla="*/ 800100 h 800100"/>
                <a:gd name="connsiteX0" fmla="*/ 0 w 2788443"/>
                <a:gd name="connsiteY0" fmla="*/ 0 h 814280"/>
                <a:gd name="connsiteX1" fmla="*/ 1395412 w 2788443"/>
                <a:gd name="connsiteY1" fmla="*/ 652462 h 814280"/>
                <a:gd name="connsiteX2" fmla="*/ 2788443 w 2788443"/>
                <a:gd name="connsiteY2" fmla="*/ 800100 h 814280"/>
                <a:gd name="connsiteX0" fmla="*/ 0 w 2788443"/>
                <a:gd name="connsiteY0" fmla="*/ 0 h 829109"/>
                <a:gd name="connsiteX1" fmla="*/ 1395412 w 2788443"/>
                <a:gd name="connsiteY1" fmla="*/ 652462 h 829109"/>
                <a:gd name="connsiteX2" fmla="*/ 2788443 w 2788443"/>
                <a:gd name="connsiteY2" fmla="*/ 800100 h 829109"/>
                <a:gd name="connsiteX0" fmla="*/ 0 w 2788443"/>
                <a:gd name="connsiteY0" fmla="*/ 0 h 829496"/>
                <a:gd name="connsiteX1" fmla="*/ 1412080 w 2788443"/>
                <a:gd name="connsiteY1" fmla="*/ 654843 h 829496"/>
                <a:gd name="connsiteX2" fmla="*/ 2788443 w 2788443"/>
                <a:gd name="connsiteY2" fmla="*/ 800100 h 829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8443" h="829496">
                  <a:moveTo>
                    <a:pt x="0" y="0"/>
                  </a:moveTo>
                  <a:cubicBezTo>
                    <a:pt x="465336" y="259556"/>
                    <a:pt x="947340" y="521493"/>
                    <a:pt x="1412080" y="654843"/>
                  </a:cubicBezTo>
                  <a:cubicBezTo>
                    <a:pt x="1876820" y="788193"/>
                    <a:pt x="2278855" y="879077"/>
                    <a:pt x="2788443" y="800100"/>
                  </a:cubicBezTo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5" name="Freihandform 104"/>
            <p:cNvSpPr/>
            <p:nvPr/>
          </p:nvSpPr>
          <p:spPr>
            <a:xfrm>
              <a:off x="5968537" y="2780928"/>
              <a:ext cx="1407624" cy="3304526"/>
            </a:xfrm>
            <a:custGeom>
              <a:avLst/>
              <a:gdLst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177 w 1402177"/>
                <a:gd name="connsiteY0" fmla="*/ 0 h 3297382"/>
                <a:gd name="connsiteX1" fmla="*/ 97 w 1402177"/>
                <a:gd name="connsiteY1" fmla="*/ 1645920 h 3297382"/>
                <a:gd name="connsiteX2" fmla="*/ 1402177 w 1402177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7622 w 1407622"/>
                <a:gd name="connsiteY0" fmla="*/ 0 h 3297382"/>
                <a:gd name="connsiteX1" fmla="*/ 0 w 1407622"/>
                <a:gd name="connsiteY1" fmla="*/ 1657004 h 3297382"/>
                <a:gd name="connsiteX2" fmla="*/ 1407622 w 1407622"/>
                <a:gd name="connsiteY2" fmla="*/ 3297382 h 3297382"/>
                <a:gd name="connsiteX0" fmla="*/ 1408000 w 1408000"/>
                <a:gd name="connsiteY0" fmla="*/ 0 h 3297382"/>
                <a:gd name="connsiteX1" fmla="*/ 378 w 1408000"/>
                <a:gd name="connsiteY1" fmla="*/ 1657004 h 3297382"/>
                <a:gd name="connsiteX2" fmla="*/ 1408000 w 1408000"/>
                <a:gd name="connsiteY2" fmla="*/ 3297382 h 3297382"/>
                <a:gd name="connsiteX0" fmla="*/ 1407719 w 1407719"/>
                <a:gd name="connsiteY0" fmla="*/ 0 h 3297382"/>
                <a:gd name="connsiteX1" fmla="*/ 97 w 1407719"/>
                <a:gd name="connsiteY1" fmla="*/ 1657004 h 3297382"/>
                <a:gd name="connsiteX2" fmla="*/ 1407719 w 1407719"/>
                <a:gd name="connsiteY2" fmla="*/ 3297382 h 3297382"/>
                <a:gd name="connsiteX0" fmla="*/ 1407718 w 1407718"/>
                <a:gd name="connsiteY0" fmla="*/ 0 h 3297382"/>
                <a:gd name="connsiteX1" fmla="*/ 96 w 1407718"/>
                <a:gd name="connsiteY1" fmla="*/ 1657004 h 3297382"/>
                <a:gd name="connsiteX2" fmla="*/ 1407718 w 1407718"/>
                <a:gd name="connsiteY2" fmla="*/ 3297382 h 3297382"/>
                <a:gd name="connsiteX0" fmla="*/ 1400480 w 1407624"/>
                <a:gd name="connsiteY0" fmla="*/ 0 h 3304526"/>
                <a:gd name="connsiteX1" fmla="*/ 2 w 1407624"/>
                <a:gd name="connsiteY1" fmla="*/ 1664148 h 3304526"/>
                <a:gd name="connsiteX2" fmla="*/ 1407624 w 1407624"/>
                <a:gd name="connsiteY2" fmla="*/ 3304526 h 3304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7624" h="3304526">
                  <a:moveTo>
                    <a:pt x="1400480" y="0"/>
                  </a:moveTo>
                  <a:cubicBezTo>
                    <a:pt x="938561" y="365991"/>
                    <a:pt x="-1189" y="1113394"/>
                    <a:pt x="2" y="1664148"/>
                  </a:cubicBezTo>
                  <a:cubicBezTo>
                    <a:pt x="1193" y="2214902"/>
                    <a:pt x="1111137" y="3053297"/>
                    <a:pt x="1407624" y="3304526"/>
                  </a:cubicBez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6" name="Textfeld 105"/>
            <p:cNvSpPr txBox="1"/>
            <p:nvPr/>
          </p:nvSpPr>
          <p:spPr>
            <a:xfrm>
              <a:off x="5037138" y="4149080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A‘</a:t>
              </a:r>
              <a:endParaRPr lang="de-AT" sz="1400" dirty="0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5183000" y="4396369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2" name="Textfeld 111"/>
            <p:cNvSpPr txBox="1"/>
            <p:nvPr/>
          </p:nvSpPr>
          <p:spPr>
            <a:xfrm>
              <a:off x="4965130" y="404664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A‘‘</a:t>
              </a:r>
              <a:endParaRPr lang="de-AT" sz="1400" dirty="0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5179671" y="64061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4" name="Textfeld 113"/>
            <p:cNvSpPr txBox="1"/>
            <p:nvPr/>
          </p:nvSpPr>
          <p:spPr>
            <a:xfrm>
              <a:off x="7320507" y="2158289"/>
              <a:ext cx="7439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B‘‘=D‘‘</a:t>
              </a:r>
              <a:endParaRPr lang="de-AT" sz="1400" dirty="0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7335570" y="2156701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6" name="Textfeld 115"/>
            <p:cNvSpPr txBox="1"/>
            <p:nvPr/>
          </p:nvSpPr>
          <p:spPr>
            <a:xfrm>
              <a:off x="8651453" y="1683742"/>
              <a:ext cx="429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C‘‘</a:t>
              </a:r>
              <a:endParaRPr lang="de-AT" sz="1400" dirty="0"/>
            </a:p>
          </p:txBody>
        </p:sp>
        <p:sp>
          <p:nvSpPr>
            <p:cNvPr id="117" name="Ellipse 116"/>
            <p:cNvSpPr/>
            <p:nvPr/>
          </p:nvSpPr>
          <p:spPr>
            <a:xfrm>
              <a:off x="8721285" y="1932185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5689997" y="859632"/>
              <a:ext cx="429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E‘‘</a:t>
              </a:r>
              <a:endParaRPr lang="de-AT" sz="1400" dirty="0"/>
            </a:p>
          </p:txBody>
        </p:sp>
        <p:sp>
          <p:nvSpPr>
            <p:cNvPr id="119" name="Ellipse 118"/>
            <p:cNvSpPr/>
            <p:nvPr/>
          </p:nvSpPr>
          <p:spPr>
            <a:xfrm>
              <a:off x="5938423" y="1129506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5663406" y="4311005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E‘</a:t>
              </a:r>
              <a:endParaRPr lang="de-AT" sz="1400" dirty="0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5933093" y="4401132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2" name="Textfeld 121"/>
            <p:cNvSpPr txBox="1"/>
            <p:nvPr/>
          </p:nvSpPr>
          <p:spPr>
            <a:xfrm>
              <a:off x="7071023" y="5956821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B‘</a:t>
              </a:r>
              <a:endParaRPr lang="de-AT" sz="1400" dirty="0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7340710" y="6046948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4" name="Textfeld 123"/>
            <p:cNvSpPr txBox="1"/>
            <p:nvPr/>
          </p:nvSpPr>
          <p:spPr>
            <a:xfrm>
              <a:off x="8723313" y="4202410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C‘</a:t>
              </a:r>
              <a:endParaRPr lang="de-AT" sz="1400" dirty="0"/>
            </a:p>
          </p:txBody>
        </p:sp>
        <p:sp>
          <p:nvSpPr>
            <p:cNvPr id="125" name="Ellipse 124"/>
            <p:cNvSpPr/>
            <p:nvPr/>
          </p:nvSpPr>
          <p:spPr>
            <a:xfrm>
              <a:off x="8716775" y="4399693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6" name="Textfeld 125"/>
            <p:cNvSpPr txBox="1"/>
            <p:nvPr/>
          </p:nvSpPr>
          <p:spPr>
            <a:xfrm>
              <a:off x="7335985" y="2595923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D‘</a:t>
              </a:r>
              <a:endParaRPr lang="de-AT" sz="1400" dirty="0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7336591" y="2750344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514" y="1777714"/>
            <a:ext cx="3872949" cy="2988835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Beispiel: Bühne als HP- Fläche in Solid Edge ST6</a:t>
            </a:r>
            <a:endParaRPr lang="de-AT" sz="2600" dirty="0"/>
          </a:p>
        </p:txBody>
      </p:sp>
      <p:grpSp>
        <p:nvGrpSpPr>
          <p:cNvPr id="534" name="Gruppieren 533"/>
          <p:cNvGrpSpPr/>
          <p:nvPr/>
        </p:nvGrpSpPr>
        <p:grpSpPr>
          <a:xfrm>
            <a:off x="4850606" y="404664"/>
            <a:ext cx="4518819" cy="5905912"/>
            <a:chOff x="4850606" y="404664"/>
            <a:chExt cx="4518819" cy="5905912"/>
          </a:xfrm>
        </p:grpSpPr>
        <p:sp>
          <p:nvSpPr>
            <p:cNvPr id="252" name="Line 346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13" name="Line 6"/>
            <p:cNvSpPr>
              <a:spLocks noChangeShapeType="1"/>
            </p:cNvSpPr>
            <p:nvPr/>
          </p:nvSpPr>
          <p:spPr bwMode="auto">
            <a:xfrm flipV="1">
              <a:off x="7372350" y="4434151"/>
              <a:ext cx="1384300" cy="16510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14" name="Line 7"/>
            <p:cNvSpPr>
              <a:spLocks noChangeShapeType="1"/>
            </p:cNvSpPr>
            <p:nvPr/>
          </p:nvSpPr>
          <p:spPr bwMode="auto">
            <a:xfrm>
              <a:off x="7372350" y="2783151"/>
              <a:ext cx="1384300" cy="16510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16" name="Line 9"/>
            <p:cNvSpPr>
              <a:spLocks noChangeShapeType="1"/>
            </p:cNvSpPr>
            <p:nvPr/>
          </p:nvSpPr>
          <p:spPr bwMode="auto">
            <a:xfrm flipH="1">
              <a:off x="5216525" y="2783151"/>
              <a:ext cx="2155825" cy="165100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52" name="Line 246"/>
            <p:cNvSpPr>
              <a:spLocks noChangeShapeType="1"/>
            </p:cNvSpPr>
            <p:nvPr/>
          </p:nvSpPr>
          <p:spPr bwMode="auto">
            <a:xfrm flipH="1">
              <a:off x="5969794" y="4434151"/>
              <a:ext cx="140255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1" name="Line 255"/>
            <p:cNvSpPr>
              <a:spLocks noChangeShapeType="1"/>
            </p:cNvSpPr>
            <p:nvPr/>
          </p:nvSpPr>
          <p:spPr bwMode="auto">
            <a:xfrm flipV="1">
              <a:off x="7372350" y="1969294"/>
              <a:ext cx="1384300" cy="2159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2" name="Line 256"/>
            <p:cNvSpPr>
              <a:spLocks noChangeShapeType="1"/>
            </p:cNvSpPr>
            <p:nvPr/>
          </p:nvSpPr>
          <p:spPr bwMode="auto">
            <a:xfrm>
              <a:off x="8756650" y="1969294"/>
              <a:ext cx="0" cy="646113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3" name="Line 257"/>
            <p:cNvSpPr>
              <a:spLocks noChangeShapeType="1"/>
            </p:cNvSpPr>
            <p:nvPr/>
          </p:nvSpPr>
          <p:spPr bwMode="auto">
            <a:xfrm flipH="1">
              <a:off x="7372350" y="2615407"/>
              <a:ext cx="1384300" cy="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4" name="Line 258"/>
            <p:cNvSpPr>
              <a:spLocks noChangeShapeType="1"/>
            </p:cNvSpPr>
            <p:nvPr/>
          </p:nvSpPr>
          <p:spPr bwMode="auto">
            <a:xfrm flipV="1">
              <a:off x="7372350" y="2185194"/>
              <a:ext cx="0" cy="430213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85" name="Line 279"/>
            <p:cNvSpPr>
              <a:spLocks noChangeShapeType="1"/>
            </p:cNvSpPr>
            <p:nvPr/>
          </p:nvSpPr>
          <p:spPr bwMode="auto">
            <a:xfrm flipH="1" flipV="1">
              <a:off x="5216525" y="677069"/>
              <a:ext cx="2155825" cy="150812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87" name="Line 281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88" name="Line 282"/>
            <p:cNvSpPr>
              <a:spLocks noChangeShapeType="1"/>
            </p:cNvSpPr>
            <p:nvPr/>
          </p:nvSpPr>
          <p:spPr bwMode="auto">
            <a:xfrm>
              <a:off x="6883400" y="1829594"/>
              <a:ext cx="488950" cy="35560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45" name="Line 339"/>
            <p:cNvSpPr>
              <a:spLocks noChangeShapeType="1"/>
            </p:cNvSpPr>
            <p:nvPr/>
          </p:nvSpPr>
          <p:spPr bwMode="auto">
            <a:xfrm flipV="1">
              <a:off x="5216525" y="677069"/>
              <a:ext cx="0" cy="193833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50" name="Line 344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63" name="Rectangle 357"/>
            <p:cNvSpPr>
              <a:spLocks noChangeArrowheads="1"/>
            </p:cNvSpPr>
            <p:nvPr/>
          </p:nvSpPr>
          <p:spPr bwMode="auto">
            <a:xfrm>
              <a:off x="6113463" y="2393157"/>
              <a:ext cx="298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4" name="Line 358"/>
            <p:cNvSpPr>
              <a:spLocks noChangeShapeType="1"/>
            </p:cNvSpPr>
            <p:nvPr/>
          </p:nvSpPr>
          <p:spPr bwMode="auto">
            <a:xfrm>
              <a:off x="5216525" y="2624932"/>
              <a:ext cx="215582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74" name="Line 368"/>
            <p:cNvSpPr>
              <a:spLocks noChangeShapeType="1"/>
            </p:cNvSpPr>
            <p:nvPr/>
          </p:nvSpPr>
          <p:spPr bwMode="auto">
            <a:xfrm flipH="1">
              <a:off x="7072603" y="2185194"/>
              <a:ext cx="299746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75" name="Rectangle 369"/>
            <p:cNvSpPr>
              <a:spLocks noChangeArrowheads="1"/>
            </p:cNvSpPr>
            <p:nvPr/>
          </p:nvSpPr>
          <p:spPr bwMode="auto">
            <a:xfrm rot="16200000">
              <a:off x="6933976" y="2289969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7" name="Line 371"/>
            <p:cNvSpPr>
              <a:spLocks noChangeShapeType="1"/>
            </p:cNvSpPr>
            <p:nvPr/>
          </p:nvSpPr>
          <p:spPr bwMode="auto">
            <a:xfrm flipV="1">
              <a:off x="7164288" y="2185194"/>
              <a:ext cx="0" cy="430213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86" name="Line 380"/>
            <p:cNvSpPr>
              <a:spLocks noChangeShapeType="1"/>
            </p:cNvSpPr>
            <p:nvPr/>
          </p:nvSpPr>
          <p:spPr bwMode="auto">
            <a:xfrm>
              <a:off x="8756650" y="2615407"/>
              <a:ext cx="3206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87" name="Line 381"/>
            <p:cNvSpPr>
              <a:spLocks noChangeShapeType="1"/>
            </p:cNvSpPr>
            <p:nvPr/>
          </p:nvSpPr>
          <p:spPr bwMode="auto">
            <a:xfrm>
              <a:off x="8756650" y="1969294"/>
              <a:ext cx="3206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88" name="Rectangle 382"/>
            <p:cNvSpPr>
              <a:spLocks noChangeArrowheads="1"/>
            </p:cNvSpPr>
            <p:nvPr/>
          </p:nvSpPr>
          <p:spPr bwMode="auto">
            <a:xfrm rot="16200000">
              <a:off x="8757195" y="2183607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0" name="Line 384"/>
            <p:cNvSpPr>
              <a:spLocks noChangeShapeType="1"/>
            </p:cNvSpPr>
            <p:nvPr/>
          </p:nvSpPr>
          <p:spPr bwMode="auto">
            <a:xfrm flipV="1">
              <a:off x="8999538" y="1969294"/>
              <a:ext cx="0" cy="646113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99" name="Line 393"/>
            <p:cNvSpPr>
              <a:spLocks noChangeShapeType="1"/>
            </p:cNvSpPr>
            <p:nvPr/>
          </p:nvSpPr>
          <p:spPr bwMode="auto">
            <a:xfrm flipH="1">
              <a:off x="4959350" y="2615407"/>
              <a:ext cx="2571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00" name="Line 394"/>
            <p:cNvSpPr>
              <a:spLocks noChangeShapeType="1"/>
            </p:cNvSpPr>
            <p:nvPr/>
          </p:nvSpPr>
          <p:spPr bwMode="auto">
            <a:xfrm flipH="1">
              <a:off x="4959350" y="677069"/>
              <a:ext cx="2571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01" name="Rectangle 395"/>
            <p:cNvSpPr>
              <a:spLocks noChangeArrowheads="1"/>
            </p:cNvSpPr>
            <p:nvPr/>
          </p:nvSpPr>
          <p:spPr bwMode="auto">
            <a:xfrm rot="16200000">
              <a:off x="4859337" y="1537494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90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3" name="Line 397"/>
            <p:cNvSpPr>
              <a:spLocks noChangeShapeType="1"/>
            </p:cNvSpPr>
            <p:nvPr/>
          </p:nvSpPr>
          <p:spPr bwMode="auto">
            <a:xfrm flipV="1">
              <a:off x="5037138" y="677069"/>
              <a:ext cx="0" cy="1938338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5" name="Line 407"/>
            <p:cNvSpPr>
              <a:spLocks noChangeShapeType="1"/>
            </p:cNvSpPr>
            <p:nvPr/>
          </p:nvSpPr>
          <p:spPr bwMode="auto">
            <a:xfrm>
              <a:off x="8756650" y="4434151"/>
              <a:ext cx="268288" cy="22542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6" name="Line 408"/>
            <p:cNvSpPr>
              <a:spLocks noChangeShapeType="1"/>
            </p:cNvSpPr>
            <p:nvPr/>
          </p:nvSpPr>
          <p:spPr bwMode="auto">
            <a:xfrm>
              <a:off x="7372350" y="6085151"/>
              <a:ext cx="266700" cy="22542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7" name="Rectangle 409"/>
            <p:cNvSpPr>
              <a:spLocks noChangeArrowheads="1"/>
            </p:cNvSpPr>
            <p:nvPr/>
          </p:nvSpPr>
          <p:spPr bwMode="auto">
            <a:xfrm rot="18600000">
              <a:off x="8053388" y="5256476"/>
              <a:ext cx="298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Line 411"/>
            <p:cNvSpPr>
              <a:spLocks noChangeShapeType="1"/>
            </p:cNvSpPr>
            <p:nvPr/>
          </p:nvSpPr>
          <p:spPr bwMode="auto">
            <a:xfrm flipH="1">
              <a:off x="7580313" y="4610364"/>
              <a:ext cx="1385888" cy="165100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68" name="Rectangle 420"/>
            <p:cNvSpPr>
              <a:spLocks noChangeArrowheads="1"/>
            </p:cNvSpPr>
            <p:nvPr/>
          </p:nvSpPr>
          <p:spPr bwMode="auto">
            <a:xfrm rot="16200000">
              <a:off x="7874592" y="4335161"/>
              <a:ext cx="37029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Line 459"/>
            <p:cNvSpPr>
              <a:spLocks noChangeShapeType="1"/>
            </p:cNvSpPr>
            <p:nvPr/>
          </p:nvSpPr>
          <p:spPr bwMode="auto">
            <a:xfrm flipV="1">
              <a:off x="7372350" y="1000919"/>
              <a:ext cx="0" cy="118427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8" name="Line 460"/>
            <p:cNvSpPr>
              <a:spLocks noChangeShapeType="1"/>
            </p:cNvSpPr>
            <p:nvPr/>
          </p:nvSpPr>
          <p:spPr bwMode="auto">
            <a:xfrm flipV="1">
              <a:off x="5970588" y="1000919"/>
              <a:ext cx="0" cy="16510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9" name="Rectangle 461"/>
            <p:cNvSpPr>
              <a:spLocks noChangeArrowheads="1"/>
            </p:cNvSpPr>
            <p:nvPr/>
          </p:nvSpPr>
          <p:spPr bwMode="auto">
            <a:xfrm>
              <a:off x="6550025" y="845344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65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Line 462"/>
            <p:cNvSpPr>
              <a:spLocks noChangeShapeType="1"/>
            </p:cNvSpPr>
            <p:nvPr/>
          </p:nvSpPr>
          <p:spPr bwMode="auto">
            <a:xfrm flipH="1">
              <a:off x="5970588" y="1078707"/>
              <a:ext cx="1401763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12" name="Bogen 511"/>
            <p:cNvSpPr/>
            <p:nvPr/>
          </p:nvSpPr>
          <p:spPr>
            <a:xfrm>
              <a:off x="8143875" y="3826138"/>
              <a:ext cx="1225550" cy="1225550"/>
            </a:xfrm>
            <a:prstGeom prst="arc">
              <a:avLst>
                <a:gd name="adj1" fmla="val 7802605"/>
                <a:gd name="adj2" fmla="val 13816184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513" name="Freihandform 512"/>
            <p:cNvSpPr/>
            <p:nvPr/>
          </p:nvSpPr>
          <p:spPr>
            <a:xfrm>
              <a:off x="5967412" y="1166814"/>
              <a:ext cx="2788443" cy="829496"/>
            </a:xfrm>
            <a:custGeom>
              <a:avLst/>
              <a:gdLst>
                <a:gd name="connsiteX0" fmla="*/ 0 w 2880576"/>
                <a:gd name="connsiteY0" fmla="*/ 0 h 850199"/>
                <a:gd name="connsiteX1" fmla="*/ 1395412 w 2880576"/>
                <a:gd name="connsiteY1" fmla="*/ 652462 h 850199"/>
                <a:gd name="connsiteX2" fmla="*/ 2788443 w 2880576"/>
                <a:gd name="connsiteY2" fmla="*/ 800100 h 850199"/>
                <a:gd name="connsiteX3" fmla="*/ 2767012 w 2880576"/>
                <a:gd name="connsiteY3" fmla="*/ 850106 h 850199"/>
                <a:gd name="connsiteX0" fmla="*/ 0 w 2788443"/>
                <a:gd name="connsiteY0" fmla="*/ 0 h 800100"/>
                <a:gd name="connsiteX1" fmla="*/ 1395412 w 2788443"/>
                <a:gd name="connsiteY1" fmla="*/ 652462 h 800100"/>
                <a:gd name="connsiteX2" fmla="*/ 2788443 w 2788443"/>
                <a:gd name="connsiteY2" fmla="*/ 800100 h 800100"/>
                <a:gd name="connsiteX0" fmla="*/ 0 w 2788443"/>
                <a:gd name="connsiteY0" fmla="*/ 0 h 814280"/>
                <a:gd name="connsiteX1" fmla="*/ 1395412 w 2788443"/>
                <a:gd name="connsiteY1" fmla="*/ 652462 h 814280"/>
                <a:gd name="connsiteX2" fmla="*/ 2788443 w 2788443"/>
                <a:gd name="connsiteY2" fmla="*/ 800100 h 814280"/>
                <a:gd name="connsiteX0" fmla="*/ 0 w 2788443"/>
                <a:gd name="connsiteY0" fmla="*/ 0 h 829109"/>
                <a:gd name="connsiteX1" fmla="*/ 1395412 w 2788443"/>
                <a:gd name="connsiteY1" fmla="*/ 652462 h 829109"/>
                <a:gd name="connsiteX2" fmla="*/ 2788443 w 2788443"/>
                <a:gd name="connsiteY2" fmla="*/ 800100 h 829109"/>
                <a:gd name="connsiteX0" fmla="*/ 0 w 2788443"/>
                <a:gd name="connsiteY0" fmla="*/ 0 h 829496"/>
                <a:gd name="connsiteX1" fmla="*/ 1412080 w 2788443"/>
                <a:gd name="connsiteY1" fmla="*/ 654843 h 829496"/>
                <a:gd name="connsiteX2" fmla="*/ 2788443 w 2788443"/>
                <a:gd name="connsiteY2" fmla="*/ 800100 h 829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8443" h="829496">
                  <a:moveTo>
                    <a:pt x="0" y="0"/>
                  </a:moveTo>
                  <a:cubicBezTo>
                    <a:pt x="465336" y="259556"/>
                    <a:pt x="947340" y="521493"/>
                    <a:pt x="1412080" y="654843"/>
                  </a:cubicBezTo>
                  <a:cubicBezTo>
                    <a:pt x="1876820" y="788193"/>
                    <a:pt x="2278855" y="879077"/>
                    <a:pt x="2788443" y="800100"/>
                  </a:cubicBezTo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14" name="Freihandform 513"/>
            <p:cNvSpPr/>
            <p:nvPr/>
          </p:nvSpPr>
          <p:spPr>
            <a:xfrm>
              <a:off x="5968537" y="2780928"/>
              <a:ext cx="1407624" cy="3304526"/>
            </a:xfrm>
            <a:custGeom>
              <a:avLst/>
              <a:gdLst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177 w 1402177"/>
                <a:gd name="connsiteY0" fmla="*/ 0 h 3297382"/>
                <a:gd name="connsiteX1" fmla="*/ 97 w 1402177"/>
                <a:gd name="connsiteY1" fmla="*/ 1645920 h 3297382"/>
                <a:gd name="connsiteX2" fmla="*/ 1402177 w 1402177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7622 w 1407622"/>
                <a:gd name="connsiteY0" fmla="*/ 0 h 3297382"/>
                <a:gd name="connsiteX1" fmla="*/ 0 w 1407622"/>
                <a:gd name="connsiteY1" fmla="*/ 1657004 h 3297382"/>
                <a:gd name="connsiteX2" fmla="*/ 1407622 w 1407622"/>
                <a:gd name="connsiteY2" fmla="*/ 3297382 h 3297382"/>
                <a:gd name="connsiteX0" fmla="*/ 1408000 w 1408000"/>
                <a:gd name="connsiteY0" fmla="*/ 0 h 3297382"/>
                <a:gd name="connsiteX1" fmla="*/ 378 w 1408000"/>
                <a:gd name="connsiteY1" fmla="*/ 1657004 h 3297382"/>
                <a:gd name="connsiteX2" fmla="*/ 1408000 w 1408000"/>
                <a:gd name="connsiteY2" fmla="*/ 3297382 h 3297382"/>
                <a:gd name="connsiteX0" fmla="*/ 1407719 w 1407719"/>
                <a:gd name="connsiteY0" fmla="*/ 0 h 3297382"/>
                <a:gd name="connsiteX1" fmla="*/ 97 w 1407719"/>
                <a:gd name="connsiteY1" fmla="*/ 1657004 h 3297382"/>
                <a:gd name="connsiteX2" fmla="*/ 1407719 w 1407719"/>
                <a:gd name="connsiteY2" fmla="*/ 3297382 h 3297382"/>
                <a:gd name="connsiteX0" fmla="*/ 1407718 w 1407718"/>
                <a:gd name="connsiteY0" fmla="*/ 0 h 3297382"/>
                <a:gd name="connsiteX1" fmla="*/ 96 w 1407718"/>
                <a:gd name="connsiteY1" fmla="*/ 1657004 h 3297382"/>
                <a:gd name="connsiteX2" fmla="*/ 1407718 w 1407718"/>
                <a:gd name="connsiteY2" fmla="*/ 3297382 h 3297382"/>
                <a:gd name="connsiteX0" fmla="*/ 1400480 w 1407624"/>
                <a:gd name="connsiteY0" fmla="*/ 0 h 3304526"/>
                <a:gd name="connsiteX1" fmla="*/ 2 w 1407624"/>
                <a:gd name="connsiteY1" fmla="*/ 1664148 h 3304526"/>
                <a:gd name="connsiteX2" fmla="*/ 1407624 w 1407624"/>
                <a:gd name="connsiteY2" fmla="*/ 3304526 h 3304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7624" h="3304526">
                  <a:moveTo>
                    <a:pt x="1400480" y="0"/>
                  </a:moveTo>
                  <a:cubicBezTo>
                    <a:pt x="938561" y="365991"/>
                    <a:pt x="-1189" y="1113394"/>
                    <a:pt x="2" y="1664148"/>
                  </a:cubicBezTo>
                  <a:cubicBezTo>
                    <a:pt x="1193" y="2214902"/>
                    <a:pt x="1111137" y="3053297"/>
                    <a:pt x="1407624" y="3304526"/>
                  </a:cubicBez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15" name="Textfeld 514"/>
            <p:cNvSpPr txBox="1"/>
            <p:nvPr/>
          </p:nvSpPr>
          <p:spPr>
            <a:xfrm>
              <a:off x="5037138" y="4149080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A‘</a:t>
              </a:r>
              <a:endParaRPr lang="de-AT" sz="1400" dirty="0"/>
            </a:p>
          </p:txBody>
        </p:sp>
        <p:sp>
          <p:nvSpPr>
            <p:cNvPr id="516" name="Ellipse 515"/>
            <p:cNvSpPr/>
            <p:nvPr/>
          </p:nvSpPr>
          <p:spPr>
            <a:xfrm>
              <a:off x="5183000" y="4396369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17" name="Textfeld 516"/>
            <p:cNvSpPr txBox="1"/>
            <p:nvPr/>
          </p:nvSpPr>
          <p:spPr>
            <a:xfrm>
              <a:off x="4965130" y="404664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A‘‘</a:t>
              </a:r>
              <a:endParaRPr lang="de-AT" sz="1400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5179671" y="64061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19" name="Textfeld 518"/>
            <p:cNvSpPr txBox="1"/>
            <p:nvPr/>
          </p:nvSpPr>
          <p:spPr>
            <a:xfrm>
              <a:off x="7320507" y="2158289"/>
              <a:ext cx="7439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B‘‘=D‘‘</a:t>
              </a:r>
              <a:endParaRPr lang="de-AT" sz="1400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335570" y="2156701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1" name="Textfeld 520"/>
            <p:cNvSpPr txBox="1"/>
            <p:nvPr/>
          </p:nvSpPr>
          <p:spPr>
            <a:xfrm>
              <a:off x="8651453" y="1683742"/>
              <a:ext cx="429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C‘‘</a:t>
              </a:r>
              <a:endParaRPr lang="de-AT" sz="1400" dirty="0"/>
            </a:p>
          </p:txBody>
        </p:sp>
        <p:sp>
          <p:nvSpPr>
            <p:cNvPr id="522" name="Ellipse 521"/>
            <p:cNvSpPr/>
            <p:nvPr/>
          </p:nvSpPr>
          <p:spPr>
            <a:xfrm>
              <a:off x="8721285" y="1932185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3" name="Textfeld 522"/>
            <p:cNvSpPr txBox="1"/>
            <p:nvPr/>
          </p:nvSpPr>
          <p:spPr>
            <a:xfrm>
              <a:off x="5689997" y="859632"/>
              <a:ext cx="429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E‘‘</a:t>
              </a:r>
              <a:endParaRPr lang="de-AT" sz="1400" dirty="0"/>
            </a:p>
          </p:txBody>
        </p:sp>
        <p:sp>
          <p:nvSpPr>
            <p:cNvPr id="524" name="Ellipse 523"/>
            <p:cNvSpPr/>
            <p:nvPr/>
          </p:nvSpPr>
          <p:spPr>
            <a:xfrm>
              <a:off x="5938423" y="1129506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5" name="Textfeld 524"/>
            <p:cNvSpPr txBox="1"/>
            <p:nvPr/>
          </p:nvSpPr>
          <p:spPr>
            <a:xfrm>
              <a:off x="5663406" y="4311005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E‘</a:t>
              </a:r>
              <a:endParaRPr lang="de-AT" sz="1400" dirty="0"/>
            </a:p>
          </p:txBody>
        </p:sp>
        <p:sp>
          <p:nvSpPr>
            <p:cNvPr id="526" name="Ellipse 525"/>
            <p:cNvSpPr/>
            <p:nvPr/>
          </p:nvSpPr>
          <p:spPr>
            <a:xfrm>
              <a:off x="5933093" y="4401132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7" name="Textfeld 526"/>
            <p:cNvSpPr txBox="1"/>
            <p:nvPr/>
          </p:nvSpPr>
          <p:spPr>
            <a:xfrm>
              <a:off x="7071023" y="5956821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B‘</a:t>
              </a:r>
              <a:endParaRPr lang="de-AT" sz="1400" dirty="0"/>
            </a:p>
          </p:txBody>
        </p:sp>
        <p:sp>
          <p:nvSpPr>
            <p:cNvPr id="528" name="Ellipse 527"/>
            <p:cNvSpPr/>
            <p:nvPr/>
          </p:nvSpPr>
          <p:spPr>
            <a:xfrm>
              <a:off x="7340710" y="6046948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9" name="Textfeld 528"/>
            <p:cNvSpPr txBox="1"/>
            <p:nvPr/>
          </p:nvSpPr>
          <p:spPr>
            <a:xfrm>
              <a:off x="8723313" y="4202410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C‘</a:t>
              </a:r>
              <a:endParaRPr lang="de-AT" sz="1400" dirty="0"/>
            </a:p>
          </p:txBody>
        </p:sp>
        <p:sp>
          <p:nvSpPr>
            <p:cNvPr id="530" name="Ellipse 529"/>
            <p:cNvSpPr/>
            <p:nvPr/>
          </p:nvSpPr>
          <p:spPr>
            <a:xfrm>
              <a:off x="8716775" y="4399693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31" name="Textfeld 530"/>
            <p:cNvSpPr txBox="1"/>
            <p:nvPr/>
          </p:nvSpPr>
          <p:spPr>
            <a:xfrm>
              <a:off x="7335985" y="2595923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D‘</a:t>
              </a:r>
              <a:endParaRPr lang="de-AT" sz="1400" dirty="0"/>
            </a:p>
          </p:txBody>
        </p:sp>
        <p:sp>
          <p:nvSpPr>
            <p:cNvPr id="532" name="Ellipse 531"/>
            <p:cNvSpPr/>
            <p:nvPr/>
          </p:nvSpPr>
          <p:spPr>
            <a:xfrm>
              <a:off x="7336591" y="2750344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533" name="Textfeld 532"/>
          <p:cNvSpPr txBox="1"/>
          <p:nvPr/>
        </p:nvSpPr>
        <p:spPr>
          <a:xfrm>
            <a:off x="-1" y="467380"/>
            <a:ext cx="51646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Über zwei trapezförmigen, auf </a:t>
            </a:r>
            <a:r>
              <a:rPr lang="de-AT" sz="1400" dirty="0" smtClean="0">
                <a:latin typeface="Symbol" panose="05050102010706020507" pitchFamily="18" charset="2"/>
              </a:rPr>
              <a:t>p</a:t>
            </a:r>
            <a:r>
              <a:rPr lang="de-AT" sz="1400" baseline="-25000" dirty="0" smtClean="0"/>
              <a:t>1</a:t>
            </a:r>
            <a:r>
              <a:rPr lang="de-AT" sz="1400" dirty="0" smtClean="0"/>
              <a:t> stehenden Wänden ist eine HP- Fläche mit dem windschiefen </a:t>
            </a:r>
            <a:r>
              <a:rPr lang="de-AT" sz="1400" dirty="0" err="1" smtClean="0"/>
              <a:t>Erzeugendenvierseit</a:t>
            </a:r>
            <a:r>
              <a:rPr lang="de-AT" sz="1400" dirty="0" smtClean="0"/>
              <a:t> ABCD gebaut.</a:t>
            </a:r>
          </a:p>
          <a:p>
            <a:r>
              <a:rPr lang="de-AT" sz="1400" dirty="0" smtClean="0"/>
              <a:t>Diese HP- Fläche wird von einer zweitprojizierenden Ebene durch EBD abgeschnitten und stellt gemeinsam mit den zwei trapezförmigen Wänden eine Veranstaltungsbühne dar.</a:t>
            </a:r>
          </a:p>
          <a:p>
            <a:r>
              <a:rPr lang="de-AT" sz="1400" dirty="0" smtClean="0"/>
              <a:t>Konstruiere die Bühne mit Solid Edge.</a:t>
            </a:r>
            <a:endParaRPr lang="de-AT" sz="1400" dirty="0"/>
          </a:p>
        </p:txBody>
      </p:sp>
      <p:sp>
        <p:nvSpPr>
          <p:cNvPr id="2" name="Textfeld 1"/>
          <p:cNvSpPr txBox="1"/>
          <p:nvPr/>
        </p:nvSpPr>
        <p:spPr>
          <a:xfrm>
            <a:off x="-1" y="2067818"/>
            <a:ext cx="4958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Erzeuge zunächst zwei Skizzen:</a:t>
            </a: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-2" y="2466066"/>
            <a:ext cx="31318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FF0000"/>
                </a:solidFill>
              </a:rPr>
              <a:t>Skizze 1</a:t>
            </a:r>
            <a:r>
              <a:rPr lang="de-AT" dirty="0" smtClean="0"/>
              <a:t> sind zwei Geraden in der </a:t>
            </a:r>
            <a:r>
              <a:rPr lang="de-AT" dirty="0" err="1" smtClean="0"/>
              <a:t>xy</a:t>
            </a:r>
            <a:r>
              <a:rPr lang="de-AT" dirty="0" smtClean="0"/>
              <a:t>- Ebene, über </a:t>
            </a:r>
            <a:br>
              <a:rPr lang="de-AT" dirty="0" smtClean="0"/>
            </a:br>
            <a:r>
              <a:rPr lang="de-AT" dirty="0" smtClean="0"/>
              <a:t>denen die </a:t>
            </a:r>
            <a:br>
              <a:rPr lang="de-AT" dirty="0" smtClean="0"/>
            </a:br>
            <a:r>
              <a:rPr lang="de-AT" dirty="0" smtClean="0"/>
              <a:t>trapezförmigen Wände errichtet werden.</a:t>
            </a:r>
            <a:endParaRPr lang="de-AT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3069431" y="2814638"/>
            <a:ext cx="16668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4750595" y="2807494"/>
            <a:ext cx="285749" cy="96440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feld 72"/>
          <p:cNvSpPr txBox="1"/>
          <p:nvPr/>
        </p:nvSpPr>
        <p:spPr>
          <a:xfrm>
            <a:off x="-2" y="3861048"/>
            <a:ext cx="5183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0000FF"/>
                </a:solidFill>
              </a:rPr>
              <a:t>Skizze 2 </a:t>
            </a:r>
            <a:r>
              <a:rPr lang="de-AT" dirty="0" smtClean="0"/>
              <a:t>sind zwei </a:t>
            </a:r>
            <a:br>
              <a:rPr lang="de-AT" dirty="0" smtClean="0"/>
            </a:br>
            <a:r>
              <a:rPr lang="de-AT" dirty="0" smtClean="0"/>
              <a:t>Geraden in der </a:t>
            </a:r>
            <a:r>
              <a:rPr lang="de-AT" dirty="0" err="1" smtClean="0"/>
              <a:t>yz</a:t>
            </a:r>
            <a:r>
              <a:rPr lang="de-AT" dirty="0" smtClean="0"/>
              <a:t>- Ebene, </a:t>
            </a:r>
            <a:br>
              <a:rPr lang="de-AT" dirty="0" smtClean="0"/>
            </a:br>
            <a:r>
              <a:rPr lang="de-AT" dirty="0" smtClean="0"/>
              <a:t>die zur Fixierung der Punkte A und C des </a:t>
            </a:r>
            <a:r>
              <a:rPr lang="de-AT" dirty="0" err="1" smtClean="0"/>
              <a:t>Erzeugendenvierseits</a:t>
            </a:r>
            <a:r>
              <a:rPr lang="de-AT" dirty="0" smtClean="0"/>
              <a:t> dienen.</a:t>
            </a:r>
            <a:endParaRPr lang="de-AT" dirty="0"/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2975348" y="2809875"/>
            <a:ext cx="0" cy="123197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 flipV="1">
            <a:off x="4738538" y="2411594"/>
            <a:ext cx="0" cy="40589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feld 78"/>
          <p:cNvSpPr txBox="1"/>
          <p:nvPr/>
        </p:nvSpPr>
        <p:spPr>
          <a:xfrm>
            <a:off x="-35301" y="5070549"/>
            <a:ext cx="518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Erstelle eine Referenzebene über </a:t>
            </a:r>
            <a:r>
              <a:rPr lang="de-AT" dirty="0" smtClean="0">
                <a:solidFill>
                  <a:srgbClr val="00B050"/>
                </a:solidFill>
              </a:rPr>
              <a:t>3 Punkte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80" name="Ellipse 79"/>
          <p:cNvSpPr/>
          <p:nvPr/>
        </p:nvSpPr>
        <p:spPr>
          <a:xfrm>
            <a:off x="4703639" y="2384871"/>
            <a:ext cx="72000" cy="72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1" name="Ellipse 80"/>
          <p:cNvSpPr/>
          <p:nvPr/>
        </p:nvSpPr>
        <p:spPr>
          <a:xfrm>
            <a:off x="4708401" y="2777777"/>
            <a:ext cx="72000" cy="72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2" name="Ellipse 81"/>
          <p:cNvSpPr/>
          <p:nvPr/>
        </p:nvSpPr>
        <p:spPr>
          <a:xfrm>
            <a:off x="5003678" y="3735038"/>
            <a:ext cx="72000" cy="72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3" name="Textfeld 82"/>
          <p:cNvSpPr txBox="1"/>
          <p:nvPr/>
        </p:nvSpPr>
        <p:spPr>
          <a:xfrm>
            <a:off x="-18393" y="5445224"/>
            <a:ext cx="518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Zeichne in dieser Referenzebene das Trapez.</a:t>
            </a:r>
            <a:endParaRPr lang="de-AT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4474958" y="5532709"/>
            <a:ext cx="2108405" cy="656359"/>
            <a:chOff x="4474958" y="5532709"/>
            <a:chExt cx="2108405" cy="656359"/>
          </a:xfrm>
        </p:grpSpPr>
        <p:sp>
          <p:nvSpPr>
            <p:cNvPr id="84" name="Line 255"/>
            <p:cNvSpPr>
              <a:spLocks noChangeShapeType="1"/>
            </p:cNvSpPr>
            <p:nvPr/>
          </p:nvSpPr>
          <p:spPr bwMode="auto">
            <a:xfrm flipV="1">
              <a:off x="4878388" y="5533430"/>
              <a:ext cx="1384300" cy="2159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5" name="Line 256"/>
            <p:cNvSpPr>
              <a:spLocks noChangeShapeType="1"/>
            </p:cNvSpPr>
            <p:nvPr/>
          </p:nvSpPr>
          <p:spPr bwMode="auto">
            <a:xfrm>
              <a:off x="6262688" y="5533430"/>
              <a:ext cx="0" cy="646113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6" name="Line 257"/>
            <p:cNvSpPr>
              <a:spLocks noChangeShapeType="1"/>
            </p:cNvSpPr>
            <p:nvPr/>
          </p:nvSpPr>
          <p:spPr bwMode="auto">
            <a:xfrm flipH="1">
              <a:off x="4878388" y="6179543"/>
              <a:ext cx="1384300" cy="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7" name="Line 258"/>
            <p:cNvSpPr>
              <a:spLocks noChangeShapeType="1"/>
            </p:cNvSpPr>
            <p:nvPr/>
          </p:nvSpPr>
          <p:spPr bwMode="auto">
            <a:xfrm flipV="1">
              <a:off x="4878388" y="5749330"/>
              <a:ext cx="0" cy="430213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8" name="Line 358"/>
            <p:cNvSpPr>
              <a:spLocks noChangeShapeType="1"/>
            </p:cNvSpPr>
            <p:nvPr/>
          </p:nvSpPr>
          <p:spPr bwMode="auto">
            <a:xfrm>
              <a:off x="4572000" y="6189068"/>
              <a:ext cx="306388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9" name="Line 368"/>
            <p:cNvSpPr>
              <a:spLocks noChangeShapeType="1"/>
            </p:cNvSpPr>
            <p:nvPr/>
          </p:nvSpPr>
          <p:spPr bwMode="auto">
            <a:xfrm flipH="1">
              <a:off x="4578641" y="5749330"/>
              <a:ext cx="299746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0" name="Line 371"/>
            <p:cNvSpPr>
              <a:spLocks noChangeShapeType="1"/>
            </p:cNvSpPr>
            <p:nvPr/>
          </p:nvSpPr>
          <p:spPr bwMode="auto">
            <a:xfrm flipV="1">
              <a:off x="4670326" y="5749330"/>
              <a:ext cx="0" cy="430213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1" name="Line 380"/>
            <p:cNvSpPr>
              <a:spLocks noChangeShapeType="1"/>
            </p:cNvSpPr>
            <p:nvPr/>
          </p:nvSpPr>
          <p:spPr bwMode="auto">
            <a:xfrm>
              <a:off x="6262688" y="6179543"/>
              <a:ext cx="3206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2" name="Rectangle 382"/>
            <p:cNvSpPr>
              <a:spLocks noChangeArrowheads="1"/>
            </p:cNvSpPr>
            <p:nvPr/>
          </p:nvSpPr>
          <p:spPr bwMode="auto">
            <a:xfrm rot="16200000">
              <a:off x="6263233" y="5747743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Line 384"/>
            <p:cNvSpPr>
              <a:spLocks noChangeShapeType="1"/>
            </p:cNvSpPr>
            <p:nvPr/>
          </p:nvSpPr>
          <p:spPr bwMode="auto">
            <a:xfrm flipV="1">
              <a:off x="6505576" y="5533430"/>
              <a:ext cx="0" cy="646113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5" name="Rectangle 369"/>
            <p:cNvSpPr>
              <a:spLocks noChangeArrowheads="1"/>
            </p:cNvSpPr>
            <p:nvPr/>
          </p:nvSpPr>
          <p:spPr bwMode="auto">
            <a:xfrm rot="16200000">
              <a:off x="4483689" y="5846961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Line 380"/>
            <p:cNvSpPr>
              <a:spLocks noChangeShapeType="1"/>
            </p:cNvSpPr>
            <p:nvPr/>
          </p:nvSpPr>
          <p:spPr bwMode="auto">
            <a:xfrm>
              <a:off x="6261100" y="5532709"/>
              <a:ext cx="3206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</p:grpSp>
      <p:sp>
        <p:nvSpPr>
          <p:cNvPr id="98" name="Textfeld 97"/>
          <p:cNvSpPr txBox="1"/>
          <p:nvPr/>
        </p:nvSpPr>
        <p:spPr>
          <a:xfrm>
            <a:off x="915" y="5874697"/>
            <a:ext cx="9143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 Fülle die Trapezfläche mit dem Befehl </a:t>
            </a:r>
            <a:br>
              <a:rPr lang="de-AT" dirty="0" smtClean="0"/>
            </a:br>
            <a:r>
              <a:rPr lang="de-AT" dirty="0" smtClean="0"/>
              <a:t>begrenzt. (Registerkarte Flächenmodellierung/ Befehlsgruppe Flächen).</a:t>
            </a:r>
            <a:endParaRPr lang="de-AT" dirty="0"/>
          </a:p>
        </p:txBody>
      </p:sp>
      <p:pic>
        <p:nvPicPr>
          <p:cNvPr id="99" name="Grafik 9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" y="5874697"/>
            <a:ext cx="390525" cy="342900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44" y="1955549"/>
            <a:ext cx="3103365" cy="263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5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3" grpId="0"/>
      <p:bldP spid="79" grpId="0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/>
      <p:bldP spid="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766" y="1885495"/>
            <a:ext cx="3000008" cy="2670338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Beispiel: Bühne als HP- Fläche in Solid Edge ST6</a:t>
            </a:r>
            <a:endParaRPr lang="de-AT" sz="2600" dirty="0"/>
          </a:p>
        </p:txBody>
      </p:sp>
      <p:grpSp>
        <p:nvGrpSpPr>
          <p:cNvPr id="534" name="Gruppieren 533"/>
          <p:cNvGrpSpPr/>
          <p:nvPr/>
        </p:nvGrpSpPr>
        <p:grpSpPr>
          <a:xfrm>
            <a:off x="4850606" y="404664"/>
            <a:ext cx="4518819" cy="5905912"/>
            <a:chOff x="4850606" y="404664"/>
            <a:chExt cx="4518819" cy="5905912"/>
          </a:xfrm>
        </p:grpSpPr>
        <p:sp>
          <p:nvSpPr>
            <p:cNvPr id="252" name="Line 346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13" name="Line 6"/>
            <p:cNvSpPr>
              <a:spLocks noChangeShapeType="1"/>
            </p:cNvSpPr>
            <p:nvPr/>
          </p:nvSpPr>
          <p:spPr bwMode="auto">
            <a:xfrm flipV="1">
              <a:off x="7372350" y="4434151"/>
              <a:ext cx="1384300" cy="16510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14" name="Line 7"/>
            <p:cNvSpPr>
              <a:spLocks noChangeShapeType="1"/>
            </p:cNvSpPr>
            <p:nvPr/>
          </p:nvSpPr>
          <p:spPr bwMode="auto">
            <a:xfrm>
              <a:off x="7372350" y="2783151"/>
              <a:ext cx="1384300" cy="16510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16" name="Line 9"/>
            <p:cNvSpPr>
              <a:spLocks noChangeShapeType="1"/>
            </p:cNvSpPr>
            <p:nvPr/>
          </p:nvSpPr>
          <p:spPr bwMode="auto">
            <a:xfrm flipH="1">
              <a:off x="5216525" y="2783151"/>
              <a:ext cx="2155825" cy="165100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52" name="Line 246"/>
            <p:cNvSpPr>
              <a:spLocks noChangeShapeType="1"/>
            </p:cNvSpPr>
            <p:nvPr/>
          </p:nvSpPr>
          <p:spPr bwMode="auto">
            <a:xfrm flipH="1">
              <a:off x="5969794" y="4434151"/>
              <a:ext cx="140255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1" name="Line 255"/>
            <p:cNvSpPr>
              <a:spLocks noChangeShapeType="1"/>
            </p:cNvSpPr>
            <p:nvPr/>
          </p:nvSpPr>
          <p:spPr bwMode="auto">
            <a:xfrm flipV="1">
              <a:off x="7372350" y="1969294"/>
              <a:ext cx="1384300" cy="2159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2" name="Line 256"/>
            <p:cNvSpPr>
              <a:spLocks noChangeShapeType="1"/>
            </p:cNvSpPr>
            <p:nvPr/>
          </p:nvSpPr>
          <p:spPr bwMode="auto">
            <a:xfrm>
              <a:off x="8756650" y="1969294"/>
              <a:ext cx="0" cy="646113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3" name="Line 257"/>
            <p:cNvSpPr>
              <a:spLocks noChangeShapeType="1"/>
            </p:cNvSpPr>
            <p:nvPr/>
          </p:nvSpPr>
          <p:spPr bwMode="auto">
            <a:xfrm flipH="1">
              <a:off x="7372350" y="2615407"/>
              <a:ext cx="1384300" cy="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4" name="Line 258"/>
            <p:cNvSpPr>
              <a:spLocks noChangeShapeType="1"/>
            </p:cNvSpPr>
            <p:nvPr/>
          </p:nvSpPr>
          <p:spPr bwMode="auto">
            <a:xfrm flipV="1">
              <a:off x="7372350" y="2185194"/>
              <a:ext cx="0" cy="430213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85" name="Line 279"/>
            <p:cNvSpPr>
              <a:spLocks noChangeShapeType="1"/>
            </p:cNvSpPr>
            <p:nvPr/>
          </p:nvSpPr>
          <p:spPr bwMode="auto">
            <a:xfrm flipH="1" flipV="1">
              <a:off x="5216525" y="677069"/>
              <a:ext cx="2155825" cy="150812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87" name="Line 281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88" name="Line 282"/>
            <p:cNvSpPr>
              <a:spLocks noChangeShapeType="1"/>
            </p:cNvSpPr>
            <p:nvPr/>
          </p:nvSpPr>
          <p:spPr bwMode="auto">
            <a:xfrm>
              <a:off x="6883400" y="1829594"/>
              <a:ext cx="488950" cy="35560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45" name="Line 339"/>
            <p:cNvSpPr>
              <a:spLocks noChangeShapeType="1"/>
            </p:cNvSpPr>
            <p:nvPr/>
          </p:nvSpPr>
          <p:spPr bwMode="auto">
            <a:xfrm flipV="1">
              <a:off x="5216525" y="677069"/>
              <a:ext cx="0" cy="193833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50" name="Line 344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63" name="Rectangle 357"/>
            <p:cNvSpPr>
              <a:spLocks noChangeArrowheads="1"/>
            </p:cNvSpPr>
            <p:nvPr/>
          </p:nvSpPr>
          <p:spPr bwMode="auto">
            <a:xfrm>
              <a:off x="6113463" y="2393157"/>
              <a:ext cx="298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4" name="Line 358"/>
            <p:cNvSpPr>
              <a:spLocks noChangeShapeType="1"/>
            </p:cNvSpPr>
            <p:nvPr/>
          </p:nvSpPr>
          <p:spPr bwMode="auto">
            <a:xfrm>
              <a:off x="5216525" y="2624932"/>
              <a:ext cx="215582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74" name="Line 368"/>
            <p:cNvSpPr>
              <a:spLocks noChangeShapeType="1"/>
            </p:cNvSpPr>
            <p:nvPr/>
          </p:nvSpPr>
          <p:spPr bwMode="auto">
            <a:xfrm flipH="1">
              <a:off x="7072603" y="2185194"/>
              <a:ext cx="299746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75" name="Rectangle 369"/>
            <p:cNvSpPr>
              <a:spLocks noChangeArrowheads="1"/>
            </p:cNvSpPr>
            <p:nvPr/>
          </p:nvSpPr>
          <p:spPr bwMode="auto">
            <a:xfrm rot="16200000">
              <a:off x="6933976" y="2289969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7" name="Line 371"/>
            <p:cNvSpPr>
              <a:spLocks noChangeShapeType="1"/>
            </p:cNvSpPr>
            <p:nvPr/>
          </p:nvSpPr>
          <p:spPr bwMode="auto">
            <a:xfrm flipV="1">
              <a:off x="7164288" y="2185194"/>
              <a:ext cx="0" cy="430213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86" name="Line 380"/>
            <p:cNvSpPr>
              <a:spLocks noChangeShapeType="1"/>
            </p:cNvSpPr>
            <p:nvPr/>
          </p:nvSpPr>
          <p:spPr bwMode="auto">
            <a:xfrm>
              <a:off x="8756650" y="2615407"/>
              <a:ext cx="3206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87" name="Line 381"/>
            <p:cNvSpPr>
              <a:spLocks noChangeShapeType="1"/>
            </p:cNvSpPr>
            <p:nvPr/>
          </p:nvSpPr>
          <p:spPr bwMode="auto">
            <a:xfrm>
              <a:off x="8756650" y="1969294"/>
              <a:ext cx="3206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88" name="Rectangle 382"/>
            <p:cNvSpPr>
              <a:spLocks noChangeArrowheads="1"/>
            </p:cNvSpPr>
            <p:nvPr/>
          </p:nvSpPr>
          <p:spPr bwMode="auto">
            <a:xfrm rot="16200000">
              <a:off x="8757195" y="2183607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0" name="Line 384"/>
            <p:cNvSpPr>
              <a:spLocks noChangeShapeType="1"/>
            </p:cNvSpPr>
            <p:nvPr/>
          </p:nvSpPr>
          <p:spPr bwMode="auto">
            <a:xfrm flipV="1">
              <a:off x="8999538" y="1969294"/>
              <a:ext cx="0" cy="646113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99" name="Line 393"/>
            <p:cNvSpPr>
              <a:spLocks noChangeShapeType="1"/>
            </p:cNvSpPr>
            <p:nvPr/>
          </p:nvSpPr>
          <p:spPr bwMode="auto">
            <a:xfrm flipH="1">
              <a:off x="4959350" y="2615407"/>
              <a:ext cx="2571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00" name="Line 394"/>
            <p:cNvSpPr>
              <a:spLocks noChangeShapeType="1"/>
            </p:cNvSpPr>
            <p:nvPr/>
          </p:nvSpPr>
          <p:spPr bwMode="auto">
            <a:xfrm flipH="1">
              <a:off x="4959350" y="677069"/>
              <a:ext cx="2571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01" name="Rectangle 395"/>
            <p:cNvSpPr>
              <a:spLocks noChangeArrowheads="1"/>
            </p:cNvSpPr>
            <p:nvPr/>
          </p:nvSpPr>
          <p:spPr bwMode="auto">
            <a:xfrm rot="16200000">
              <a:off x="4859337" y="1537494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90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3" name="Line 397"/>
            <p:cNvSpPr>
              <a:spLocks noChangeShapeType="1"/>
            </p:cNvSpPr>
            <p:nvPr/>
          </p:nvSpPr>
          <p:spPr bwMode="auto">
            <a:xfrm flipV="1">
              <a:off x="5037138" y="677069"/>
              <a:ext cx="0" cy="1938338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5" name="Line 407"/>
            <p:cNvSpPr>
              <a:spLocks noChangeShapeType="1"/>
            </p:cNvSpPr>
            <p:nvPr/>
          </p:nvSpPr>
          <p:spPr bwMode="auto">
            <a:xfrm>
              <a:off x="8756650" y="4434151"/>
              <a:ext cx="268288" cy="22542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6" name="Line 408"/>
            <p:cNvSpPr>
              <a:spLocks noChangeShapeType="1"/>
            </p:cNvSpPr>
            <p:nvPr/>
          </p:nvSpPr>
          <p:spPr bwMode="auto">
            <a:xfrm>
              <a:off x="7372350" y="6085151"/>
              <a:ext cx="266700" cy="22542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7" name="Rectangle 409"/>
            <p:cNvSpPr>
              <a:spLocks noChangeArrowheads="1"/>
            </p:cNvSpPr>
            <p:nvPr/>
          </p:nvSpPr>
          <p:spPr bwMode="auto">
            <a:xfrm rot="18600000">
              <a:off x="8053388" y="5256476"/>
              <a:ext cx="298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Line 411"/>
            <p:cNvSpPr>
              <a:spLocks noChangeShapeType="1"/>
            </p:cNvSpPr>
            <p:nvPr/>
          </p:nvSpPr>
          <p:spPr bwMode="auto">
            <a:xfrm flipH="1">
              <a:off x="7580313" y="4610364"/>
              <a:ext cx="1385888" cy="165100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68" name="Rectangle 420"/>
            <p:cNvSpPr>
              <a:spLocks noChangeArrowheads="1"/>
            </p:cNvSpPr>
            <p:nvPr/>
          </p:nvSpPr>
          <p:spPr bwMode="auto">
            <a:xfrm rot="16200000">
              <a:off x="7874592" y="4335161"/>
              <a:ext cx="37029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Line 459"/>
            <p:cNvSpPr>
              <a:spLocks noChangeShapeType="1"/>
            </p:cNvSpPr>
            <p:nvPr/>
          </p:nvSpPr>
          <p:spPr bwMode="auto">
            <a:xfrm flipV="1">
              <a:off x="7372350" y="1000919"/>
              <a:ext cx="0" cy="118427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8" name="Line 460"/>
            <p:cNvSpPr>
              <a:spLocks noChangeShapeType="1"/>
            </p:cNvSpPr>
            <p:nvPr/>
          </p:nvSpPr>
          <p:spPr bwMode="auto">
            <a:xfrm flipV="1">
              <a:off x="5970588" y="1000919"/>
              <a:ext cx="0" cy="16510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9" name="Rectangle 461"/>
            <p:cNvSpPr>
              <a:spLocks noChangeArrowheads="1"/>
            </p:cNvSpPr>
            <p:nvPr/>
          </p:nvSpPr>
          <p:spPr bwMode="auto">
            <a:xfrm>
              <a:off x="6550025" y="845344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65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Line 462"/>
            <p:cNvSpPr>
              <a:spLocks noChangeShapeType="1"/>
            </p:cNvSpPr>
            <p:nvPr/>
          </p:nvSpPr>
          <p:spPr bwMode="auto">
            <a:xfrm flipH="1">
              <a:off x="5970588" y="1078707"/>
              <a:ext cx="1401763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12" name="Bogen 511"/>
            <p:cNvSpPr/>
            <p:nvPr/>
          </p:nvSpPr>
          <p:spPr>
            <a:xfrm>
              <a:off x="8143875" y="3826138"/>
              <a:ext cx="1225550" cy="1225550"/>
            </a:xfrm>
            <a:prstGeom prst="arc">
              <a:avLst>
                <a:gd name="adj1" fmla="val 7802605"/>
                <a:gd name="adj2" fmla="val 13816184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513" name="Freihandform 512"/>
            <p:cNvSpPr/>
            <p:nvPr/>
          </p:nvSpPr>
          <p:spPr>
            <a:xfrm>
              <a:off x="5967412" y="1166814"/>
              <a:ext cx="2788443" cy="829496"/>
            </a:xfrm>
            <a:custGeom>
              <a:avLst/>
              <a:gdLst>
                <a:gd name="connsiteX0" fmla="*/ 0 w 2880576"/>
                <a:gd name="connsiteY0" fmla="*/ 0 h 850199"/>
                <a:gd name="connsiteX1" fmla="*/ 1395412 w 2880576"/>
                <a:gd name="connsiteY1" fmla="*/ 652462 h 850199"/>
                <a:gd name="connsiteX2" fmla="*/ 2788443 w 2880576"/>
                <a:gd name="connsiteY2" fmla="*/ 800100 h 850199"/>
                <a:gd name="connsiteX3" fmla="*/ 2767012 w 2880576"/>
                <a:gd name="connsiteY3" fmla="*/ 850106 h 850199"/>
                <a:gd name="connsiteX0" fmla="*/ 0 w 2788443"/>
                <a:gd name="connsiteY0" fmla="*/ 0 h 800100"/>
                <a:gd name="connsiteX1" fmla="*/ 1395412 w 2788443"/>
                <a:gd name="connsiteY1" fmla="*/ 652462 h 800100"/>
                <a:gd name="connsiteX2" fmla="*/ 2788443 w 2788443"/>
                <a:gd name="connsiteY2" fmla="*/ 800100 h 800100"/>
                <a:gd name="connsiteX0" fmla="*/ 0 w 2788443"/>
                <a:gd name="connsiteY0" fmla="*/ 0 h 814280"/>
                <a:gd name="connsiteX1" fmla="*/ 1395412 w 2788443"/>
                <a:gd name="connsiteY1" fmla="*/ 652462 h 814280"/>
                <a:gd name="connsiteX2" fmla="*/ 2788443 w 2788443"/>
                <a:gd name="connsiteY2" fmla="*/ 800100 h 814280"/>
                <a:gd name="connsiteX0" fmla="*/ 0 w 2788443"/>
                <a:gd name="connsiteY0" fmla="*/ 0 h 829109"/>
                <a:gd name="connsiteX1" fmla="*/ 1395412 w 2788443"/>
                <a:gd name="connsiteY1" fmla="*/ 652462 h 829109"/>
                <a:gd name="connsiteX2" fmla="*/ 2788443 w 2788443"/>
                <a:gd name="connsiteY2" fmla="*/ 800100 h 829109"/>
                <a:gd name="connsiteX0" fmla="*/ 0 w 2788443"/>
                <a:gd name="connsiteY0" fmla="*/ 0 h 829496"/>
                <a:gd name="connsiteX1" fmla="*/ 1412080 w 2788443"/>
                <a:gd name="connsiteY1" fmla="*/ 654843 h 829496"/>
                <a:gd name="connsiteX2" fmla="*/ 2788443 w 2788443"/>
                <a:gd name="connsiteY2" fmla="*/ 800100 h 829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8443" h="829496">
                  <a:moveTo>
                    <a:pt x="0" y="0"/>
                  </a:moveTo>
                  <a:cubicBezTo>
                    <a:pt x="465336" y="259556"/>
                    <a:pt x="947340" y="521493"/>
                    <a:pt x="1412080" y="654843"/>
                  </a:cubicBezTo>
                  <a:cubicBezTo>
                    <a:pt x="1876820" y="788193"/>
                    <a:pt x="2278855" y="879077"/>
                    <a:pt x="2788443" y="800100"/>
                  </a:cubicBezTo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14" name="Freihandform 513"/>
            <p:cNvSpPr/>
            <p:nvPr/>
          </p:nvSpPr>
          <p:spPr>
            <a:xfrm>
              <a:off x="5968537" y="2780928"/>
              <a:ext cx="1407624" cy="3304526"/>
            </a:xfrm>
            <a:custGeom>
              <a:avLst/>
              <a:gdLst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177 w 1402177"/>
                <a:gd name="connsiteY0" fmla="*/ 0 h 3297382"/>
                <a:gd name="connsiteX1" fmla="*/ 97 w 1402177"/>
                <a:gd name="connsiteY1" fmla="*/ 1645920 h 3297382"/>
                <a:gd name="connsiteX2" fmla="*/ 1402177 w 1402177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7622 w 1407622"/>
                <a:gd name="connsiteY0" fmla="*/ 0 h 3297382"/>
                <a:gd name="connsiteX1" fmla="*/ 0 w 1407622"/>
                <a:gd name="connsiteY1" fmla="*/ 1657004 h 3297382"/>
                <a:gd name="connsiteX2" fmla="*/ 1407622 w 1407622"/>
                <a:gd name="connsiteY2" fmla="*/ 3297382 h 3297382"/>
                <a:gd name="connsiteX0" fmla="*/ 1408000 w 1408000"/>
                <a:gd name="connsiteY0" fmla="*/ 0 h 3297382"/>
                <a:gd name="connsiteX1" fmla="*/ 378 w 1408000"/>
                <a:gd name="connsiteY1" fmla="*/ 1657004 h 3297382"/>
                <a:gd name="connsiteX2" fmla="*/ 1408000 w 1408000"/>
                <a:gd name="connsiteY2" fmla="*/ 3297382 h 3297382"/>
                <a:gd name="connsiteX0" fmla="*/ 1407719 w 1407719"/>
                <a:gd name="connsiteY0" fmla="*/ 0 h 3297382"/>
                <a:gd name="connsiteX1" fmla="*/ 97 w 1407719"/>
                <a:gd name="connsiteY1" fmla="*/ 1657004 h 3297382"/>
                <a:gd name="connsiteX2" fmla="*/ 1407719 w 1407719"/>
                <a:gd name="connsiteY2" fmla="*/ 3297382 h 3297382"/>
                <a:gd name="connsiteX0" fmla="*/ 1407718 w 1407718"/>
                <a:gd name="connsiteY0" fmla="*/ 0 h 3297382"/>
                <a:gd name="connsiteX1" fmla="*/ 96 w 1407718"/>
                <a:gd name="connsiteY1" fmla="*/ 1657004 h 3297382"/>
                <a:gd name="connsiteX2" fmla="*/ 1407718 w 1407718"/>
                <a:gd name="connsiteY2" fmla="*/ 3297382 h 3297382"/>
                <a:gd name="connsiteX0" fmla="*/ 1400480 w 1407624"/>
                <a:gd name="connsiteY0" fmla="*/ 0 h 3304526"/>
                <a:gd name="connsiteX1" fmla="*/ 2 w 1407624"/>
                <a:gd name="connsiteY1" fmla="*/ 1664148 h 3304526"/>
                <a:gd name="connsiteX2" fmla="*/ 1407624 w 1407624"/>
                <a:gd name="connsiteY2" fmla="*/ 3304526 h 3304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7624" h="3304526">
                  <a:moveTo>
                    <a:pt x="1400480" y="0"/>
                  </a:moveTo>
                  <a:cubicBezTo>
                    <a:pt x="938561" y="365991"/>
                    <a:pt x="-1189" y="1113394"/>
                    <a:pt x="2" y="1664148"/>
                  </a:cubicBezTo>
                  <a:cubicBezTo>
                    <a:pt x="1193" y="2214902"/>
                    <a:pt x="1111137" y="3053297"/>
                    <a:pt x="1407624" y="3304526"/>
                  </a:cubicBez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15" name="Textfeld 514"/>
            <p:cNvSpPr txBox="1"/>
            <p:nvPr/>
          </p:nvSpPr>
          <p:spPr>
            <a:xfrm>
              <a:off x="5037138" y="4149080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A‘</a:t>
              </a:r>
              <a:endParaRPr lang="de-AT" sz="1400" dirty="0"/>
            </a:p>
          </p:txBody>
        </p:sp>
        <p:sp>
          <p:nvSpPr>
            <p:cNvPr id="516" name="Ellipse 515"/>
            <p:cNvSpPr/>
            <p:nvPr/>
          </p:nvSpPr>
          <p:spPr>
            <a:xfrm>
              <a:off x="5183000" y="4396369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17" name="Textfeld 516"/>
            <p:cNvSpPr txBox="1"/>
            <p:nvPr/>
          </p:nvSpPr>
          <p:spPr>
            <a:xfrm>
              <a:off x="4965130" y="404664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A‘‘</a:t>
              </a:r>
              <a:endParaRPr lang="de-AT" sz="1400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5179671" y="64061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19" name="Textfeld 518"/>
            <p:cNvSpPr txBox="1"/>
            <p:nvPr/>
          </p:nvSpPr>
          <p:spPr>
            <a:xfrm>
              <a:off x="7320507" y="2158289"/>
              <a:ext cx="7439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B‘‘=D‘‘</a:t>
              </a:r>
              <a:endParaRPr lang="de-AT" sz="1400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335570" y="2156701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1" name="Textfeld 520"/>
            <p:cNvSpPr txBox="1"/>
            <p:nvPr/>
          </p:nvSpPr>
          <p:spPr>
            <a:xfrm>
              <a:off x="8651453" y="1683742"/>
              <a:ext cx="429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C‘‘</a:t>
              </a:r>
              <a:endParaRPr lang="de-AT" sz="1400" dirty="0"/>
            </a:p>
          </p:txBody>
        </p:sp>
        <p:sp>
          <p:nvSpPr>
            <p:cNvPr id="522" name="Ellipse 521"/>
            <p:cNvSpPr/>
            <p:nvPr/>
          </p:nvSpPr>
          <p:spPr>
            <a:xfrm>
              <a:off x="8721285" y="1932185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3" name="Textfeld 522"/>
            <p:cNvSpPr txBox="1"/>
            <p:nvPr/>
          </p:nvSpPr>
          <p:spPr>
            <a:xfrm>
              <a:off x="5689997" y="859632"/>
              <a:ext cx="429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E‘‘</a:t>
              </a:r>
              <a:endParaRPr lang="de-AT" sz="1400" dirty="0"/>
            </a:p>
          </p:txBody>
        </p:sp>
        <p:sp>
          <p:nvSpPr>
            <p:cNvPr id="524" name="Ellipse 523"/>
            <p:cNvSpPr/>
            <p:nvPr/>
          </p:nvSpPr>
          <p:spPr>
            <a:xfrm>
              <a:off x="5938423" y="1129506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5" name="Textfeld 524"/>
            <p:cNvSpPr txBox="1"/>
            <p:nvPr/>
          </p:nvSpPr>
          <p:spPr>
            <a:xfrm>
              <a:off x="5663406" y="4311005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E‘</a:t>
              </a:r>
              <a:endParaRPr lang="de-AT" sz="1400" dirty="0"/>
            </a:p>
          </p:txBody>
        </p:sp>
        <p:sp>
          <p:nvSpPr>
            <p:cNvPr id="526" name="Ellipse 525"/>
            <p:cNvSpPr/>
            <p:nvPr/>
          </p:nvSpPr>
          <p:spPr>
            <a:xfrm>
              <a:off x="5933093" y="4401132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7" name="Textfeld 526"/>
            <p:cNvSpPr txBox="1"/>
            <p:nvPr/>
          </p:nvSpPr>
          <p:spPr>
            <a:xfrm>
              <a:off x="7071023" y="5956821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B‘</a:t>
              </a:r>
              <a:endParaRPr lang="de-AT" sz="1400" dirty="0"/>
            </a:p>
          </p:txBody>
        </p:sp>
        <p:sp>
          <p:nvSpPr>
            <p:cNvPr id="528" name="Ellipse 527"/>
            <p:cNvSpPr/>
            <p:nvPr/>
          </p:nvSpPr>
          <p:spPr>
            <a:xfrm>
              <a:off x="7340710" y="6046948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9" name="Textfeld 528"/>
            <p:cNvSpPr txBox="1"/>
            <p:nvPr/>
          </p:nvSpPr>
          <p:spPr>
            <a:xfrm>
              <a:off x="8723313" y="4202410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C‘</a:t>
              </a:r>
              <a:endParaRPr lang="de-AT" sz="1400" dirty="0"/>
            </a:p>
          </p:txBody>
        </p:sp>
        <p:sp>
          <p:nvSpPr>
            <p:cNvPr id="530" name="Ellipse 529"/>
            <p:cNvSpPr/>
            <p:nvPr/>
          </p:nvSpPr>
          <p:spPr>
            <a:xfrm>
              <a:off x="8716775" y="4399693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31" name="Textfeld 530"/>
            <p:cNvSpPr txBox="1"/>
            <p:nvPr/>
          </p:nvSpPr>
          <p:spPr>
            <a:xfrm>
              <a:off x="7335985" y="2595923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D‘</a:t>
              </a:r>
              <a:endParaRPr lang="de-AT" sz="1400" dirty="0"/>
            </a:p>
          </p:txBody>
        </p:sp>
        <p:sp>
          <p:nvSpPr>
            <p:cNvPr id="532" name="Ellipse 531"/>
            <p:cNvSpPr/>
            <p:nvPr/>
          </p:nvSpPr>
          <p:spPr>
            <a:xfrm>
              <a:off x="7336591" y="2750344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533" name="Textfeld 532"/>
          <p:cNvSpPr txBox="1"/>
          <p:nvPr/>
        </p:nvSpPr>
        <p:spPr>
          <a:xfrm>
            <a:off x="-1" y="467380"/>
            <a:ext cx="51646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Über zwei trapezförmigen, auf </a:t>
            </a:r>
            <a:r>
              <a:rPr lang="de-AT" sz="1400" dirty="0" smtClean="0">
                <a:latin typeface="Symbol" panose="05050102010706020507" pitchFamily="18" charset="2"/>
              </a:rPr>
              <a:t>p</a:t>
            </a:r>
            <a:r>
              <a:rPr lang="de-AT" sz="1400" baseline="-25000" dirty="0" smtClean="0"/>
              <a:t>1</a:t>
            </a:r>
            <a:r>
              <a:rPr lang="de-AT" sz="1400" dirty="0" smtClean="0"/>
              <a:t> stehenden Wänden ist eine HP- Fläche mit dem windschiefen </a:t>
            </a:r>
            <a:r>
              <a:rPr lang="de-AT" sz="1400" dirty="0" err="1" smtClean="0"/>
              <a:t>Erzeugendenvierseit</a:t>
            </a:r>
            <a:r>
              <a:rPr lang="de-AT" sz="1400" dirty="0" smtClean="0"/>
              <a:t> ABCD gebaut.</a:t>
            </a:r>
          </a:p>
          <a:p>
            <a:r>
              <a:rPr lang="de-AT" sz="1400" dirty="0" smtClean="0"/>
              <a:t>Diese HP- Fläche wird von einer zweitprojizierenden Ebene durch EBD abgeschnitten und stellt gemeinsam mit den zwei trapezförmigen Wänden eine Veranstaltungsbühne dar.</a:t>
            </a:r>
          </a:p>
          <a:p>
            <a:r>
              <a:rPr lang="de-AT" sz="1400" dirty="0" smtClean="0"/>
              <a:t>Konstruiere die Bühne mit Solid Edge.</a:t>
            </a:r>
            <a:endParaRPr lang="de-AT" sz="1400" dirty="0"/>
          </a:p>
        </p:txBody>
      </p:sp>
      <p:pic>
        <p:nvPicPr>
          <p:cNvPr id="103" name="Grafik 10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44" y="1955549"/>
            <a:ext cx="3103365" cy="2634559"/>
          </a:xfrm>
          <a:prstGeom prst="rect">
            <a:avLst/>
          </a:prstGeom>
        </p:spPr>
      </p:pic>
      <p:sp>
        <p:nvSpPr>
          <p:cNvPr id="104" name="Textfeld 103"/>
          <p:cNvSpPr txBox="1"/>
          <p:nvPr/>
        </p:nvSpPr>
        <p:spPr>
          <a:xfrm>
            <a:off x="0" y="2004120"/>
            <a:ext cx="3563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Wähle den Befehl Spiegelkopie eines Teils (Registerkarte Home/ </a:t>
            </a:r>
            <a:br>
              <a:rPr lang="de-AT" dirty="0" smtClean="0"/>
            </a:br>
            <a:r>
              <a:rPr lang="de-AT" dirty="0" smtClean="0"/>
              <a:t>Befehlsgruppe Muster/ </a:t>
            </a:r>
            <a:br>
              <a:rPr lang="de-AT" dirty="0" smtClean="0"/>
            </a:br>
            <a:r>
              <a:rPr lang="de-AT" dirty="0" err="1" smtClean="0"/>
              <a:t>Flyout</a:t>
            </a:r>
            <a:r>
              <a:rPr lang="de-AT" dirty="0" smtClean="0"/>
              <a:t> Spiegeln)</a:t>
            </a:r>
            <a:endParaRPr lang="de-AT" dirty="0"/>
          </a:p>
        </p:txBody>
      </p:sp>
      <p:pic>
        <p:nvPicPr>
          <p:cNvPr id="105" name="Grafik 10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840"/>
            <a:ext cx="342900" cy="342900"/>
          </a:xfrm>
          <a:prstGeom prst="rect">
            <a:avLst/>
          </a:prstGeom>
        </p:spPr>
      </p:pic>
      <p:sp>
        <p:nvSpPr>
          <p:cNvPr id="106" name="Textfeld 105"/>
          <p:cNvSpPr txBox="1"/>
          <p:nvPr/>
        </p:nvSpPr>
        <p:spPr>
          <a:xfrm>
            <a:off x="0" y="3430741"/>
            <a:ext cx="34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Klick auf die Fläche       , </a:t>
            </a:r>
            <a:br>
              <a:rPr lang="de-AT" dirty="0" smtClean="0"/>
            </a:br>
            <a:r>
              <a:rPr lang="de-AT" dirty="0" smtClean="0"/>
              <a:t>klick auf die Spiegelebene und zuletzt auf „Fertig stellen“.</a:t>
            </a:r>
            <a:endParaRPr lang="de-AT" dirty="0"/>
          </a:p>
        </p:txBody>
      </p:sp>
      <p:pic>
        <p:nvPicPr>
          <p:cNvPr id="111" name="Grafik 1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3" t="17131" r="6336" b="11528"/>
          <a:stretch/>
        </p:blipFill>
        <p:spPr>
          <a:xfrm>
            <a:off x="2150820" y="3476104"/>
            <a:ext cx="300038" cy="278606"/>
          </a:xfrm>
          <a:prstGeom prst="rect">
            <a:avLst/>
          </a:prstGeom>
        </p:spPr>
      </p:pic>
      <p:sp>
        <p:nvSpPr>
          <p:cNvPr id="112" name="Textfeld 111"/>
          <p:cNvSpPr txBox="1"/>
          <p:nvPr/>
        </p:nvSpPr>
        <p:spPr>
          <a:xfrm>
            <a:off x="-1" y="4311005"/>
            <a:ext cx="363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Zeichne die </a:t>
            </a:r>
            <a:r>
              <a:rPr lang="de-DE" dirty="0" smtClean="0">
                <a:solidFill>
                  <a:srgbClr val="FF0000"/>
                </a:solidFill>
              </a:rPr>
              <a:t>Strecke BC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0" y="4645694"/>
            <a:ext cx="6912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  Wähle den </a:t>
            </a:r>
            <a:r>
              <a:rPr lang="de-DE" dirty="0"/>
              <a:t>B</a:t>
            </a:r>
            <a:r>
              <a:rPr lang="de-DE" dirty="0" smtClean="0"/>
              <a:t>efehl Eigenpunktkurve (Registerkarte Flächenmodellierung/ Befehlsgruppe Kurven/ </a:t>
            </a:r>
            <a:br>
              <a:rPr lang="de-DE" dirty="0" smtClean="0"/>
            </a:br>
            <a:r>
              <a:rPr lang="de-DE" dirty="0" smtClean="0"/>
              <a:t>Befehl Eigenpunkt).</a:t>
            </a:r>
            <a:endParaRPr lang="de-DE" dirty="0"/>
          </a:p>
        </p:txBody>
      </p:sp>
      <p:sp>
        <p:nvSpPr>
          <p:cNvPr id="114" name="Textfeld 113"/>
          <p:cNvSpPr txBox="1"/>
          <p:nvPr/>
        </p:nvSpPr>
        <p:spPr>
          <a:xfrm>
            <a:off x="-12748" y="5495156"/>
            <a:ext cx="6552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Klick im Zeichenfenster dorthin, wo die erste Strecke beginnen soll, dann dorthin, wo sie enden soll, und danach auf die Entertaste.</a:t>
            </a:r>
            <a:endParaRPr lang="de-DE" dirty="0"/>
          </a:p>
        </p:txBody>
      </p:sp>
      <p:pic>
        <p:nvPicPr>
          <p:cNvPr id="115" name="Grafik 114" descr="neu-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0008" y="4690699"/>
            <a:ext cx="354781" cy="304800"/>
          </a:xfrm>
          <a:prstGeom prst="rect">
            <a:avLst/>
          </a:prstGeom>
        </p:spPr>
      </p:pic>
      <p:cxnSp>
        <p:nvCxnSpPr>
          <p:cNvPr id="9" name="Gerade Verbindung 8"/>
          <p:cNvCxnSpPr>
            <a:endCxn id="117" idx="0"/>
          </p:cNvCxnSpPr>
          <p:nvPr/>
        </p:nvCxnSpPr>
        <p:spPr>
          <a:xfrm flipH="1" flipV="1">
            <a:off x="4744375" y="2384240"/>
            <a:ext cx="294322" cy="109699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lipse 115"/>
          <p:cNvSpPr/>
          <p:nvPr/>
        </p:nvSpPr>
        <p:spPr>
          <a:xfrm>
            <a:off x="5009105" y="3447423"/>
            <a:ext cx="72000" cy="7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7" name="Ellipse 116"/>
          <p:cNvSpPr/>
          <p:nvPr/>
        </p:nvSpPr>
        <p:spPr>
          <a:xfrm>
            <a:off x="4708375" y="2384240"/>
            <a:ext cx="72000" cy="7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>
            <a:off x="-12748" y="6310576"/>
            <a:ext cx="774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Wiederhole den Vorgang für die </a:t>
            </a:r>
            <a:r>
              <a:rPr lang="de-AT" dirty="0" smtClean="0">
                <a:solidFill>
                  <a:srgbClr val="0000FF"/>
                </a:solidFill>
              </a:rPr>
              <a:t>Strecke DA</a:t>
            </a:r>
            <a:r>
              <a:rPr lang="de-AT" dirty="0" smtClean="0"/>
              <a:t>.</a:t>
            </a:r>
            <a:endParaRPr lang="de-AT" dirty="0"/>
          </a:p>
        </p:txBody>
      </p:sp>
      <p:cxnSp>
        <p:nvCxnSpPr>
          <p:cNvPr id="118" name="Gerade Verbindung 117"/>
          <p:cNvCxnSpPr/>
          <p:nvPr/>
        </p:nvCxnSpPr>
        <p:spPr>
          <a:xfrm flipV="1">
            <a:off x="2981325" y="2571751"/>
            <a:ext cx="88107" cy="25003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96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12" grpId="0"/>
      <p:bldP spid="113" grpId="0"/>
      <p:bldP spid="114" grpId="0"/>
      <p:bldP spid="116" grpId="0" animBg="1"/>
      <p:bldP spid="116" grpId="1" animBg="1"/>
      <p:bldP spid="117" grpId="0" animBg="1"/>
      <p:bldP spid="117" grpId="1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766" y="1885495"/>
            <a:ext cx="3000008" cy="2670338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Beispiel: Bühne als HP- Fläche in Solid Edge ST6</a:t>
            </a:r>
            <a:endParaRPr lang="de-AT" sz="2600" dirty="0"/>
          </a:p>
        </p:txBody>
      </p:sp>
      <p:grpSp>
        <p:nvGrpSpPr>
          <p:cNvPr id="534" name="Gruppieren 533"/>
          <p:cNvGrpSpPr/>
          <p:nvPr/>
        </p:nvGrpSpPr>
        <p:grpSpPr>
          <a:xfrm>
            <a:off x="4850606" y="404664"/>
            <a:ext cx="4518819" cy="5905912"/>
            <a:chOff x="4850606" y="404664"/>
            <a:chExt cx="4518819" cy="5905912"/>
          </a:xfrm>
        </p:grpSpPr>
        <p:sp>
          <p:nvSpPr>
            <p:cNvPr id="252" name="Line 346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13" name="Line 6"/>
            <p:cNvSpPr>
              <a:spLocks noChangeShapeType="1"/>
            </p:cNvSpPr>
            <p:nvPr/>
          </p:nvSpPr>
          <p:spPr bwMode="auto">
            <a:xfrm flipV="1">
              <a:off x="7372350" y="4434151"/>
              <a:ext cx="1384300" cy="16510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14" name="Line 7"/>
            <p:cNvSpPr>
              <a:spLocks noChangeShapeType="1"/>
            </p:cNvSpPr>
            <p:nvPr/>
          </p:nvSpPr>
          <p:spPr bwMode="auto">
            <a:xfrm>
              <a:off x="7372350" y="2783151"/>
              <a:ext cx="1384300" cy="16510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16" name="Line 9"/>
            <p:cNvSpPr>
              <a:spLocks noChangeShapeType="1"/>
            </p:cNvSpPr>
            <p:nvPr/>
          </p:nvSpPr>
          <p:spPr bwMode="auto">
            <a:xfrm flipH="1">
              <a:off x="5216525" y="2783151"/>
              <a:ext cx="2155825" cy="165100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52" name="Line 246"/>
            <p:cNvSpPr>
              <a:spLocks noChangeShapeType="1"/>
            </p:cNvSpPr>
            <p:nvPr/>
          </p:nvSpPr>
          <p:spPr bwMode="auto">
            <a:xfrm flipH="1">
              <a:off x="5969794" y="4434151"/>
              <a:ext cx="140255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1" name="Line 255"/>
            <p:cNvSpPr>
              <a:spLocks noChangeShapeType="1"/>
            </p:cNvSpPr>
            <p:nvPr/>
          </p:nvSpPr>
          <p:spPr bwMode="auto">
            <a:xfrm flipV="1">
              <a:off x="7372350" y="1969294"/>
              <a:ext cx="1384300" cy="2159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2" name="Line 256"/>
            <p:cNvSpPr>
              <a:spLocks noChangeShapeType="1"/>
            </p:cNvSpPr>
            <p:nvPr/>
          </p:nvSpPr>
          <p:spPr bwMode="auto">
            <a:xfrm>
              <a:off x="8756650" y="1969294"/>
              <a:ext cx="0" cy="646113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3" name="Line 257"/>
            <p:cNvSpPr>
              <a:spLocks noChangeShapeType="1"/>
            </p:cNvSpPr>
            <p:nvPr/>
          </p:nvSpPr>
          <p:spPr bwMode="auto">
            <a:xfrm flipH="1">
              <a:off x="7372350" y="2615407"/>
              <a:ext cx="1384300" cy="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4" name="Line 258"/>
            <p:cNvSpPr>
              <a:spLocks noChangeShapeType="1"/>
            </p:cNvSpPr>
            <p:nvPr/>
          </p:nvSpPr>
          <p:spPr bwMode="auto">
            <a:xfrm flipV="1">
              <a:off x="7372350" y="2185194"/>
              <a:ext cx="0" cy="430213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85" name="Line 279"/>
            <p:cNvSpPr>
              <a:spLocks noChangeShapeType="1"/>
            </p:cNvSpPr>
            <p:nvPr/>
          </p:nvSpPr>
          <p:spPr bwMode="auto">
            <a:xfrm flipH="1" flipV="1">
              <a:off x="5216525" y="677069"/>
              <a:ext cx="2155825" cy="150812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87" name="Line 281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88" name="Line 282"/>
            <p:cNvSpPr>
              <a:spLocks noChangeShapeType="1"/>
            </p:cNvSpPr>
            <p:nvPr/>
          </p:nvSpPr>
          <p:spPr bwMode="auto">
            <a:xfrm>
              <a:off x="6883400" y="1829594"/>
              <a:ext cx="488950" cy="35560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45" name="Line 339"/>
            <p:cNvSpPr>
              <a:spLocks noChangeShapeType="1"/>
            </p:cNvSpPr>
            <p:nvPr/>
          </p:nvSpPr>
          <p:spPr bwMode="auto">
            <a:xfrm flipV="1">
              <a:off x="5216525" y="677069"/>
              <a:ext cx="0" cy="193833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50" name="Line 344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63" name="Rectangle 357"/>
            <p:cNvSpPr>
              <a:spLocks noChangeArrowheads="1"/>
            </p:cNvSpPr>
            <p:nvPr/>
          </p:nvSpPr>
          <p:spPr bwMode="auto">
            <a:xfrm>
              <a:off x="6113463" y="2393157"/>
              <a:ext cx="298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4" name="Line 358"/>
            <p:cNvSpPr>
              <a:spLocks noChangeShapeType="1"/>
            </p:cNvSpPr>
            <p:nvPr/>
          </p:nvSpPr>
          <p:spPr bwMode="auto">
            <a:xfrm>
              <a:off x="5216525" y="2624932"/>
              <a:ext cx="215582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74" name="Line 368"/>
            <p:cNvSpPr>
              <a:spLocks noChangeShapeType="1"/>
            </p:cNvSpPr>
            <p:nvPr/>
          </p:nvSpPr>
          <p:spPr bwMode="auto">
            <a:xfrm flipH="1">
              <a:off x="7072603" y="2185194"/>
              <a:ext cx="299746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75" name="Rectangle 369"/>
            <p:cNvSpPr>
              <a:spLocks noChangeArrowheads="1"/>
            </p:cNvSpPr>
            <p:nvPr/>
          </p:nvSpPr>
          <p:spPr bwMode="auto">
            <a:xfrm rot="16200000">
              <a:off x="6933976" y="2289969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7" name="Line 371"/>
            <p:cNvSpPr>
              <a:spLocks noChangeShapeType="1"/>
            </p:cNvSpPr>
            <p:nvPr/>
          </p:nvSpPr>
          <p:spPr bwMode="auto">
            <a:xfrm flipV="1">
              <a:off x="7164288" y="2185194"/>
              <a:ext cx="0" cy="430213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86" name="Line 380"/>
            <p:cNvSpPr>
              <a:spLocks noChangeShapeType="1"/>
            </p:cNvSpPr>
            <p:nvPr/>
          </p:nvSpPr>
          <p:spPr bwMode="auto">
            <a:xfrm>
              <a:off x="8756650" y="2615407"/>
              <a:ext cx="3206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87" name="Line 381"/>
            <p:cNvSpPr>
              <a:spLocks noChangeShapeType="1"/>
            </p:cNvSpPr>
            <p:nvPr/>
          </p:nvSpPr>
          <p:spPr bwMode="auto">
            <a:xfrm>
              <a:off x="8756650" y="1969294"/>
              <a:ext cx="3206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88" name="Rectangle 382"/>
            <p:cNvSpPr>
              <a:spLocks noChangeArrowheads="1"/>
            </p:cNvSpPr>
            <p:nvPr/>
          </p:nvSpPr>
          <p:spPr bwMode="auto">
            <a:xfrm rot="16200000">
              <a:off x="8757195" y="2183607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0" name="Line 384"/>
            <p:cNvSpPr>
              <a:spLocks noChangeShapeType="1"/>
            </p:cNvSpPr>
            <p:nvPr/>
          </p:nvSpPr>
          <p:spPr bwMode="auto">
            <a:xfrm flipV="1">
              <a:off x="8999538" y="1969294"/>
              <a:ext cx="0" cy="646113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99" name="Line 393"/>
            <p:cNvSpPr>
              <a:spLocks noChangeShapeType="1"/>
            </p:cNvSpPr>
            <p:nvPr/>
          </p:nvSpPr>
          <p:spPr bwMode="auto">
            <a:xfrm flipH="1">
              <a:off x="4959350" y="2615407"/>
              <a:ext cx="2571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00" name="Line 394"/>
            <p:cNvSpPr>
              <a:spLocks noChangeShapeType="1"/>
            </p:cNvSpPr>
            <p:nvPr/>
          </p:nvSpPr>
          <p:spPr bwMode="auto">
            <a:xfrm flipH="1">
              <a:off x="4959350" y="677069"/>
              <a:ext cx="2571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01" name="Rectangle 395"/>
            <p:cNvSpPr>
              <a:spLocks noChangeArrowheads="1"/>
            </p:cNvSpPr>
            <p:nvPr/>
          </p:nvSpPr>
          <p:spPr bwMode="auto">
            <a:xfrm rot="16200000">
              <a:off x="4859337" y="1537494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90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3" name="Line 397"/>
            <p:cNvSpPr>
              <a:spLocks noChangeShapeType="1"/>
            </p:cNvSpPr>
            <p:nvPr/>
          </p:nvSpPr>
          <p:spPr bwMode="auto">
            <a:xfrm flipV="1">
              <a:off x="5037138" y="677069"/>
              <a:ext cx="0" cy="1938338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5" name="Line 407"/>
            <p:cNvSpPr>
              <a:spLocks noChangeShapeType="1"/>
            </p:cNvSpPr>
            <p:nvPr/>
          </p:nvSpPr>
          <p:spPr bwMode="auto">
            <a:xfrm>
              <a:off x="8756650" y="4434151"/>
              <a:ext cx="268288" cy="22542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6" name="Line 408"/>
            <p:cNvSpPr>
              <a:spLocks noChangeShapeType="1"/>
            </p:cNvSpPr>
            <p:nvPr/>
          </p:nvSpPr>
          <p:spPr bwMode="auto">
            <a:xfrm>
              <a:off x="7372350" y="6085151"/>
              <a:ext cx="266700" cy="22542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7" name="Rectangle 409"/>
            <p:cNvSpPr>
              <a:spLocks noChangeArrowheads="1"/>
            </p:cNvSpPr>
            <p:nvPr/>
          </p:nvSpPr>
          <p:spPr bwMode="auto">
            <a:xfrm rot="18600000">
              <a:off x="8053388" y="5256476"/>
              <a:ext cx="298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Line 411"/>
            <p:cNvSpPr>
              <a:spLocks noChangeShapeType="1"/>
            </p:cNvSpPr>
            <p:nvPr/>
          </p:nvSpPr>
          <p:spPr bwMode="auto">
            <a:xfrm flipH="1">
              <a:off x="7580313" y="4610364"/>
              <a:ext cx="1385888" cy="165100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68" name="Rectangle 420"/>
            <p:cNvSpPr>
              <a:spLocks noChangeArrowheads="1"/>
            </p:cNvSpPr>
            <p:nvPr/>
          </p:nvSpPr>
          <p:spPr bwMode="auto">
            <a:xfrm rot="16200000">
              <a:off x="7874592" y="4335161"/>
              <a:ext cx="37029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Line 459"/>
            <p:cNvSpPr>
              <a:spLocks noChangeShapeType="1"/>
            </p:cNvSpPr>
            <p:nvPr/>
          </p:nvSpPr>
          <p:spPr bwMode="auto">
            <a:xfrm flipV="1">
              <a:off x="7372350" y="1000919"/>
              <a:ext cx="0" cy="118427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8" name="Line 460"/>
            <p:cNvSpPr>
              <a:spLocks noChangeShapeType="1"/>
            </p:cNvSpPr>
            <p:nvPr/>
          </p:nvSpPr>
          <p:spPr bwMode="auto">
            <a:xfrm flipV="1">
              <a:off x="5970588" y="1000919"/>
              <a:ext cx="0" cy="16510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9" name="Rectangle 461"/>
            <p:cNvSpPr>
              <a:spLocks noChangeArrowheads="1"/>
            </p:cNvSpPr>
            <p:nvPr/>
          </p:nvSpPr>
          <p:spPr bwMode="auto">
            <a:xfrm>
              <a:off x="6550025" y="845344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65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Line 462"/>
            <p:cNvSpPr>
              <a:spLocks noChangeShapeType="1"/>
            </p:cNvSpPr>
            <p:nvPr/>
          </p:nvSpPr>
          <p:spPr bwMode="auto">
            <a:xfrm flipH="1">
              <a:off x="5970588" y="1078707"/>
              <a:ext cx="1401763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12" name="Bogen 511"/>
            <p:cNvSpPr/>
            <p:nvPr/>
          </p:nvSpPr>
          <p:spPr>
            <a:xfrm>
              <a:off x="8143875" y="3826138"/>
              <a:ext cx="1225550" cy="1225550"/>
            </a:xfrm>
            <a:prstGeom prst="arc">
              <a:avLst>
                <a:gd name="adj1" fmla="val 7802605"/>
                <a:gd name="adj2" fmla="val 13816184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513" name="Freihandform 512"/>
            <p:cNvSpPr/>
            <p:nvPr/>
          </p:nvSpPr>
          <p:spPr>
            <a:xfrm>
              <a:off x="5967412" y="1166814"/>
              <a:ext cx="2788443" cy="829496"/>
            </a:xfrm>
            <a:custGeom>
              <a:avLst/>
              <a:gdLst>
                <a:gd name="connsiteX0" fmla="*/ 0 w 2880576"/>
                <a:gd name="connsiteY0" fmla="*/ 0 h 850199"/>
                <a:gd name="connsiteX1" fmla="*/ 1395412 w 2880576"/>
                <a:gd name="connsiteY1" fmla="*/ 652462 h 850199"/>
                <a:gd name="connsiteX2" fmla="*/ 2788443 w 2880576"/>
                <a:gd name="connsiteY2" fmla="*/ 800100 h 850199"/>
                <a:gd name="connsiteX3" fmla="*/ 2767012 w 2880576"/>
                <a:gd name="connsiteY3" fmla="*/ 850106 h 850199"/>
                <a:gd name="connsiteX0" fmla="*/ 0 w 2788443"/>
                <a:gd name="connsiteY0" fmla="*/ 0 h 800100"/>
                <a:gd name="connsiteX1" fmla="*/ 1395412 w 2788443"/>
                <a:gd name="connsiteY1" fmla="*/ 652462 h 800100"/>
                <a:gd name="connsiteX2" fmla="*/ 2788443 w 2788443"/>
                <a:gd name="connsiteY2" fmla="*/ 800100 h 800100"/>
                <a:gd name="connsiteX0" fmla="*/ 0 w 2788443"/>
                <a:gd name="connsiteY0" fmla="*/ 0 h 814280"/>
                <a:gd name="connsiteX1" fmla="*/ 1395412 w 2788443"/>
                <a:gd name="connsiteY1" fmla="*/ 652462 h 814280"/>
                <a:gd name="connsiteX2" fmla="*/ 2788443 w 2788443"/>
                <a:gd name="connsiteY2" fmla="*/ 800100 h 814280"/>
                <a:gd name="connsiteX0" fmla="*/ 0 w 2788443"/>
                <a:gd name="connsiteY0" fmla="*/ 0 h 829109"/>
                <a:gd name="connsiteX1" fmla="*/ 1395412 w 2788443"/>
                <a:gd name="connsiteY1" fmla="*/ 652462 h 829109"/>
                <a:gd name="connsiteX2" fmla="*/ 2788443 w 2788443"/>
                <a:gd name="connsiteY2" fmla="*/ 800100 h 829109"/>
                <a:gd name="connsiteX0" fmla="*/ 0 w 2788443"/>
                <a:gd name="connsiteY0" fmla="*/ 0 h 829496"/>
                <a:gd name="connsiteX1" fmla="*/ 1412080 w 2788443"/>
                <a:gd name="connsiteY1" fmla="*/ 654843 h 829496"/>
                <a:gd name="connsiteX2" fmla="*/ 2788443 w 2788443"/>
                <a:gd name="connsiteY2" fmla="*/ 800100 h 829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8443" h="829496">
                  <a:moveTo>
                    <a:pt x="0" y="0"/>
                  </a:moveTo>
                  <a:cubicBezTo>
                    <a:pt x="465336" y="259556"/>
                    <a:pt x="947340" y="521493"/>
                    <a:pt x="1412080" y="654843"/>
                  </a:cubicBezTo>
                  <a:cubicBezTo>
                    <a:pt x="1876820" y="788193"/>
                    <a:pt x="2278855" y="879077"/>
                    <a:pt x="2788443" y="800100"/>
                  </a:cubicBezTo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14" name="Freihandform 513"/>
            <p:cNvSpPr/>
            <p:nvPr/>
          </p:nvSpPr>
          <p:spPr>
            <a:xfrm>
              <a:off x="5968537" y="2780928"/>
              <a:ext cx="1407624" cy="3304526"/>
            </a:xfrm>
            <a:custGeom>
              <a:avLst/>
              <a:gdLst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177 w 1402177"/>
                <a:gd name="connsiteY0" fmla="*/ 0 h 3297382"/>
                <a:gd name="connsiteX1" fmla="*/ 97 w 1402177"/>
                <a:gd name="connsiteY1" fmla="*/ 1645920 h 3297382"/>
                <a:gd name="connsiteX2" fmla="*/ 1402177 w 1402177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7622 w 1407622"/>
                <a:gd name="connsiteY0" fmla="*/ 0 h 3297382"/>
                <a:gd name="connsiteX1" fmla="*/ 0 w 1407622"/>
                <a:gd name="connsiteY1" fmla="*/ 1657004 h 3297382"/>
                <a:gd name="connsiteX2" fmla="*/ 1407622 w 1407622"/>
                <a:gd name="connsiteY2" fmla="*/ 3297382 h 3297382"/>
                <a:gd name="connsiteX0" fmla="*/ 1408000 w 1408000"/>
                <a:gd name="connsiteY0" fmla="*/ 0 h 3297382"/>
                <a:gd name="connsiteX1" fmla="*/ 378 w 1408000"/>
                <a:gd name="connsiteY1" fmla="*/ 1657004 h 3297382"/>
                <a:gd name="connsiteX2" fmla="*/ 1408000 w 1408000"/>
                <a:gd name="connsiteY2" fmla="*/ 3297382 h 3297382"/>
                <a:gd name="connsiteX0" fmla="*/ 1407719 w 1407719"/>
                <a:gd name="connsiteY0" fmla="*/ 0 h 3297382"/>
                <a:gd name="connsiteX1" fmla="*/ 97 w 1407719"/>
                <a:gd name="connsiteY1" fmla="*/ 1657004 h 3297382"/>
                <a:gd name="connsiteX2" fmla="*/ 1407719 w 1407719"/>
                <a:gd name="connsiteY2" fmla="*/ 3297382 h 3297382"/>
                <a:gd name="connsiteX0" fmla="*/ 1407718 w 1407718"/>
                <a:gd name="connsiteY0" fmla="*/ 0 h 3297382"/>
                <a:gd name="connsiteX1" fmla="*/ 96 w 1407718"/>
                <a:gd name="connsiteY1" fmla="*/ 1657004 h 3297382"/>
                <a:gd name="connsiteX2" fmla="*/ 1407718 w 1407718"/>
                <a:gd name="connsiteY2" fmla="*/ 3297382 h 3297382"/>
                <a:gd name="connsiteX0" fmla="*/ 1400480 w 1407624"/>
                <a:gd name="connsiteY0" fmla="*/ 0 h 3304526"/>
                <a:gd name="connsiteX1" fmla="*/ 2 w 1407624"/>
                <a:gd name="connsiteY1" fmla="*/ 1664148 h 3304526"/>
                <a:gd name="connsiteX2" fmla="*/ 1407624 w 1407624"/>
                <a:gd name="connsiteY2" fmla="*/ 3304526 h 3304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7624" h="3304526">
                  <a:moveTo>
                    <a:pt x="1400480" y="0"/>
                  </a:moveTo>
                  <a:cubicBezTo>
                    <a:pt x="938561" y="365991"/>
                    <a:pt x="-1189" y="1113394"/>
                    <a:pt x="2" y="1664148"/>
                  </a:cubicBezTo>
                  <a:cubicBezTo>
                    <a:pt x="1193" y="2214902"/>
                    <a:pt x="1111137" y="3053297"/>
                    <a:pt x="1407624" y="3304526"/>
                  </a:cubicBez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15" name="Textfeld 514"/>
            <p:cNvSpPr txBox="1"/>
            <p:nvPr/>
          </p:nvSpPr>
          <p:spPr>
            <a:xfrm>
              <a:off x="5037138" y="4149080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A‘</a:t>
              </a:r>
              <a:endParaRPr lang="de-AT" sz="1400" dirty="0"/>
            </a:p>
          </p:txBody>
        </p:sp>
        <p:sp>
          <p:nvSpPr>
            <p:cNvPr id="516" name="Ellipse 515"/>
            <p:cNvSpPr/>
            <p:nvPr/>
          </p:nvSpPr>
          <p:spPr>
            <a:xfrm>
              <a:off x="5183000" y="4396369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17" name="Textfeld 516"/>
            <p:cNvSpPr txBox="1"/>
            <p:nvPr/>
          </p:nvSpPr>
          <p:spPr>
            <a:xfrm>
              <a:off x="4965130" y="404664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A‘‘</a:t>
              </a:r>
              <a:endParaRPr lang="de-AT" sz="1400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5179671" y="64061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19" name="Textfeld 518"/>
            <p:cNvSpPr txBox="1"/>
            <p:nvPr/>
          </p:nvSpPr>
          <p:spPr>
            <a:xfrm>
              <a:off x="7320507" y="2158289"/>
              <a:ext cx="7439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B‘‘=D‘‘</a:t>
              </a:r>
              <a:endParaRPr lang="de-AT" sz="1400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335570" y="2156701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1" name="Textfeld 520"/>
            <p:cNvSpPr txBox="1"/>
            <p:nvPr/>
          </p:nvSpPr>
          <p:spPr>
            <a:xfrm>
              <a:off x="8651453" y="1683742"/>
              <a:ext cx="429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C‘‘</a:t>
              </a:r>
              <a:endParaRPr lang="de-AT" sz="1400" dirty="0"/>
            </a:p>
          </p:txBody>
        </p:sp>
        <p:sp>
          <p:nvSpPr>
            <p:cNvPr id="522" name="Ellipse 521"/>
            <p:cNvSpPr/>
            <p:nvPr/>
          </p:nvSpPr>
          <p:spPr>
            <a:xfrm>
              <a:off x="8721285" y="1932185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3" name="Textfeld 522"/>
            <p:cNvSpPr txBox="1"/>
            <p:nvPr/>
          </p:nvSpPr>
          <p:spPr>
            <a:xfrm>
              <a:off x="5689997" y="859632"/>
              <a:ext cx="429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E‘‘</a:t>
              </a:r>
              <a:endParaRPr lang="de-AT" sz="1400" dirty="0"/>
            </a:p>
          </p:txBody>
        </p:sp>
        <p:sp>
          <p:nvSpPr>
            <p:cNvPr id="524" name="Ellipse 523"/>
            <p:cNvSpPr/>
            <p:nvPr/>
          </p:nvSpPr>
          <p:spPr>
            <a:xfrm>
              <a:off x="5938423" y="1129506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5" name="Textfeld 524"/>
            <p:cNvSpPr txBox="1"/>
            <p:nvPr/>
          </p:nvSpPr>
          <p:spPr>
            <a:xfrm>
              <a:off x="5663406" y="4311005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E‘</a:t>
              </a:r>
              <a:endParaRPr lang="de-AT" sz="1400" dirty="0"/>
            </a:p>
          </p:txBody>
        </p:sp>
        <p:sp>
          <p:nvSpPr>
            <p:cNvPr id="526" name="Ellipse 525"/>
            <p:cNvSpPr/>
            <p:nvPr/>
          </p:nvSpPr>
          <p:spPr>
            <a:xfrm>
              <a:off x="5933093" y="4401132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7" name="Textfeld 526"/>
            <p:cNvSpPr txBox="1"/>
            <p:nvPr/>
          </p:nvSpPr>
          <p:spPr>
            <a:xfrm>
              <a:off x="7071023" y="5956821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B‘</a:t>
              </a:r>
              <a:endParaRPr lang="de-AT" sz="1400" dirty="0"/>
            </a:p>
          </p:txBody>
        </p:sp>
        <p:sp>
          <p:nvSpPr>
            <p:cNvPr id="528" name="Ellipse 527"/>
            <p:cNvSpPr/>
            <p:nvPr/>
          </p:nvSpPr>
          <p:spPr>
            <a:xfrm>
              <a:off x="7340710" y="6046948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9" name="Textfeld 528"/>
            <p:cNvSpPr txBox="1"/>
            <p:nvPr/>
          </p:nvSpPr>
          <p:spPr>
            <a:xfrm>
              <a:off x="8723313" y="4202410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C‘</a:t>
              </a:r>
              <a:endParaRPr lang="de-AT" sz="1400" dirty="0"/>
            </a:p>
          </p:txBody>
        </p:sp>
        <p:sp>
          <p:nvSpPr>
            <p:cNvPr id="530" name="Ellipse 529"/>
            <p:cNvSpPr/>
            <p:nvPr/>
          </p:nvSpPr>
          <p:spPr>
            <a:xfrm>
              <a:off x="8716775" y="4399693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31" name="Textfeld 530"/>
            <p:cNvSpPr txBox="1"/>
            <p:nvPr/>
          </p:nvSpPr>
          <p:spPr>
            <a:xfrm>
              <a:off x="7335985" y="2595923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D‘</a:t>
              </a:r>
              <a:endParaRPr lang="de-AT" sz="1400" dirty="0"/>
            </a:p>
          </p:txBody>
        </p:sp>
        <p:sp>
          <p:nvSpPr>
            <p:cNvPr id="532" name="Ellipse 531"/>
            <p:cNvSpPr/>
            <p:nvPr/>
          </p:nvSpPr>
          <p:spPr>
            <a:xfrm>
              <a:off x="7336591" y="2750344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533" name="Textfeld 532"/>
          <p:cNvSpPr txBox="1"/>
          <p:nvPr/>
        </p:nvSpPr>
        <p:spPr>
          <a:xfrm>
            <a:off x="-1" y="467380"/>
            <a:ext cx="51646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Über zwei trapezförmigen, auf </a:t>
            </a:r>
            <a:r>
              <a:rPr lang="de-AT" sz="1400" dirty="0" smtClean="0">
                <a:latin typeface="Symbol" panose="05050102010706020507" pitchFamily="18" charset="2"/>
              </a:rPr>
              <a:t>p</a:t>
            </a:r>
            <a:r>
              <a:rPr lang="de-AT" sz="1400" baseline="-25000" dirty="0" smtClean="0"/>
              <a:t>1</a:t>
            </a:r>
            <a:r>
              <a:rPr lang="de-AT" sz="1400" dirty="0" smtClean="0"/>
              <a:t> stehenden Wänden ist eine HP- Fläche mit dem windschiefen </a:t>
            </a:r>
            <a:r>
              <a:rPr lang="de-AT" sz="1400" dirty="0" err="1" smtClean="0"/>
              <a:t>Erzeugendenvierseit</a:t>
            </a:r>
            <a:r>
              <a:rPr lang="de-AT" sz="1400" dirty="0" smtClean="0"/>
              <a:t> ABCD gebaut.</a:t>
            </a:r>
          </a:p>
          <a:p>
            <a:r>
              <a:rPr lang="de-AT" sz="1400" dirty="0" smtClean="0"/>
              <a:t>Diese HP- Fläche wird von einer zweitprojizierenden Ebene durch EBD abgeschnitten und stellt gemeinsam mit den zwei trapezförmigen Wänden eine Veranstaltungsbühne dar.</a:t>
            </a:r>
          </a:p>
          <a:p>
            <a:r>
              <a:rPr lang="de-AT" sz="1400" dirty="0" smtClean="0"/>
              <a:t>Konstruiere die Bühne mit Solid Edge.</a:t>
            </a:r>
            <a:endParaRPr lang="de-AT" sz="1400" dirty="0"/>
          </a:p>
        </p:txBody>
      </p:sp>
      <p:pic>
        <p:nvPicPr>
          <p:cNvPr id="103" name="Grafik 10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44" y="1955549"/>
            <a:ext cx="3103365" cy="2634559"/>
          </a:xfrm>
          <a:prstGeom prst="rect">
            <a:avLst/>
          </a:prstGeom>
        </p:spPr>
      </p:pic>
      <p:cxnSp>
        <p:nvCxnSpPr>
          <p:cNvPr id="9" name="Gerade Verbindung 8"/>
          <p:cNvCxnSpPr>
            <a:endCxn id="117" idx="0"/>
          </p:cNvCxnSpPr>
          <p:nvPr/>
        </p:nvCxnSpPr>
        <p:spPr>
          <a:xfrm flipH="1" flipV="1">
            <a:off x="4744375" y="2384240"/>
            <a:ext cx="294322" cy="109699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lipse 115"/>
          <p:cNvSpPr/>
          <p:nvPr/>
        </p:nvSpPr>
        <p:spPr>
          <a:xfrm>
            <a:off x="5009105" y="3447423"/>
            <a:ext cx="72000" cy="7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18" name="Gerade Verbindung 117"/>
          <p:cNvCxnSpPr/>
          <p:nvPr/>
        </p:nvCxnSpPr>
        <p:spPr>
          <a:xfrm flipV="1">
            <a:off x="2981325" y="2571751"/>
            <a:ext cx="88107" cy="25003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feld 76"/>
          <p:cNvSpPr txBox="1"/>
          <p:nvPr/>
        </p:nvSpPr>
        <p:spPr>
          <a:xfrm>
            <a:off x="9526" y="2061074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Sollte die gezeichnete Linie krumm sein, was manchmal passiert, dann klick in der Anwendungs-menüleiste auf den Icon </a:t>
            </a:r>
            <a:br>
              <a:rPr lang="de-AT" dirty="0" smtClean="0"/>
            </a:br>
            <a:r>
              <a:rPr lang="de-AT" dirty="0" smtClean="0"/>
              <a:t>für Endbedingungen.</a:t>
            </a:r>
            <a:endParaRPr lang="de-AT" dirty="0"/>
          </a:p>
        </p:txBody>
      </p:sp>
      <p:pic>
        <p:nvPicPr>
          <p:cNvPr id="78" name="Grafik 7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" y="1975977"/>
            <a:ext cx="361950" cy="457200"/>
          </a:xfrm>
          <a:prstGeom prst="rect">
            <a:avLst/>
          </a:prstGeom>
        </p:spPr>
      </p:pic>
      <p:pic>
        <p:nvPicPr>
          <p:cNvPr id="79" name="Grafik 7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1" y="3717032"/>
            <a:ext cx="342900" cy="371475"/>
          </a:xfrm>
          <a:prstGeom prst="rect">
            <a:avLst/>
          </a:prstGeom>
        </p:spPr>
      </p:pic>
      <p:sp>
        <p:nvSpPr>
          <p:cNvPr id="80" name="Textfeld 79"/>
          <p:cNvSpPr txBox="1"/>
          <p:nvPr/>
        </p:nvSpPr>
        <p:spPr>
          <a:xfrm>
            <a:off x="9526" y="3739815"/>
            <a:ext cx="3554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Nun erscheinen in den beiden Endpunkten Symbole. Diese sollten auf die Bedingung natürlich eingestellt sein.</a:t>
            </a:r>
            <a:endParaRPr lang="de-AT" dirty="0"/>
          </a:p>
        </p:txBody>
      </p:sp>
      <p:sp>
        <p:nvSpPr>
          <p:cNvPr id="81" name="Textfeld 80"/>
          <p:cNvSpPr txBox="1"/>
          <p:nvPr/>
        </p:nvSpPr>
        <p:spPr>
          <a:xfrm>
            <a:off x="-18890" y="4870891"/>
            <a:ext cx="6668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 Wähle den Befehl Blue Surf (Registerkarte Flächenmodellierung/ Befehlsgruppe Flächen).</a:t>
            </a:r>
            <a:endParaRPr lang="de-AT" dirty="0"/>
          </a:p>
        </p:txBody>
      </p:sp>
      <p:pic>
        <p:nvPicPr>
          <p:cNvPr id="82" name="Grafik 81" descr="blueSurf.jpg"/>
          <p:cNvPicPr>
            <a:picLocks noChangeAspect="1"/>
          </p:cNvPicPr>
          <p:nvPr/>
        </p:nvPicPr>
        <p:blipFill rotWithShape="1">
          <a:blip r:embed="rId6" cstate="print"/>
          <a:srcRect t="13535" r="18387"/>
          <a:stretch/>
        </p:blipFill>
        <p:spPr>
          <a:xfrm>
            <a:off x="19061" y="4891409"/>
            <a:ext cx="357585" cy="321196"/>
          </a:xfrm>
          <a:prstGeom prst="rect">
            <a:avLst/>
          </a:prstGeom>
        </p:spPr>
      </p:pic>
      <p:sp>
        <p:nvSpPr>
          <p:cNvPr id="83" name="Textfeld 82"/>
          <p:cNvSpPr txBox="1"/>
          <p:nvPr/>
        </p:nvSpPr>
        <p:spPr>
          <a:xfrm>
            <a:off x="-17364" y="5435864"/>
            <a:ext cx="6280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eine der </a:t>
            </a:r>
            <a:r>
              <a:rPr lang="de-AT" dirty="0" smtClean="0">
                <a:solidFill>
                  <a:srgbClr val="FF0000"/>
                </a:solidFill>
              </a:rPr>
              <a:t>Strecken</a:t>
            </a:r>
            <a:r>
              <a:rPr lang="de-AT" dirty="0" smtClean="0"/>
              <a:t>.  </a:t>
            </a:r>
            <a:endParaRPr lang="de-AT" dirty="0"/>
          </a:p>
        </p:txBody>
      </p:sp>
      <p:pic>
        <p:nvPicPr>
          <p:cNvPr id="84" name="Grafik 8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3" t="17131" r="6336" b="11528"/>
          <a:stretch/>
        </p:blipFill>
        <p:spPr>
          <a:xfrm>
            <a:off x="2754436" y="5481227"/>
            <a:ext cx="300038" cy="278606"/>
          </a:xfrm>
          <a:prstGeom prst="rect">
            <a:avLst/>
          </a:prstGeom>
        </p:spPr>
      </p:pic>
      <p:sp>
        <p:nvSpPr>
          <p:cNvPr id="85" name="Textfeld 84"/>
          <p:cNvSpPr txBox="1"/>
          <p:nvPr/>
        </p:nvSpPr>
        <p:spPr>
          <a:xfrm>
            <a:off x="-13566" y="5759833"/>
            <a:ext cx="629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Wähle danach </a:t>
            </a:r>
            <a:r>
              <a:rPr lang="de-AT" dirty="0" smtClean="0"/>
              <a:t>die </a:t>
            </a:r>
            <a:r>
              <a:rPr lang="de-AT" dirty="0">
                <a:solidFill>
                  <a:srgbClr val="0000FF"/>
                </a:solidFill>
              </a:rPr>
              <a:t>zweite </a:t>
            </a:r>
            <a:r>
              <a:rPr lang="de-AT" dirty="0" smtClean="0">
                <a:solidFill>
                  <a:srgbClr val="0000FF"/>
                </a:solidFill>
              </a:rPr>
              <a:t>Strecke</a:t>
            </a:r>
            <a:r>
              <a:rPr lang="de-AT" dirty="0"/>
              <a:t>.</a:t>
            </a:r>
          </a:p>
        </p:txBody>
      </p:sp>
      <p:sp>
        <p:nvSpPr>
          <p:cNvPr id="86" name="Textfeld 85"/>
          <p:cNvSpPr txBox="1"/>
          <p:nvPr/>
        </p:nvSpPr>
        <p:spPr>
          <a:xfrm>
            <a:off x="-13566" y="6081874"/>
            <a:ext cx="9157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Achte dabei darauf, sie an einer Stelle anzuklicken, bei der die 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>
                <a:solidFill>
                  <a:srgbClr val="FF6600"/>
                </a:solidFill>
              </a:rPr>
              <a:t>vorgeschlagene </a:t>
            </a:r>
            <a:r>
              <a:rPr lang="de-AT" dirty="0">
                <a:solidFill>
                  <a:srgbClr val="FF6600"/>
                </a:solidFill>
              </a:rPr>
              <a:t>Erzeugende </a:t>
            </a:r>
            <a:r>
              <a:rPr lang="de-AT" dirty="0"/>
              <a:t>stimmt. </a:t>
            </a:r>
          </a:p>
        </p:txBody>
      </p:sp>
      <p:pic>
        <p:nvPicPr>
          <p:cNvPr id="87" name="Grafik 8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3" t="17131" r="6336" b="11528"/>
          <a:stretch/>
        </p:blipFill>
        <p:spPr>
          <a:xfrm>
            <a:off x="3563888" y="5840342"/>
            <a:ext cx="300038" cy="278606"/>
          </a:xfrm>
          <a:prstGeom prst="rect">
            <a:avLst/>
          </a:prstGeom>
        </p:spPr>
      </p:pic>
      <p:cxnSp>
        <p:nvCxnSpPr>
          <p:cNvPr id="88" name="Gerade Verbindung mit Pfeil 87"/>
          <p:cNvCxnSpPr/>
          <p:nvPr/>
        </p:nvCxnSpPr>
        <p:spPr>
          <a:xfrm flipH="1">
            <a:off x="4212431" y="2420045"/>
            <a:ext cx="512398" cy="51693"/>
          </a:xfrm>
          <a:prstGeom prst="straightConnector1">
            <a:avLst/>
          </a:prstGeom>
          <a:ln w="31750">
            <a:solidFill>
              <a:srgbClr val="FF66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/>
          <p:nvPr/>
        </p:nvCxnSpPr>
        <p:spPr>
          <a:xfrm flipH="1">
            <a:off x="3621881" y="2467670"/>
            <a:ext cx="629080" cy="51693"/>
          </a:xfrm>
          <a:prstGeom prst="straightConnector1">
            <a:avLst/>
          </a:prstGeom>
          <a:ln w="31750">
            <a:solidFill>
              <a:srgbClr val="FF66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mit Pfeil 95"/>
          <p:cNvCxnSpPr/>
          <p:nvPr/>
        </p:nvCxnSpPr>
        <p:spPr>
          <a:xfrm flipH="1">
            <a:off x="3067050" y="2514600"/>
            <a:ext cx="590101" cy="59532"/>
          </a:xfrm>
          <a:prstGeom prst="straightConnector1">
            <a:avLst/>
          </a:prstGeom>
          <a:ln w="31750">
            <a:solidFill>
              <a:srgbClr val="FF66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4708375" y="2384240"/>
            <a:ext cx="72000" cy="7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787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3" grpId="0"/>
      <p:bldP spid="85" grpId="0"/>
      <p:bldP spid="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Beispiel: Bühne als HP- Fläche in Solid Edge ST6</a:t>
            </a:r>
            <a:endParaRPr lang="de-AT" sz="2600" dirty="0"/>
          </a:p>
        </p:txBody>
      </p:sp>
      <p:grpSp>
        <p:nvGrpSpPr>
          <p:cNvPr id="534" name="Gruppieren 533"/>
          <p:cNvGrpSpPr/>
          <p:nvPr/>
        </p:nvGrpSpPr>
        <p:grpSpPr>
          <a:xfrm>
            <a:off x="4850606" y="404664"/>
            <a:ext cx="4518819" cy="5905912"/>
            <a:chOff x="4850606" y="404664"/>
            <a:chExt cx="4518819" cy="5905912"/>
          </a:xfrm>
        </p:grpSpPr>
        <p:sp>
          <p:nvSpPr>
            <p:cNvPr id="252" name="Line 346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13" name="Line 6"/>
            <p:cNvSpPr>
              <a:spLocks noChangeShapeType="1"/>
            </p:cNvSpPr>
            <p:nvPr/>
          </p:nvSpPr>
          <p:spPr bwMode="auto">
            <a:xfrm flipV="1">
              <a:off x="7372350" y="4434151"/>
              <a:ext cx="1384300" cy="16510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14" name="Line 7"/>
            <p:cNvSpPr>
              <a:spLocks noChangeShapeType="1"/>
            </p:cNvSpPr>
            <p:nvPr/>
          </p:nvSpPr>
          <p:spPr bwMode="auto">
            <a:xfrm>
              <a:off x="7372350" y="2783151"/>
              <a:ext cx="1384300" cy="16510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16" name="Line 9"/>
            <p:cNvSpPr>
              <a:spLocks noChangeShapeType="1"/>
            </p:cNvSpPr>
            <p:nvPr/>
          </p:nvSpPr>
          <p:spPr bwMode="auto">
            <a:xfrm flipH="1">
              <a:off x="5216525" y="2783151"/>
              <a:ext cx="2155825" cy="165100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52" name="Line 246"/>
            <p:cNvSpPr>
              <a:spLocks noChangeShapeType="1"/>
            </p:cNvSpPr>
            <p:nvPr/>
          </p:nvSpPr>
          <p:spPr bwMode="auto">
            <a:xfrm flipH="1">
              <a:off x="5969794" y="4434151"/>
              <a:ext cx="140255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1" name="Line 255"/>
            <p:cNvSpPr>
              <a:spLocks noChangeShapeType="1"/>
            </p:cNvSpPr>
            <p:nvPr/>
          </p:nvSpPr>
          <p:spPr bwMode="auto">
            <a:xfrm flipV="1">
              <a:off x="7372350" y="1969294"/>
              <a:ext cx="1384300" cy="2159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2" name="Line 256"/>
            <p:cNvSpPr>
              <a:spLocks noChangeShapeType="1"/>
            </p:cNvSpPr>
            <p:nvPr/>
          </p:nvSpPr>
          <p:spPr bwMode="auto">
            <a:xfrm>
              <a:off x="8756650" y="1969294"/>
              <a:ext cx="0" cy="646113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3" name="Line 257"/>
            <p:cNvSpPr>
              <a:spLocks noChangeShapeType="1"/>
            </p:cNvSpPr>
            <p:nvPr/>
          </p:nvSpPr>
          <p:spPr bwMode="auto">
            <a:xfrm flipH="1">
              <a:off x="7372350" y="2615407"/>
              <a:ext cx="1384300" cy="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4" name="Line 258"/>
            <p:cNvSpPr>
              <a:spLocks noChangeShapeType="1"/>
            </p:cNvSpPr>
            <p:nvPr/>
          </p:nvSpPr>
          <p:spPr bwMode="auto">
            <a:xfrm flipV="1">
              <a:off x="7372350" y="2185194"/>
              <a:ext cx="0" cy="430213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85" name="Line 279"/>
            <p:cNvSpPr>
              <a:spLocks noChangeShapeType="1"/>
            </p:cNvSpPr>
            <p:nvPr/>
          </p:nvSpPr>
          <p:spPr bwMode="auto">
            <a:xfrm flipH="1" flipV="1">
              <a:off x="5216525" y="677069"/>
              <a:ext cx="2155825" cy="150812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87" name="Line 281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88" name="Line 282"/>
            <p:cNvSpPr>
              <a:spLocks noChangeShapeType="1"/>
            </p:cNvSpPr>
            <p:nvPr/>
          </p:nvSpPr>
          <p:spPr bwMode="auto">
            <a:xfrm>
              <a:off x="6883400" y="1829594"/>
              <a:ext cx="488950" cy="35560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45" name="Line 339"/>
            <p:cNvSpPr>
              <a:spLocks noChangeShapeType="1"/>
            </p:cNvSpPr>
            <p:nvPr/>
          </p:nvSpPr>
          <p:spPr bwMode="auto">
            <a:xfrm flipV="1">
              <a:off x="5216525" y="677069"/>
              <a:ext cx="0" cy="193833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50" name="Line 344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63" name="Rectangle 357"/>
            <p:cNvSpPr>
              <a:spLocks noChangeArrowheads="1"/>
            </p:cNvSpPr>
            <p:nvPr/>
          </p:nvSpPr>
          <p:spPr bwMode="auto">
            <a:xfrm>
              <a:off x="6113463" y="2393157"/>
              <a:ext cx="298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4" name="Line 358"/>
            <p:cNvSpPr>
              <a:spLocks noChangeShapeType="1"/>
            </p:cNvSpPr>
            <p:nvPr/>
          </p:nvSpPr>
          <p:spPr bwMode="auto">
            <a:xfrm>
              <a:off x="5216525" y="2624932"/>
              <a:ext cx="215582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74" name="Line 368"/>
            <p:cNvSpPr>
              <a:spLocks noChangeShapeType="1"/>
            </p:cNvSpPr>
            <p:nvPr/>
          </p:nvSpPr>
          <p:spPr bwMode="auto">
            <a:xfrm flipH="1">
              <a:off x="7072603" y="2185194"/>
              <a:ext cx="299746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75" name="Rectangle 369"/>
            <p:cNvSpPr>
              <a:spLocks noChangeArrowheads="1"/>
            </p:cNvSpPr>
            <p:nvPr/>
          </p:nvSpPr>
          <p:spPr bwMode="auto">
            <a:xfrm rot="16200000">
              <a:off x="6933976" y="2289969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7" name="Line 371"/>
            <p:cNvSpPr>
              <a:spLocks noChangeShapeType="1"/>
            </p:cNvSpPr>
            <p:nvPr/>
          </p:nvSpPr>
          <p:spPr bwMode="auto">
            <a:xfrm flipV="1">
              <a:off x="7164288" y="2185194"/>
              <a:ext cx="0" cy="430213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86" name="Line 380"/>
            <p:cNvSpPr>
              <a:spLocks noChangeShapeType="1"/>
            </p:cNvSpPr>
            <p:nvPr/>
          </p:nvSpPr>
          <p:spPr bwMode="auto">
            <a:xfrm>
              <a:off x="8756650" y="2615407"/>
              <a:ext cx="3206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87" name="Line 381"/>
            <p:cNvSpPr>
              <a:spLocks noChangeShapeType="1"/>
            </p:cNvSpPr>
            <p:nvPr/>
          </p:nvSpPr>
          <p:spPr bwMode="auto">
            <a:xfrm>
              <a:off x="8756650" y="1969294"/>
              <a:ext cx="3206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88" name="Rectangle 382"/>
            <p:cNvSpPr>
              <a:spLocks noChangeArrowheads="1"/>
            </p:cNvSpPr>
            <p:nvPr/>
          </p:nvSpPr>
          <p:spPr bwMode="auto">
            <a:xfrm rot="16200000">
              <a:off x="8757195" y="2183607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0" name="Line 384"/>
            <p:cNvSpPr>
              <a:spLocks noChangeShapeType="1"/>
            </p:cNvSpPr>
            <p:nvPr/>
          </p:nvSpPr>
          <p:spPr bwMode="auto">
            <a:xfrm flipV="1">
              <a:off x="8999538" y="1969294"/>
              <a:ext cx="0" cy="646113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99" name="Line 393"/>
            <p:cNvSpPr>
              <a:spLocks noChangeShapeType="1"/>
            </p:cNvSpPr>
            <p:nvPr/>
          </p:nvSpPr>
          <p:spPr bwMode="auto">
            <a:xfrm flipH="1">
              <a:off x="4959350" y="2615407"/>
              <a:ext cx="2571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00" name="Line 394"/>
            <p:cNvSpPr>
              <a:spLocks noChangeShapeType="1"/>
            </p:cNvSpPr>
            <p:nvPr/>
          </p:nvSpPr>
          <p:spPr bwMode="auto">
            <a:xfrm flipH="1">
              <a:off x="4959350" y="677069"/>
              <a:ext cx="2571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01" name="Rectangle 395"/>
            <p:cNvSpPr>
              <a:spLocks noChangeArrowheads="1"/>
            </p:cNvSpPr>
            <p:nvPr/>
          </p:nvSpPr>
          <p:spPr bwMode="auto">
            <a:xfrm rot="16200000">
              <a:off x="4859337" y="1537494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90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3" name="Line 397"/>
            <p:cNvSpPr>
              <a:spLocks noChangeShapeType="1"/>
            </p:cNvSpPr>
            <p:nvPr/>
          </p:nvSpPr>
          <p:spPr bwMode="auto">
            <a:xfrm flipV="1">
              <a:off x="5037138" y="677069"/>
              <a:ext cx="0" cy="1938338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5" name="Line 407"/>
            <p:cNvSpPr>
              <a:spLocks noChangeShapeType="1"/>
            </p:cNvSpPr>
            <p:nvPr/>
          </p:nvSpPr>
          <p:spPr bwMode="auto">
            <a:xfrm>
              <a:off x="8756650" y="4434151"/>
              <a:ext cx="268288" cy="22542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6" name="Line 408"/>
            <p:cNvSpPr>
              <a:spLocks noChangeShapeType="1"/>
            </p:cNvSpPr>
            <p:nvPr/>
          </p:nvSpPr>
          <p:spPr bwMode="auto">
            <a:xfrm>
              <a:off x="7372350" y="6085151"/>
              <a:ext cx="266700" cy="22542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7" name="Rectangle 409"/>
            <p:cNvSpPr>
              <a:spLocks noChangeArrowheads="1"/>
            </p:cNvSpPr>
            <p:nvPr/>
          </p:nvSpPr>
          <p:spPr bwMode="auto">
            <a:xfrm rot="18600000">
              <a:off x="8053388" y="5256476"/>
              <a:ext cx="298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Line 411"/>
            <p:cNvSpPr>
              <a:spLocks noChangeShapeType="1"/>
            </p:cNvSpPr>
            <p:nvPr/>
          </p:nvSpPr>
          <p:spPr bwMode="auto">
            <a:xfrm flipH="1">
              <a:off x="7580313" y="4610364"/>
              <a:ext cx="1385888" cy="165100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68" name="Rectangle 420"/>
            <p:cNvSpPr>
              <a:spLocks noChangeArrowheads="1"/>
            </p:cNvSpPr>
            <p:nvPr/>
          </p:nvSpPr>
          <p:spPr bwMode="auto">
            <a:xfrm rot="16200000">
              <a:off x="7874592" y="4335161"/>
              <a:ext cx="37029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Line 459"/>
            <p:cNvSpPr>
              <a:spLocks noChangeShapeType="1"/>
            </p:cNvSpPr>
            <p:nvPr/>
          </p:nvSpPr>
          <p:spPr bwMode="auto">
            <a:xfrm flipV="1">
              <a:off x="7372350" y="1000919"/>
              <a:ext cx="0" cy="118427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8" name="Line 460"/>
            <p:cNvSpPr>
              <a:spLocks noChangeShapeType="1"/>
            </p:cNvSpPr>
            <p:nvPr/>
          </p:nvSpPr>
          <p:spPr bwMode="auto">
            <a:xfrm flipV="1">
              <a:off x="5970588" y="1000919"/>
              <a:ext cx="0" cy="16510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9" name="Rectangle 461"/>
            <p:cNvSpPr>
              <a:spLocks noChangeArrowheads="1"/>
            </p:cNvSpPr>
            <p:nvPr/>
          </p:nvSpPr>
          <p:spPr bwMode="auto">
            <a:xfrm>
              <a:off x="6550025" y="845344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65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Line 462"/>
            <p:cNvSpPr>
              <a:spLocks noChangeShapeType="1"/>
            </p:cNvSpPr>
            <p:nvPr/>
          </p:nvSpPr>
          <p:spPr bwMode="auto">
            <a:xfrm flipH="1">
              <a:off x="5970588" y="1078707"/>
              <a:ext cx="1401763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12" name="Bogen 511"/>
            <p:cNvSpPr/>
            <p:nvPr/>
          </p:nvSpPr>
          <p:spPr>
            <a:xfrm>
              <a:off x="8143875" y="3826138"/>
              <a:ext cx="1225550" cy="1225550"/>
            </a:xfrm>
            <a:prstGeom prst="arc">
              <a:avLst>
                <a:gd name="adj1" fmla="val 7802605"/>
                <a:gd name="adj2" fmla="val 13816184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513" name="Freihandform 512"/>
            <p:cNvSpPr/>
            <p:nvPr/>
          </p:nvSpPr>
          <p:spPr>
            <a:xfrm>
              <a:off x="5967412" y="1166814"/>
              <a:ext cx="2788443" cy="829496"/>
            </a:xfrm>
            <a:custGeom>
              <a:avLst/>
              <a:gdLst>
                <a:gd name="connsiteX0" fmla="*/ 0 w 2880576"/>
                <a:gd name="connsiteY0" fmla="*/ 0 h 850199"/>
                <a:gd name="connsiteX1" fmla="*/ 1395412 w 2880576"/>
                <a:gd name="connsiteY1" fmla="*/ 652462 h 850199"/>
                <a:gd name="connsiteX2" fmla="*/ 2788443 w 2880576"/>
                <a:gd name="connsiteY2" fmla="*/ 800100 h 850199"/>
                <a:gd name="connsiteX3" fmla="*/ 2767012 w 2880576"/>
                <a:gd name="connsiteY3" fmla="*/ 850106 h 850199"/>
                <a:gd name="connsiteX0" fmla="*/ 0 w 2788443"/>
                <a:gd name="connsiteY0" fmla="*/ 0 h 800100"/>
                <a:gd name="connsiteX1" fmla="*/ 1395412 w 2788443"/>
                <a:gd name="connsiteY1" fmla="*/ 652462 h 800100"/>
                <a:gd name="connsiteX2" fmla="*/ 2788443 w 2788443"/>
                <a:gd name="connsiteY2" fmla="*/ 800100 h 800100"/>
                <a:gd name="connsiteX0" fmla="*/ 0 w 2788443"/>
                <a:gd name="connsiteY0" fmla="*/ 0 h 814280"/>
                <a:gd name="connsiteX1" fmla="*/ 1395412 w 2788443"/>
                <a:gd name="connsiteY1" fmla="*/ 652462 h 814280"/>
                <a:gd name="connsiteX2" fmla="*/ 2788443 w 2788443"/>
                <a:gd name="connsiteY2" fmla="*/ 800100 h 814280"/>
                <a:gd name="connsiteX0" fmla="*/ 0 w 2788443"/>
                <a:gd name="connsiteY0" fmla="*/ 0 h 829109"/>
                <a:gd name="connsiteX1" fmla="*/ 1395412 w 2788443"/>
                <a:gd name="connsiteY1" fmla="*/ 652462 h 829109"/>
                <a:gd name="connsiteX2" fmla="*/ 2788443 w 2788443"/>
                <a:gd name="connsiteY2" fmla="*/ 800100 h 829109"/>
                <a:gd name="connsiteX0" fmla="*/ 0 w 2788443"/>
                <a:gd name="connsiteY0" fmla="*/ 0 h 829496"/>
                <a:gd name="connsiteX1" fmla="*/ 1412080 w 2788443"/>
                <a:gd name="connsiteY1" fmla="*/ 654843 h 829496"/>
                <a:gd name="connsiteX2" fmla="*/ 2788443 w 2788443"/>
                <a:gd name="connsiteY2" fmla="*/ 800100 h 829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8443" h="829496">
                  <a:moveTo>
                    <a:pt x="0" y="0"/>
                  </a:moveTo>
                  <a:cubicBezTo>
                    <a:pt x="465336" y="259556"/>
                    <a:pt x="947340" y="521493"/>
                    <a:pt x="1412080" y="654843"/>
                  </a:cubicBezTo>
                  <a:cubicBezTo>
                    <a:pt x="1876820" y="788193"/>
                    <a:pt x="2278855" y="879077"/>
                    <a:pt x="2788443" y="800100"/>
                  </a:cubicBezTo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14" name="Freihandform 513"/>
            <p:cNvSpPr/>
            <p:nvPr/>
          </p:nvSpPr>
          <p:spPr>
            <a:xfrm>
              <a:off x="5968537" y="2780928"/>
              <a:ext cx="1407624" cy="3304526"/>
            </a:xfrm>
            <a:custGeom>
              <a:avLst/>
              <a:gdLst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177 w 1402177"/>
                <a:gd name="connsiteY0" fmla="*/ 0 h 3297382"/>
                <a:gd name="connsiteX1" fmla="*/ 97 w 1402177"/>
                <a:gd name="connsiteY1" fmla="*/ 1645920 h 3297382"/>
                <a:gd name="connsiteX2" fmla="*/ 1402177 w 1402177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7622 w 1407622"/>
                <a:gd name="connsiteY0" fmla="*/ 0 h 3297382"/>
                <a:gd name="connsiteX1" fmla="*/ 0 w 1407622"/>
                <a:gd name="connsiteY1" fmla="*/ 1657004 h 3297382"/>
                <a:gd name="connsiteX2" fmla="*/ 1407622 w 1407622"/>
                <a:gd name="connsiteY2" fmla="*/ 3297382 h 3297382"/>
                <a:gd name="connsiteX0" fmla="*/ 1408000 w 1408000"/>
                <a:gd name="connsiteY0" fmla="*/ 0 h 3297382"/>
                <a:gd name="connsiteX1" fmla="*/ 378 w 1408000"/>
                <a:gd name="connsiteY1" fmla="*/ 1657004 h 3297382"/>
                <a:gd name="connsiteX2" fmla="*/ 1408000 w 1408000"/>
                <a:gd name="connsiteY2" fmla="*/ 3297382 h 3297382"/>
                <a:gd name="connsiteX0" fmla="*/ 1407719 w 1407719"/>
                <a:gd name="connsiteY0" fmla="*/ 0 h 3297382"/>
                <a:gd name="connsiteX1" fmla="*/ 97 w 1407719"/>
                <a:gd name="connsiteY1" fmla="*/ 1657004 h 3297382"/>
                <a:gd name="connsiteX2" fmla="*/ 1407719 w 1407719"/>
                <a:gd name="connsiteY2" fmla="*/ 3297382 h 3297382"/>
                <a:gd name="connsiteX0" fmla="*/ 1407718 w 1407718"/>
                <a:gd name="connsiteY0" fmla="*/ 0 h 3297382"/>
                <a:gd name="connsiteX1" fmla="*/ 96 w 1407718"/>
                <a:gd name="connsiteY1" fmla="*/ 1657004 h 3297382"/>
                <a:gd name="connsiteX2" fmla="*/ 1407718 w 1407718"/>
                <a:gd name="connsiteY2" fmla="*/ 3297382 h 3297382"/>
                <a:gd name="connsiteX0" fmla="*/ 1400480 w 1407624"/>
                <a:gd name="connsiteY0" fmla="*/ 0 h 3304526"/>
                <a:gd name="connsiteX1" fmla="*/ 2 w 1407624"/>
                <a:gd name="connsiteY1" fmla="*/ 1664148 h 3304526"/>
                <a:gd name="connsiteX2" fmla="*/ 1407624 w 1407624"/>
                <a:gd name="connsiteY2" fmla="*/ 3304526 h 3304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7624" h="3304526">
                  <a:moveTo>
                    <a:pt x="1400480" y="0"/>
                  </a:moveTo>
                  <a:cubicBezTo>
                    <a:pt x="938561" y="365991"/>
                    <a:pt x="-1189" y="1113394"/>
                    <a:pt x="2" y="1664148"/>
                  </a:cubicBezTo>
                  <a:cubicBezTo>
                    <a:pt x="1193" y="2214902"/>
                    <a:pt x="1111137" y="3053297"/>
                    <a:pt x="1407624" y="3304526"/>
                  </a:cubicBez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15" name="Textfeld 514"/>
            <p:cNvSpPr txBox="1"/>
            <p:nvPr/>
          </p:nvSpPr>
          <p:spPr>
            <a:xfrm>
              <a:off x="5037138" y="4149080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A‘</a:t>
              </a:r>
              <a:endParaRPr lang="de-AT" sz="1400" dirty="0"/>
            </a:p>
          </p:txBody>
        </p:sp>
        <p:sp>
          <p:nvSpPr>
            <p:cNvPr id="516" name="Ellipse 515"/>
            <p:cNvSpPr/>
            <p:nvPr/>
          </p:nvSpPr>
          <p:spPr>
            <a:xfrm>
              <a:off x="5183000" y="4396369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17" name="Textfeld 516"/>
            <p:cNvSpPr txBox="1"/>
            <p:nvPr/>
          </p:nvSpPr>
          <p:spPr>
            <a:xfrm>
              <a:off x="4965130" y="404664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A‘‘</a:t>
              </a:r>
              <a:endParaRPr lang="de-AT" sz="1400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5179671" y="64061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19" name="Textfeld 518"/>
            <p:cNvSpPr txBox="1"/>
            <p:nvPr/>
          </p:nvSpPr>
          <p:spPr>
            <a:xfrm>
              <a:off x="7320507" y="2158289"/>
              <a:ext cx="7439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B‘‘=D‘‘</a:t>
              </a:r>
              <a:endParaRPr lang="de-AT" sz="1400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335570" y="2156701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1" name="Textfeld 520"/>
            <p:cNvSpPr txBox="1"/>
            <p:nvPr/>
          </p:nvSpPr>
          <p:spPr>
            <a:xfrm>
              <a:off x="8651453" y="1683742"/>
              <a:ext cx="429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C‘‘</a:t>
              </a:r>
              <a:endParaRPr lang="de-AT" sz="1400" dirty="0"/>
            </a:p>
          </p:txBody>
        </p:sp>
        <p:sp>
          <p:nvSpPr>
            <p:cNvPr id="522" name="Ellipse 521"/>
            <p:cNvSpPr/>
            <p:nvPr/>
          </p:nvSpPr>
          <p:spPr>
            <a:xfrm>
              <a:off x="8721285" y="1932185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3" name="Textfeld 522"/>
            <p:cNvSpPr txBox="1"/>
            <p:nvPr/>
          </p:nvSpPr>
          <p:spPr>
            <a:xfrm>
              <a:off x="5689997" y="859632"/>
              <a:ext cx="429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E‘‘</a:t>
              </a:r>
              <a:endParaRPr lang="de-AT" sz="1400" dirty="0"/>
            </a:p>
          </p:txBody>
        </p:sp>
        <p:sp>
          <p:nvSpPr>
            <p:cNvPr id="524" name="Ellipse 523"/>
            <p:cNvSpPr/>
            <p:nvPr/>
          </p:nvSpPr>
          <p:spPr>
            <a:xfrm>
              <a:off x="5938423" y="1129506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5" name="Textfeld 524"/>
            <p:cNvSpPr txBox="1"/>
            <p:nvPr/>
          </p:nvSpPr>
          <p:spPr>
            <a:xfrm>
              <a:off x="5663406" y="4311005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E‘</a:t>
              </a:r>
              <a:endParaRPr lang="de-AT" sz="1400" dirty="0"/>
            </a:p>
          </p:txBody>
        </p:sp>
        <p:sp>
          <p:nvSpPr>
            <p:cNvPr id="526" name="Ellipse 525"/>
            <p:cNvSpPr/>
            <p:nvPr/>
          </p:nvSpPr>
          <p:spPr>
            <a:xfrm>
              <a:off x="5933093" y="4401132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7" name="Textfeld 526"/>
            <p:cNvSpPr txBox="1"/>
            <p:nvPr/>
          </p:nvSpPr>
          <p:spPr>
            <a:xfrm>
              <a:off x="7071023" y="5956821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B‘</a:t>
              </a:r>
              <a:endParaRPr lang="de-AT" sz="1400" dirty="0"/>
            </a:p>
          </p:txBody>
        </p:sp>
        <p:sp>
          <p:nvSpPr>
            <p:cNvPr id="528" name="Ellipse 527"/>
            <p:cNvSpPr/>
            <p:nvPr/>
          </p:nvSpPr>
          <p:spPr>
            <a:xfrm>
              <a:off x="7340710" y="6046948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9" name="Textfeld 528"/>
            <p:cNvSpPr txBox="1"/>
            <p:nvPr/>
          </p:nvSpPr>
          <p:spPr>
            <a:xfrm>
              <a:off x="8723313" y="4202410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C‘</a:t>
              </a:r>
              <a:endParaRPr lang="de-AT" sz="1400" dirty="0"/>
            </a:p>
          </p:txBody>
        </p:sp>
        <p:sp>
          <p:nvSpPr>
            <p:cNvPr id="530" name="Ellipse 529"/>
            <p:cNvSpPr/>
            <p:nvPr/>
          </p:nvSpPr>
          <p:spPr>
            <a:xfrm>
              <a:off x="8716775" y="4399693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31" name="Textfeld 530"/>
            <p:cNvSpPr txBox="1"/>
            <p:nvPr/>
          </p:nvSpPr>
          <p:spPr>
            <a:xfrm>
              <a:off x="7335985" y="2595923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D‘</a:t>
              </a:r>
              <a:endParaRPr lang="de-AT" sz="1400" dirty="0"/>
            </a:p>
          </p:txBody>
        </p:sp>
        <p:sp>
          <p:nvSpPr>
            <p:cNvPr id="532" name="Ellipse 531"/>
            <p:cNvSpPr/>
            <p:nvPr/>
          </p:nvSpPr>
          <p:spPr>
            <a:xfrm>
              <a:off x="7336591" y="2750344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533" name="Textfeld 532"/>
          <p:cNvSpPr txBox="1"/>
          <p:nvPr/>
        </p:nvSpPr>
        <p:spPr>
          <a:xfrm>
            <a:off x="-1" y="467380"/>
            <a:ext cx="51646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Über zwei trapezförmigen, auf </a:t>
            </a:r>
            <a:r>
              <a:rPr lang="de-AT" sz="1400" dirty="0" smtClean="0">
                <a:latin typeface="Symbol" panose="05050102010706020507" pitchFamily="18" charset="2"/>
              </a:rPr>
              <a:t>p</a:t>
            </a:r>
            <a:r>
              <a:rPr lang="de-AT" sz="1400" baseline="-25000" dirty="0" smtClean="0"/>
              <a:t>1</a:t>
            </a:r>
            <a:r>
              <a:rPr lang="de-AT" sz="1400" dirty="0" smtClean="0"/>
              <a:t> stehenden Wänden ist eine HP- Fläche mit dem windschiefen </a:t>
            </a:r>
            <a:r>
              <a:rPr lang="de-AT" sz="1400" dirty="0" err="1" smtClean="0"/>
              <a:t>Erzeugendenvierseit</a:t>
            </a:r>
            <a:r>
              <a:rPr lang="de-AT" sz="1400" dirty="0" smtClean="0"/>
              <a:t> ABCD gebaut.</a:t>
            </a:r>
          </a:p>
          <a:p>
            <a:r>
              <a:rPr lang="de-AT" sz="1400" dirty="0" smtClean="0"/>
              <a:t>Diese HP- Fläche wird von einer zweitprojizierenden Ebene durch EBD abgeschnitten und stellt gemeinsam mit den zwei trapezförmigen Wänden eine Veranstaltungsbühne dar.</a:t>
            </a:r>
          </a:p>
          <a:p>
            <a:r>
              <a:rPr lang="de-AT" sz="1400" dirty="0" smtClean="0"/>
              <a:t>Konstruiere die Bühne mit Solid Edge.</a:t>
            </a:r>
            <a:endParaRPr lang="de-AT" sz="1400" dirty="0"/>
          </a:p>
        </p:txBody>
      </p:sp>
      <p:sp>
        <p:nvSpPr>
          <p:cNvPr id="89" name="Textfeld 88"/>
          <p:cNvSpPr txBox="1"/>
          <p:nvPr/>
        </p:nvSpPr>
        <p:spPr>
          <a:xfrm>
            <a:off x="0" y="2021444"/>
            <a:ext cx="313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Solid Edge erstellt die HP- Fläche als Blue Surf.</a:t>
            </a:r>
            <a:endParaRPr lang="de-AT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538" y="1833271"/>
            <a:ext cx="3167347" cy="1992867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-1" y="2667775"/>
            <a:ext cx="2915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Erstelle eine weitere Skizze in der </a:t>
            </a:r>
            <a:r>
              <a:rPr lang="de-AT" dirty="0" err="1" smtClean="0"/>
              <a:t>yz</a:t>
            </a:r>
            <a:r>
              <a:rPr lang="de-AT" dirty="0" smtClean="0"/>
              <a:t>- Ebene.</a:t>
            </a:r>
            <a:endParaRPr lang="de-AT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624" y="3304515"/>
            <a:ext cx="3495590" cy="2011613"/>
          </a:xfrm>
          <a:prstGeom prst="rect">
            <a:avLst/>
          </a:prstGeom>
        </p:spPr>
      </p:pic>
      <p:cxnSp>
        <p:nvCxnSpPr>
          <p:cNvPr id="90" name="Gerade Verbindung 89"/>
          <p:cNvCxnSpPr/>
          <p:nvPr/>
        </p:nvCxnSpPr>
        <p:spPr>
          <a:xfrm flipH="1" flipV="1">
            <a:off x="2978944" y="3810001"/>
            <a:ext cx="1335881" cy="97154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llipse 90"/>
          <p:cNvSpPr/>
          <p:nvPr/>
        </p:nvSpPr>
        <p:spPr>
          <a:xfrm>
            <a:off x="4283693" y="4746575"/>
            <a:ext cx="72000" cy="7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2" name="Ellipse 91"/>
          <p:cNvSpPr/>
          <p:nvPr/>
        </p:nvSpPr>
        <p:spPr>
          <a:xfrm>
            <a:off x="2952207" y="3772134"/>
            <a:ext cx="72000" cy="7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feld 11"/>
          <p:cNvSpPr txBox="1"/>
          <p:nvPr/>
        </p:nvSpPr>
        <p:spPr>
          <a:xfrm>
            <a:off x="0" y="3314106"/>
            <a:ext cx="2339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Sie ist die </a:t>
            </a:r>
            <a:r>
              <a:rPr lang="de-AT" dirty="0"/>
              <a:t>V</a:t>
            </a:r>
            <a:r>
              <a:rPr lang="de-AT" dirty="0" smtClean="0"/>
              <a:t>erbindungsstrecke von E mit dem Halbierungspunkt von BD.</a:t>
            </a:r>
            <a:endParaRPr lang="de-AT" dirty="0"/>
          </a:p>
        </p:txBody>
      </p:sp>
      <p:pic>
        <p:nvPicPr>
          <p:cNvPr id="94" name="Grafik 9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29" y="4727426"/>
            <a:ext cx="714375" cy="285750"/>
          </a:xfrm>
          <a:prstGeom prst="rect">
            <a:avLst/>
          </a:prstGeom>
        </p:spPr>
      </p:pic>
      <p:sp>
        <p:nvSpPr>
          <p:cNvPr id="97" name="Textfeld 96"/>
          <p:cNvSpPr txBox="1"/>
          <p:nvPr/>
        </p:nvSpPr>
        <p:spPr>
          <a:xfrm>
            <a:off x="-21730" y="4653136"/>
            <a:ext cx="4377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     Wähle den </a:t>
            </a:r>
            <a:r>
              <a:rPr lang="de-AT" dirty="0"/>
              <a:t>B</a:t>
            </a:r>
            <a:r>
              <a:rPr lang="de-AT" dirty="0" smtClean="0"/>
              <a:t>efehl Projiziert </a:t>
            </a:r>
            <a:br>
              <a:rPr lang="de-AT" dirty="0" smtClean="0"/>
            </a:br>
            <a:r>
              <a:rPr lang="de-AT" dirty="0" smtClean="0"/>
              <a:t>(Registerkarte Flächenmodellierung/ </a:t>
            </a:r>
            <a:br>
              <a:rPr lang="de-AT" dirty="0" smtClean="0"/>
            </a:br>
            <a:r>
              <a:rPr lang="de-AT" dirty="0" smtClean="0"/>
              <a:t>Befehlsgruppe Kurven.</a:t>
            </a:r>
            <a:endParaRPr lang="de-AT" dirty="0"/>
          </a:p>
        </p:txBody>
      </p:sp>
      <p:sp>
        <p:nvSpPr>
          <p:cNvPr id="98" name="Textfeld 97"/>
          <p:cNvSpPr txBox="1"/>
          <p:nvPr/>
        </p:nvSpPr>
        <p:spPr>
          <a:xfrm>
            <a:off x="-30038" y="5518973"/>
            <a:ext cx="722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Klick nach Auswahl des Befehls projiziert auf Strecke, danach      .</a:t>
            </a:r>
            <a:endParaRPr lang="de-AT" dirty="0"/>
          </a:p>
        </p:txBody>
      </p:sp>
      <p:sp>
        <p:nvSpPr>
          <p:cNvPr id="99" name="Textfeld 98"/>
          <p:cNvSpPr txBox="1"/>
          <p:nvPr/>
        </p:nvSpPr>
        <p:spPr>
          <a:xfrm>
            <a:off x="0" y="5888305"/>
            <a:ext cx="722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Klick danach auf die Fläche und auf      .</a:t>
            </a:r>
            <a:endParaRPr lang="de-AT" dirty="0"/>
          </a:p>
        </p:txBody>
      </p:sp>
      <p:sp>
        <p:nvSpPr>
          <p:cNvPr id="100" name="Textfeld 99"/>
          <p:cNvSpPr txBox="1"/>
          <p:nvPr/>
        </p:nvSpPr>
        <p:spPr>
          <a:xfrm>
            <a:off x="3093" y="6230967"/>
            <a:ext cx="9140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Klick zuletzt auf den gelben Punkt des roten Pfeils, damit beidseitig projiziert wird.</a:t>
            </a:r>
            <a:endParaRPr lang="de-AT" dirty="0"/>
          </a:p>
        </p:txBody>
      </p:sp>
      <p:pic>
        <p:nvPicPr>
          <p:cNvPr id="101" name="Grafik 10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3" t="17131" r="6336" b="11528"/>
          <a:stretch/>
        </p:blipFill>
        <p:spPr>
          <a:xfrm>
            <a:off x="6347499" y="5576466"/>
            <a:ext cx="300038" cy="278606"/>
          </a:xfrm>
          <a:prstGeom prst="rect">
            <a:avLst/>
          </a:prstGeom>
        </p:spPr>
      </p:pic>
      <p:pic>
        <p:nvPicPr>
          <p:cNvPr id="102" name="Grafik 10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3" t="17131" r="6336" b="11528"/>
          <a:stretch/>
        </p:blipFill>
        <p:spPr>
          <a:xfrm>
            <a:off x="3772400" y="5924160"/>
            <a:ext cx="300038" cy="27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63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1" grpId="0" animBg="1"/>
      <p:bldP spid="91" grpId="1" animBg="1"/>
      <p:bldP spid="92" grpId="0" animBg="1"/>
      <p:bldP spid="92" grpId="1" animBg="1"/>
      <p:bldP spid="12" grpId="0"/>
      <p:bldP spid="97" grpId="0"/>
      <p:bldP spid="98" grpId="0"/>
      <p:bldP spid="99" grpId="0"/>
      <p:bldP spid="1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Beispiel: Bühne als HP- Fläche in Solid Edge ST6</a:t>
            </a:r>
            <a:endParaRPr lang="de-AT" sz="2600" dirty="0"/>
          </a:p>
        </p:txBody>
      </p:sp>
      <p:grpSp>
        <p:nvGrpSpPr>
          <p:cNvPr id="534" name="Gruppieren 533"/>
          <p:cNvGrpSpPr/>
          <p:nvPr/>
        </p:nvGrpSpPr>
        <p:grpSpPr>
          <a:xfrm>
            <a:off x="4850606" y="404664"/>
            <a:ext cx="4518819" cy="5905912"/>
            <a:chOff x="4850606" y="404664"/>
            <a:chExt cx="4518819" cy="5905912"/>
          </a:xfrm>
        </p:grpSpPr>
        <p:sp>
          <p:nvSpPr>
            <p:cNvPr id="252" name="Line 346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13" name="Line 6"/>
            <p:cNvSpPr>
              <a:spLocks noChangeShapeType="1"/>
            </p:cNvSpPr>
            <p:nvPr/>
          </p:nvSpPr>
          <p:spPr bwMode="auto">
            <a:xfrm flipV="1">
              <a:off x="7372350" y="4434151"/>
              <a:ext cx="1384300" cy="16510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14" name="Line 7"/>
            <p:cNvSpPr>
              <a:spLocks noChangeShapeType="1"/>
            </p:cNvSpPr>
            <p:nvPr/>
          </p:nvSpPr>
          <p:spPr bwMode="auto">
            <a:xfrm>
              <a:off x="7372350" y="2783151"/>
              <a:ext cx="1384300" cy="16510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16" name="Line 9"/>
            <p:cNvSpPr>
              <a:spLocks noChangeShapeType="1"/>
            </p:cNvSpPr>
            <p:nvPr/>
          </p:nvSpPr>
          <p:spPr bwMode="auto">
            <a:xfrm flipH="1">
              <a:off x="5216525" y="2783151"/>
              <a:ext cx="2155825" cy="165100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52" name="Line 246"/>
            <p:cNvSpPr>
              <a:spLocks noChangeShapeType="1"/>
            </p:cNvSpPr>
            <p:nvPr/>
          </p:nvSpPr>
          <p:spPr bwMode="auto">
            <a:xfrm flipH="1">
              <a:off x="5969794" y="4434151"/>
              <a:ext cx="140255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1" name="Line 255"/>
            <p:cNvSpPr>
              <a:spLocks noChangeShapeType="1"/>
            </p:cNvSpPr>
            <p:nvPr/>
          </p:nvSpPr>
          <p:spPr bwMode="auto">
            <a:xfrm flipV="1">
              <a:off x="7372350" y="1969294"/>
              <a:ext cx="1384300" cy="2159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2" name="Line 256"/>
            <p:cNvSpPr>
              <a:spLocks noChangeShapeType="1"/>
            </p:cNvSpPr>
            <p:nvPr/>
          </p:nvSpPr>
          <p:spPr bwMode="auto">
            <a:xfrm>
              <a:off x="8756650" y="1969294"/>
              <a:ext cx="0" cy="646113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3" name="Line 257"/>
            <p:cNvSpPr>
              <a:spLocks noChangeShapeType="1"/>
            </p:cNvSpPr>
            <p:nvPr/>
          </p:nvSpPr>
          <p:spPr bwMode="auto">
            <a:xfrm flipH="1">
              <a:off x="7372350" y="2615407"/>
              <a:ext cx="1384300" cy="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64" name="Line 258"/>
            <p:cNvSpPr>
              <a:spLocks noChangeShapeType="1"/>
            </p:cNvSpPr>
            <p:nvPr/>
          </p:nvSpPr>
          <p:spPr bwMode="auto">
            <a:xfrm flipV="1">
              <a:off x="7372350" y="2185194"/>
              <a:ext cx="0" cy="430213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85" name="Line 279"/>
            <p:cNvSpPr>
              <a:spLocks noChangeShapeType="1"/>
            </p:cNvSpPr>
            <p:nvPr/>
          </p:nvSpPr>
          <p:spPr bwMode="auto">
            <a:xfrm flipH="1" flipV="1">
              <a:off x="5216525" y="677069"/>
              <a:ext cx="2155825" cy="150812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87" name="Line 281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88" name="Line 282"/>
            <p:cNvSpPr>
              <a:spLocks noChangeShapeType="1"/>
            </p:cNvSpPr>
            <p:nvPr/>
          </p:nvSpPr>
          <p:spPr bwMode="auto">
            <a:xfrm>
              <a:off x="6883400" y="1829594"/>
              <a:ext cx="488950" cy="35560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45" name="Line 339"/>
            <p:cNvSpPr>
              <a:spLocks noChangeShapeType="1"/>
            </p:cNvSpPr>
            <p:nvPr/>
          </p:nvSpPr>
          <p:spPr bwMode="auto">
            <a:xfrm flipV="1">
              <a:off x="5216525" y="677069"/>
              <a:ext cx="0" cy="193833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50" name="Line 344"/>
            <p:cNvSpPr>
              <a:spLocks noChangeShapeType="1"/>
            </p:cNvSpPr>
            <p:nvPr/>
          </p:nvSpPr>
          <p:spPr bwMode="auto">
            <a:xfrm flipH="1" flipV="1">
              <a:off x="5970588" y="1166019"/>
              <a:ext cx="1401763" cy="101917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63" name="Rectangle 357"/>
            <p:cNvSpPr>
              <a:spLocks noChangeArrowheads="1"/>
            </p:cNvSpPr>
            <p:nvPr/>
          </p:nvSpPr>
          <p:spPr bwMode="auto">
            <a:xfrm>
              <a:off x="6113463" y="2393157"/>
              <a:ext cx="298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4" name="Line 358"/>
            <p:cNvSpPr>
              <a:spLocks noChangeShapeType="1"/>
            </p:cNvSpPr>
            <p:nvPr/>
          </p:nvSpPr>
          <p:spPr bwMode="auto">
            <a:xfrm>
              <a:off x="5216525" y="2624932"/>
              <a:ext cx="215582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74" name="Line 368"/>
            <p:cNvSpPr>
              <a:spLocks noChangeShapeType="1"/>
            </p:cNvSpPr>
            <p:nvPr/>
          </p:nvSpPr>
          <p:spPr bwMode="auto">
            <a:xfrm flipH="1">
              <a:off x="7072603" y="2185194"/>
              <a:ext cx="299746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75" name="Rectangle 369"/>
            <p:cNvSpPr>
              <a:spLocks noChangeArrowheads="1"/>
            </p:cNvSpPr>
            <p:nvPr/>
          </p:nvSpPr>
          <p:spPr bwMode="auto">
            <a:xfrm rot="16200000">
              <a:off x="6933976" y="2289969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7" name="Line 371"/>
            <p:cNvSpPr>
              <a:spLocks noChangeShapeType="1"/>
            </p:cNvSpPr>
            <p:nvPr/>
          </p:nvSpPr>
          <p:spPr bwMode="auto">
            <a:xfrm flipV="1">
              <a:off x="7164288" y="2185194"/>
              <a:ext cx="0" cy="430213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86" name="Line 380"/>
            <p:cNvSpPr>
              <a:spLocks noChangeShapeType="1"/>
            </p:cNvSpPr>
            <p:nvPr/>
          </p:nvSpPr>
          <p:spPr bwMode="auto">
            <a:xfrm>
              <a:off x="8756650" y="2615407"/>
              <a:ext cx="3206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87" name="Line 381"/>
            <p:cNvSpPr>
              <a:spLocks noChangeShapeType="1"/>
            </p:cNvSpPr>
            <p:nvPr/>
          </p:nvSpPr>
          <p:spPr bwMode="auto">
            <a:xfrm>
              <a:off x="8756650" y="1969294"/>
              <a:ext cx="3206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88" name="Rectangle 382"/>
            <p:cNvSpPr>
              <a:spLocks noChangeArrowheads="1"/>
            </p:cNvSpPr>
            <p:nvPr/>
          </p:nvSpPr>
          <p:spPr bwMode="auto">
            <a:xfrm rot="16200000">
              <a:off x="8757195" y="2183607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0" name="Line 384"/>
            <p:cNvSpPr>
              <a:spLocks noChangeShapeType="1"/>
            </p:cNvSpPr>
            <p:nvPr/>
          </p:nvSpPr>
          <p:spPr bwMode="auto">
            <a:xfrm flipV="1">
              <a:off x="8999538" y="1969294"/>
              <a:ext cx="0" cy="646113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99" name="Line 393"/>
            <p:cNvSpPr>
              <a:spLocks noChangeShapeType="1"/>
            </p:cNvSpPr>
            <p:nvPr/>
          </p:nvSpPr>
          <p:spPr bwMode="auto">
            <a:xfrm flipH="1">
              <a:off x="4959350" y="2615407"/>
              <a:ext cx="2571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00" name="Line 394"/>
            <p:cNvSpPr>
              <a:spLocks noChangeShapeType="1"/>
            </p:cNvSpPr>
            <p:nvPr/>
          </p:nvSpPr>
          <p:spPr bwMode="auto">
            <a:xfrm flipH="1">
              <a:off x="4959350" y="677069"/>
              <a:ext cx="257175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301" name="Rectangle 395"/>
            <p:cNvSpPr>
              <a:spLocks noChangeArrowheads="1"/>
            </p:cNvSpPr>
            <p:nvPr/>
          </p:nvSpPr>
          <p:spPr bwMode="auto">
            <a:xfrm rot="16200000">
              <a:off x="4859337" y="1537494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90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3" name="Line 397"/>
            <p:cNvSpPr>
              <a:spLocks noChangeShapeType="1"/>
            </p:cNvSpPr>
            <p:nvPr/>
          </p:nvSpPr>
          <p:spPr bwMode="auto">
            <a:xfrm flipV="1">
              <a:off x="5037138" y="677069"/>
              <a:ext cx="0" cy="1938338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5" name="Line 407"/>
            <p:cNvSpPr>
              <a:spLocks noChangeShapeType="1"/>
            </p:cNvSpPr>
            <p:nvPr/>
          </p:nvSpPr>
          <p:spPr bwMode="auto">
            <a:xfrm>
              <a:off x="8756650" y="4434151"/>
              <a:ext cx="268288" cy="22542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6" name="Line 408"/>
            <p:cNvSpPr>
              <a:spLocks noChangeShapeType="1"/>
            </p:cNvSpPr>
            <p:nvPr/>
          </p:nvSpPr>
          <p:spPr bwMode="auto">
            <a:xfrm>
              <a:off x="7372350" y="6085151"/>
              <a:ext cx="266700" cy="22542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7" name="Rectangle 409"/>
            <p:cNvSpPr>
              <a:spLocks noChangeArrowheads="1"/>
            </p:cNvSpPr>
            <p:nvPr/>
          </p:nvSpPr>
          <p:spPr bwMode="auto">
            <a:xfrm rot="18600000">
              <a:off x="8053388" y="5256476"/>
              <a:ext cx="298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Line 411"/>
            <p:cNvSpPr>
              <a:spLocks noChangeShapeType="1"/>
            </p:cNvSpPr>
            <p:nvPr/>
          </p:nvSpPr>
          <p:spPr bwMode="auto">
            <a:xfrm flipH="1">
              <a:off x="7580313" y="4610364"/>
              <a:ext cx="1385888" cy="165100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68" name="Rectangle 420"/>
            <p:cNvSpPr>
              <a:spLocks noChangeArrowheads="1"/>
            </p:cNvSpPr>
            <p:nvPr/>
          </p:nvSpPr>
          <p:spPr bwMode="auto">
            <a:xfrm rot="16200000">
              <a:off x="7874592" y="4335161"/>
              <a:ext cx="37029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100°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Line 459"/>
            <p:cNvSpPr>
              <a:spLocks noChangeShapeType="1"/>
            </p:cNvSpPr>
            <p:nvPr/>
          </p:nvSpPr>
          <p:spPr bwMode="auto">
            <a:xfrm flipV="1">
              <a:off x="7372350" y="1000919"/>
              <a:ext cx="0" cy="118427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8" name="Line 460"/>
            <p:cNvSpPr>
              <a:spLocks noChangeShapeType="1"/>
            </p:cNvSpPr>
            <p:nvPr/>
          </p:nvSpPr>
          <p:spPr bwMode="auto">
            <a:xfrm flipV="1">
              <a:off x="5970588" y="1000919"/>
              <a:ext cx="0" cy="16510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9" name="Rectangle 461"/>
            <p:cNvSpPr>
              <a:spLocks noChangeArrowheads="1"/>
            </p:cNvSpPr>
            <p:nvPr/>
          </p:nvSpPr>
          <p:spPr bwMode="auto">
            <a:xfrm>
              <a:off x="6550025" y="845344"/>
              <a:ext cx="1984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65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Line 462"/>
            <p:cNvSpPr>
              <a:spLocks noChangeShapeType="1"/>
            </p:cNvSpPr>
            <p:nvPr/>
          </p:nvSpPr>
          <p:spPr bwMode="auto">
            <a:xfrm flipH="1">
              <a:off x="5970588" y="1078707"/>
              <a:ext cx="1401763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12" name="Bogen 511"/>
            <p:cNvSpPr/>
            <p:nvPr/>
          </p:nvSpPr>
          <p:spPr>
            <a:xfrm>
              <a:off x="8143875" y="3826138"/>
              <a:ext cx="1225550" cy="1225550"/>
            </a:xfrm>
            <a:prstGeom prst="arc">
              <a:avLst>
                <a:gd name="adj1" fmla="val 7802605"/>
                <a:gd name="adj2" fmla="val 13816184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513" name="Freihandform 512"/>
            <p:cNvSpPr/>
            <p:nvPr/>
          </p:nvSpPr>
          <p:spPr>
            <a:xfrm>
              <a:off x="5967412" y="1166814"/>
              <a:ext cx="2788443" cy="829496"/>
            </a:xfrm>
            <a:custGeom>
              <a:avLst/>
              <a:gdLst>
                <a:gd name="connsiteX0" fmla="*/ 0 w 2880576"/>
                <a:gd name="connsiteY0" fmla="*/ 0 h 850199"/>
                <a:gd name="connsiteX1" fmla="*/ 1395412 w 2880576"/>
                <a:gd name="connsiteY1" fmla="*/ 652462 h 850199"/>
                <a:gd name="connsiteX2" fmla="*/ 2788443 w 2880576"/>
                <a:gd name="connsiteY2" fmla="*/ 800100 h 850199"/>
                <a:gd name="connsiteX3" fmla="*/ 2767012 w 2880576"/>
                <a:gd name="connsiteY3" fmla="*/ 850106 h 850199"/>
                <a:gd name="connsiteX0" fmla="*/ 0 w 2788443"/>
                <a:gd name="connsiteY0" fmla="*/ 0 h 800100"/>
                <a:gd name="connsiteX1" fmla="*/ 1395412 w 2788443"/>
                <a:gd name="connsiteY1" fmla="*/ 652462 h 800100"/>
                <a:gd name="connsiteX2" fmla="*/ 2788443 w 2788443"/>
                <a:gd name="connsiteY2" fmla="*/ 800100 h 800100"/>
                <a:gd name="connsiteX0" fmla="*/ 0 w 2788443"/>
                <a:gd name="connsiteY0" fmla="*/ 0 h 814280"/>
                <a:gd name="connsiteX1" fmla="*/ 1395412 w 2788443"/>
                <a:gd name="connsiteY1" fmla="*/ 652462 h 814280"/>
                <a:gd name="connsiteX2" fmla="*/ 2788443 w 2788443"/>
                <a:gd name="connsiteY2" fmla="*/ 800100 h 814280"/>
                <a:gd name="connsiteX0" fmla="*/ 0 w 2788443"/>
                <a:gd name="connsiteY0" fmla="*/ 0 h 829109"/>
                <a:gd name="connsiteX1" fmla="*/ 1395412 w 2788443"/>
                <a:gd name="connsiteY1" fmla="*/ 652462 h 829109"/>
                <a:gd name="connsiteX2" fmla="*/ 2788443 w 2788443"/>
                <a:gd name="connsiteY2" fmla="*/ 800100 h 829109"/>
                <a:gd name="connsiteX0" fmla="*/ 0 w 2788443"/>
                <a:gd name="connsiteY0" fmla="*/ 0 h 829496"/>
                <a:gd name="connsiteX1" fmla="*/ 1412080 w 2788443"/>
                <a:gd name="connsiteY1" fmla="*/ 654843 h 829496"/>
                <a:gd name="connsiteX2" fmla="*/ 2788443 w 2788443"/>
                <a:gd name="connsiteY2" fmla="*/ 800100 h 829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8443" h="829496">
                  <a:moveTo>
                    <a:pt x="0" y="0"/>
                  </a:moveTo>
                  <a:cubicBezTo>
                    <a:pt x="465336" y="259556"/>
                    <a:pt x="947340" y="521493"/>
                    <a:pt x="1412080" y="654843"/>
                  </a:cubicBezTo>
                  <a:cubicBezTo>
                    <a:pt x="1876820" y="788193"/>
                    <a:pt x="2278855" y="879077"/>
                    <a:pt x="2788443" y="800100"/>
                  </a:cubicBezTo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14" name="Freihandform 513"/>
            <p:cNvSpPr/>
            <p:nvPr/>
          </p:nvSpPr>
          <p:spPr>
            <a:xfrm>
              <a:off x="5968537" y="2780928"/>
              <a:ext cx="1407624" cy="3304526"/>
            </a:xfrm>
            <a:custGeom>
              <a:avLst/>
              <a:gdLst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2177 w 1402177"/>
                <a:gd name="connsiteY0" fmla="*/ 0 h 3297382"/>
                <a:gd name="connsiteX1" fmla="*/ 97 w 1402177"/>
                <a:gd name="connsiteY1" fmla="*/ 1645920 h 3297382"/>
                <a:gd name="connsiteX2" fmla="*/ 1402177 w 1402177"/>
                <a:gd name="connsiteY2" fmla="*/ 3297382 h 3297382"/>
                <a:gd name="connsiteX0" fmla="*/ 1402080 w 1402080"/>
                <a:gd name="connsiteY0" fmla="*/ 0 h 3297382"/>
                <a:gd name="connsiteX1" fmla="*/ 0 w 1402080"/>
                <a:gd name="connsiteY1" fmla="*/ 1645920 h 3297382"/>
                <a:gd name="connsiteX2" fmla="*/ 1402080 w 1402080"/>
                <a:gd name="connsiteY2" fmla="*/ 3297382 h 3297382"/>
                <a:gd name="connsiteX0" fmla="*/ 1407622 w 1407622"/>
                <a:gd name="connsiteY0" fmla="*/ 0 h 3297382"/>
                <a:gd name="connsiteX1" fmla="*/ 0 w 1407622"/>
                <a:gd name="connsiteY1" fmla="*/ 1657004 h 3297382"/>
                <a:gd name="connsiteX2" fmla="*/ 1407622 w 1407622"/>
                <a:gd name="connsiteY2" fmla="*/ 3297382 h 3297382"/>
                <a:gd name="connsiteX0" fmla="*/ 1408000 w 1408000"/>
                <a:gd name="connsiteY0" fmla="*/ 0 h 3297382"/>
                <a:gd name="connsiteX1" fmla="*/ 378 w 1408000"/>
                <a:gd name="connsiteY1" fmla="*/ 1657004 h 3297382"/>
                <a:gd name="connsiteX2" fmla="*/ 1408000 w 1408000"/>
                <a:gd name="connsiteY2" fmla="*/ 3297382 h 3297382"/>
                <a:gd name="connsiteX0" fmla="*/ 1407719 w 1407719"/>
                <a:gd name="connsiteY0" fmla="*/ 0 h 3297382"/>
                <a:gd name="connsiteX1" fmla="*/ 97 w 1407719"/>
                <a:gd name="connsiteY1" fmla="*/ 1657004 h 3297382"/>
                <a:gd name="connsiteX2" fmla="*/ 1407719 w 1407719"/>
                <a:gd name="connsiteY2" fmla="*/ 3297382 h 3297382"/>
                <a:gd name="connsiteX0" fmla="*/ 1407718 w 1407718"/>
                <a:gd name="connsiteY0" fmla="*/ 0 h 3297382"/>
                <a:gd name="connsiteX1" fmla="*/ 96 w 1407718"/>
                <a:gd name="connsiteY1" fmla="*/ 1657004 h 3297382"/>
                <a:gd name="connsiteX2" fmla="*/ 1407718 w 1407718"/>
                <a:gd name="connsiteY2" fmla="*/ 3297382 h 3297382"/>
                <a:gd name="connsiteX0" fmla="*/ 1400480 w 1407624"/>
                <a:gd name="connsiteY0" fmla="*/ 0 h 3304526"/>
                <a:gd name="connsiteX1" fmla="*/ 2 w 1407624"/>
                <a:gd name="connsiteY1" fmla="*/ 1664148 h 3304526"/>
                <a:gd name="connsiteX2" fmla="*/ 1407624 w 1407624"/>
                <a:gd name="connsiteY2" fmla="*/ 3304526 h 3304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7624" h="3304526">
                  <a:moveTo>
                    <a:pt x="1400480" y="0"/>
                  </a:moveTo>
                  <a:cubicBezTo>
                    <a:pt x="938561" y="365991"/>
                    <a:pt x="-1189" y="1113394"/>
                    <a:pt x="2" y="1664148"/>
                  </a:cubicBezTo>
                  <a:cubicBezTo>
                    <a:pt x="1193" y="2214902"/>
                    <a:pt x="1111137" y="3053297"/>
                    <a:pt x="1407624" y="3304526"/>
                  </a:cubicBez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15" name="Textfeld 514"/>
            <p:cNvSpPr txBox="1"/>
            <p:nvPr/>
          </p:nvSpPr>
          <p:spPr>
            <a:xfrm>
              <a:off x="5037138" y="4149080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A‘</a:t>
              </a:r>
              <a:endParaRPr lang="de-AT" sz="1400" dirty="0"/>
            </a:p>
          </p:txBody>
        </p:sp>
        <p:sp>
          <p:nvSpPr>
            <p:cNvPr id="516" name="Ellipse 515"/>
            <p:cNvSpPr/>
            <p:nvPr/>
          </p:nvSpPr>
          <p:spPr>
            <a:xfrm>
              <a:off x="5183000" y="4396369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17" name="Textfeld 516"/>
            <p:cNvSpPr txBox="1"/>
            <p:nvPr/>
          </p:nvSpPr>
          <p:spPr>
            <a:xfrm>
              <a:off x="4965130" y="404664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A‘‘</a:t>
              </a:r>
              <a:endParaRPr lang="de-AT" sz="1400" dirty="0"/>
            </a:p>
          </p:txBody>
        </p:sp>
        <p:sp>
          <p:nvSpPr>
            <p:cNvPr id="518" name="Ellipse 517"/>
            <p:cNvSpPr/>
            <p:nvPr/>
          </p:nvSpPr>
          <p:spPr>
            <a:xfrm>
              <a:off x="5179671" y="640617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19" name="Textfeld 518"/>
            <p:cNvSpPr txBox="1"/>
            <p:nvPr/>
          </p:nvSpPr>
          <p:spPr>
            <a:xfrm>
              <a:off x="7320507" y="2158289"/>
              <a:ext cx="7439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B‘‘=D‘‘</a:t>
              </a:r>
              <a:endParaRPr lang="de-AT" sz="1400" dirty="0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7335570" y="2156701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1" name="Textfeld 520"/>
            <p:cNvSpPr txBox="1"/>
            <p:nvPr/>
          </p:nvSpPr>
          <p:spPr>
            <a:xfrm>
              <a:off x="8651453" y="1683742"/>
              <a:ext cx="429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C‘‘</a:t>
              </a:r>
              <a:endParaRPr lang="de-AT" sz="1400" dirty="0"/>
            </a:p>
          </p:txBody>
        </p:sp>
        <p:sp>
          <p:nvSpPr>
            <p:cNvPr id="522" name="Ellipse 521"/>
            <p:cNvSpPr/>
            <p:nvPr/>
          </p:nvSpPr>
          <p:spPr>
            <a:xfrm>
              <a:off x="8721285" y="1932185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3" name="Textfeld 522"/>
            <p:cNvSpPr txBox="1"/>
            <p:nvPr/>
          </p:nvSpPr>
          <p:spPr>
            <a:xfrm>
              <a:off x="5689997" y="859632"/>
              <a:ext cx="429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E‘‘</a:t>
              </a:r>
              <a:endParaRPr lang="de-AT" sz="1400" dirty="0"/>
            </a:p>
          </p:txBody>
        </p:sp>
        <p:sp>
          <p:nvSpPr>
            <p:cNvPr id="524" name="Ellipse 523"/>
            <p:cNvSpPr/>
            <p:nvPr/>
          </p:nvSpPr>
          <p:spPr>
            <a:xfrm>
              <a:off x="5938423" y="1129506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5" name="Textfeld 524"/>
            <p:cNvSpPr txBox="1"/>
            <p:nvPr/>
          </p:nvSpPr>
          <p:spPr>
            <a:xfrm>
              <a:off x="5663406" y="4311005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E‘</a:t>
              </a:r>
              <a:endParaRPr lang="de-AT" sz="1400" dirty="0"/>
            </a:p>
          </p:txBody>
        </p:sp>
        <p:sp>
          <p:nvSpPr>
            <p:cNvPr id="526" name="Ellipse 525"/>
            <p:cNvSpPr/>
            <p:nvPr/>
          </p:nvSpPr>
          <p:spPr>
            <a:xfrm>
              <a:off x="5933093" y="4401132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7" name="Textfeld 526"/>
            <p:cNvSpPr txBox="1"/>
            <p:nvPr/>
          </p:nvSpPr>
          <p:spPr>
            <a:xfrm>
              <a:off x="7071023" y="5956821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B‘</a:t>
              </a:r>
              <a:endParaRPr lang="de-AT" sz="1400" dirty="0"/>
            </a:p>
          </p:txBody>
        </p:sp>
        <p:sp>
          <p:nvSpPr>
            <p:cNvPr id="528" name="Ellipse 527"/>
            <p:cNvSpPr/>
            <p:nvPr/>
          </p:nvSpPr>
          <p:spPr>
            <a:xfrm>
              <a:off x="7340710" y="6046948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9" name="Textfeld 528"/>
            <p:cNvSpPr txBox="1"/>
            <p:nvPr/>
          </p:nvSpPr>
          <p:spPr>
            <a:xfrm>
              <a:off x="8723313" y="4202410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C‘</a:t>
              </a:r>
              <a:endParaRPr lang="de-AT" sz="1400" dirty="0"/>
            </a:p>
          </p:txBody>
        </p:sp>
        <p:sp>
          <p:nvSpPr>
            <p:cNvPr id="530" name="Ellipse 529"/>
            <p:cNvSpPr/>
            <p:nvPr/>
          </p:nvSpPr>
          <p:spPr>
            <a:xfrm>
              <a:off x="8716775" y="4399693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31" name="Textfeld 530"/>
            <p:cNvSpPr txBox="1"/>
            <p:nvPr/>
          </p:nvSpPr>
          <p:spPr>
            <a:xfrm>
              <a:off x="7335985" y="2595923"/>
              <a:ext cx="39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D‘</a:t>
              </a:r>
              <a:endParaRPr lang="de-AT" sz="1400" dirty="0"/>
            </a:p>
          </p:txBody>
        </p:sp>
        <p:sp>
          <p:nvSpPr>
            <p:cNvPr id="532" name="Ellipse 531"/>
            <p:cNvSpPr/>
            <p:nvPr/>
          </p:nvSpPr>
          <p:spPr>
            <a:xfrm>
              <a:off x="7336591" y="2750344"/>
              <a:ext cx="72000" cy="72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533" name="Textfeld 532"/>
          <p:cNvSpPr txBox="1"/>
          <p:nvPr/>
        </p:nvSpPr>
        <p:spPr>
          <a:xfrm>
            <a:off x="-1" y="467380"/>
            <a:ext cx="51646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Über zwei trapezförmigen, auf </a:t>
            </a:r>
            <a:r>
              <a:rPr lang="de-AT" sz="1400" dirty="0" smtClean="0">
                <a:latin typeface="Symbol" panose="05050102010706020507" pitchFamily="18" charset="2"/>
              </a:rPr>
              <a:t>p</a:t>
            </a:r>
            <a:r>
              <a:rPr lang="de-AT" sz="1400" baseline="-25000" dirty="0" smtClean="0"/>
              <a:t>1</a:t>
            </a:r>
            <a:r>
              <a:rPr lang="de-AT" sz="1400" dirty="0" smtClean="0"/>
              <a:t> stehenden Wänden ist eine HP- Fläche mit dem windschiefen </a:t>
            </a:r>
            <a:r>
              <a:rPr lang="de-AT" sz="1400" dirty="0" err="1" smtClean="0"/>
              <a:t>Erzeugendenvierseit</a:t>
            </a:r>
            <a:r>
              <a:rPr lang="de-AT" sz="1400" dirty="0" smtClean="0"/>
              <a:t> ABCD gebaut.</a:t>
            </a:r>
          </a:p>
          <a:p>
            <a:r>
              <a:rPr lang="de-AT" sz="1400" dirty="0" smtClean="0"/>
              <a:t>Diese HP- Fläche wird von einer zweitprojizierenden Ebene durch EBD abgeschnitten und stellt gemeinsam mit den zwei trapezförmigen Wänden eine Veranstaltungsbühne dar.</a:t>
            </a:r>
          </a:p>
          <a:p>
            <a:r>
              <a:rPr lang="de-AT" sz="1400" dirty="0" smtClean="0"/>
              <a:t>Konstruiere die Bühne mit Solid Edge.</a:t>
            </a:r>
            <a:endParaRPr lang="de-AT" sz="1400" dirty="0"/>
          </a:p>
        </p:txBody>
      </p:sp>
      <p:sp>
        <p:nvSpPr>
          <p:cNvPr id="77" name="Textfeld 76"/>
          <p:cNvSpPr txBox="1"/>
          <p:nvPr/>
        </p:nvSpPr>
        <p:spPr>
          <a:xfrm>
            <a:off x="-865" y="2093809"/>
            <a:ext cx="3390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Wähle den </a:t>
            </a:r>
            <a:r>
              <a:rPr lang="de-AT" dirty="0"/>
              <a:t>B</a:t>
            </a:r>
            <a:r>
              <a:rPr lang="de-AT" dirty="0" smtClean="0"/>
              <a:t>efehl Trimmen </a:t>
            </a:r>
            <a:r>
              <a:rPr lang="de-DE" dirty="0"/>
              <a:t>(Registerkarte Flächenmodellierung/ Befehlsgruppe Fläche ändern</a:t>
            </a:r>
            <a:r>
              <a:rPr lang="de-DE" dirty="0" smtClean="0"/>
              <a:t>).</a:t>
            </a:r>
            <a:endParaRPr lang="de-AT" dirty="0"/>
          </a:p>
        </p:txBody>
      </p:sp>
      <p:pic>
        <p:nvPicPr>
          <p:cNvPr id="78" name="Grafik 7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9" t="9181" r="17971" b="18950"/>
          <a:stretch/>
        </p:blipFill>
        <p:spPr>
          <a:xfrm>
            <a:off x="53904" y="2093808"/>
            <a:ext cx="340768" cy="301205"/>
          </a:xfrm>
          <a:prstGeom prst="rect">
            <a:avLst/>
          </a:prstGeom>
        </p:spPr>
      </p:pic>
      <p:sp>
        <p:nvSpPr>
          <p:cNvPr id="79" name="Textfeld 78"/>
          <p:cNvSpPr txBox="1"/>
          <p:nvPr/>
        </p:nvSpPr>
        <p:spPr>
          <a:xfrm>
            <a:off x="-865" y="3225750"/>
            <a:ext cx="67810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Klick auf die Fläche, dann       , </a:t>
            </a:r>
            <a:br>
              <a:rPr lang="de-AT" dirty="0" smtClean="0"/>
            </a:br>
            <a:r>
              <a:rPr lang="de-AT" dirty="0" smtClean="0"/>
              <a:t>danach auf die Kurve, wieder     </a:t>
            </a:r>
          </a:p>
          <a:p>
            <a:r>
              <a:rPr lang="de-AT" dirty="0" smtClean="0"/>
              <a:t>zuletzt auf die Teile, die </a:t>
            </a:r>
            <a:br>
              <a:rPr lang="de-AT" dirty="0" smtClean="0"/>
            </a:br>
            <a:r>
              <a:rPr lang="de-AT" dirty="0" smtClean="0"/>
              <a:t>abgeschnitten werden sollen und      . </a:t>
            </a:r>
            <a:br>
              <a:rPr lang="de-AT" dirty="0" smtClean="0"/>
            </a:br>
            <a:r>
              <a:rPr lang="de-AT" dirty="0" smtClean="0"/>
              <a:t>Klick danach auf „</a:t>
            </a:r>
            <a:r>
              <a:rPr lang="de-AT" dirty="0"/>
              <a:t>F</a:t>
            </a:r>
            <a:r>
              <a:rPr lang="de-AT" dirty="0" smtClean="0"/>
              <a:t>ertig stellen“.</a:t>
            </a:r>
            <a:endParaRPr lang="de-AT" dirty="0"/>
          </a:p>
        </p:txBody>
      </p:sp>
      <p:pic>
        <p:nvPicPr>
          <p:cNvPr id="80" name="Grafik 7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3" t="17131" r="6336" b="11528"/>
          <a:stretch/>
        </p:blipFill>
        <p:spPr>
          <a:xfrm>
            <a:off x="3087164" y="3547308"/>
            <a:ext cx="300038" cy="278606"/>
          </a:xfrm>
          <a:prstGeom prst="rect">
            <a:avLst/>
          </a:prstGeom>
        </p:spPr>
      </p:pic>
      <p:pic>
        <p:nvPicPr>
          <p:cNvPr id="81" name="Grafik 8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3" t="17131" r="6336" b="11528"/>
          <a:stretch/>
        </p:blipFill>
        <p:spPr>
          <a:xfrm>
            <a:off x="2787126" y="3254340"/>
            <a:ext cx="300038" cy="278606"/>
          </a:xfrm>
          <a:prstGeom prst="rect">
            <a:avLst/>
          </a:prstGeom>
        </p:spPr>
      </p:pic>
      <p:pic>
        <p:nvPicPr>
          <p:cNvPr id="82" name="Grafik 8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3" t="17131" r="6336" b="11528"/>
          <a:stretch/>
        </p:blipFill>
        <p:spPr>
          <a:xfrm>
            <a:off x="3491880" y="4052984"/>
            <a:ext cx="300038" cy="278606"/>
          </a:xfrm>
          <a:prstGeom prst="rect">
            <a:avLst/>
          </a:prstGeom>
        </p:spPr>
      </p:pic>
      <p:pic>
        <p:nvPicPr>
          <p:cNvPr id="83" name="Grafik 8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916" y="1744663"/>
            <a:ext cx="2494490" cy="2276986"/>
          </a:xfrm>
          <a:prstGeom prst="rect">
            <a:avLst/>
          </a:prstGeom>
        </p:spPr>
      </p:pic>
      <p:pic>
        <p:nvPicPr>
          <p:cNvPr id="84" name="Grafik 8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336" y="3885486"/>
            <a:ext cx="2406128" cy="2310970"/>
          </a:xfrm>
          <a:prstGeom prst="rect">
            <a:avLst/>
          </a:prstGeom>
        </p:spPr>
      </p:pic>
      <p:pic>
        <p:nvPicPr>
          <p:cNvPr id="85" name="Grafik 84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76" y="4667528"/>
            <a:ext cx="3781212" cy="219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2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9" grpId="0"/>
    </p:bldLst>
  </p:timing>
</p:sld>
</file>

<file path=ppt/theme/theme1.xml><?xml version="1.0" encoding="utf-8"?>
<a:theme xmlns:a="http://schemas.openxmlformats.org/drawingml/2006/main" name="Helgrid_und_Veritas_hz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Veritas Exampl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>
            <a:solidFill>
              <a:schemeClr val="l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>
          <a:solidFill>
            <a:schemeClr val="tx1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</a:theme>
</file>

<file path=ppt/theme/theme3.xml><?xml version="1.0" encoding="utf-8"?>
<a:theme xmlns:a="http://schemas.openxmlformats.org/drawingml/2006/main" name="Helgrid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andra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Veritas_gruen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Helgrid_und_Veritas_hz</Template>
  <TotalTime>0</TotalTime>
  <Words>797</Words>
  <Application>Microsoft Office PowerPoint</Application>
  <PresentationFormat>Bildschirmpräsentation (4:3)</PresentationFormat>
  <Paragraphs>150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5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Helgrid_und_Veritas_hz</vt:lpstr>
      <vt:lpstr>Veritas Example</vt:lpstr>
      <vt:lpstr>Helgrid_Master</vt:lpstr>
      <vt:lpstr>Sandra_Master</vt:lpstr>
      <vt:lpstr>Veritas_gruen_Master</vt:lpstr>
      <vt:lpstr>Beispiel: Bühne als HP- Fläche in Solid Edge ST6</vt:lpstr>
      <vt:lpstr>Beispiel: Bühne als HP- Fläche in Solid Edge ST6</vt:lpstr>
      <vt:lpstr>Beispiel: Bühne als HP- Fläche in Solid Edge ST6</vt:lpstr>
      <vt:lpstr>Beispiel: Bühne als HP- Fläche in Solid Edge ST6</vt:lpstr>
      <vt:lpstr>Beispiel: Bühne als HP- Fläche in Solid Edge ST6</vt:lpstr>
      <vt:lpstr>Beispiel: Bühne als HP- Fläche in Solid Edge ST6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Beispiel: Ausstellungshalle als HP- Fläche</dc:title>
  <dc:creator>1 Helgrid</dc:creator>
  <cp:lastModifiedBy>1 Helgrid</cp:lastModifiedBy>
  <cp:revision>35</cp:revision>
  <dcterms:created xsi:type="dcterms:W3CDTF">2014-11-27T14:06:31Z</dcterms:created>
  <dcterms:modified xsi:type="dcterms:W3CDTF">2016-03-07T15:03:59Z</dcterms:modified>
</cp:coreProperties>
</file>