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0" r:id="rId2"/>
    <p:sldMasterId id="2147483670" r:id="rId3"/>
    <p:sldMasterId id="2147483672" r:id="rId4"/>
    <p:sldMasterId id="2147483674" r:id="rId5"/>
  </p:sldMasterIdLst>
  <p:notesMasterIdLst>
    <p:notesMasterId r:id="rId12"/>
  </p:notesMasterIdLst>
  <p:handoutMasterIdLst>
    <p:handoutMasterId r:id="rId13"/>
  </p:handoutMasterIdLst>
  <p:sldIdLst>
    <p:sldId id="257" r:id="rId6"/>
    <p:sldId id="258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egkmJMu6WKOpE2wxJZfNhw==" hashData="VkbDgJ/9Zh667y+wNOpO1jZACT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9900FF"/>
    <a:srgbClr val="FF6600"/>
    <a:srgbClr val="0000FF"/>
    <a:srgbClr val="00CC00"/>
    <a:srgbClr val="008080"/>
    <a:srgbClr val="C8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84" d="100"/>
          <a:sy n="84" d="100"/>
        </p:scale>
        <p:origin x="-37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pfzeilenplatzhalter 1"/>
          <p:cNvSpPr>
            <a:spLocks noGrp="1"/>
          </p:cNvSpPr>
          <p:nvPr>
            <p:ph type="hdr" sz="quarter"/>
          </p:nvPr>
        </p:nvSpPr>
        <p:spPr>
          <a:xfrm>
            <a:off x="-6097" y="200922"/>
            <a:ext cx="6864097" cy="511731"/>
          </a:xfrm>
          <a:prstGeom prst="rect">
            <a:avLst/>
          </a:prstGeom>
        </p:spPr>
        <p:txBody>
          <a:bodyPr vert="horz" lIns="99040" tIns="49521" rIns="99040" bIns="49521" rtlCol="0" anchor="ctr" anchorCtr="0"/>
          <a:lstStyle>
            <a:lvl1pPr algn="l">
              <a:defRPr sz="1300"/>
            </a:lvl1pPr>
          </a:lstStyle>
          <a:p>
            <a:pPr algn="ctr"/>
            <a:r>
              <a:rPr lang="en-US" sz="1600" dirty="0" err="1" smtClean="0"/>
              <a:t>Beispiel</a:t>
            </a:r>
            <a:r>
              <a:rPr lang="en-US" sz="1600" dirty="0" smtClean="0"/>
              <a:t>: </a:t>
            </a:r>
            <a:r>
              <a:rPr lang="en-US" sz="1600" dirty="0" err="1" smtClean="0"/>
              <a:t>Halbes</a:t>
            </a:r>
            <a:r>
              <a:rPr lang="en-US" sz="1600" dirty="0" smtClean="0"/>
              <a:t> </a:t>
            </a:r>
            <a:r>
              <a:rPr lang="en-US" sz="1600" dirty="0" err="1"/>
              <a:t>Kreisk</a:t>
            </a:r>
            <a:r>
              <a:rPr lang="de-AT" sz="1600" dirty="0" err="1"/>
              <a:t>onoid</a:t>
            </a:r>
            <a:r>
              <a:rPr lang="de-AT" sz="1600" dirty="0"/>
              <a:t> in normaler Axonometrie</a:t>
            </a:r>
            <a:endParaRPr lang="de-DE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3159267" y="8868412"/>
            <a:ext cx="3698733" cy="275588"/>
          </a:xfrm>
          <a:prstGeom prst="rect">
            <a:avLst/>
          </a:prstGeom>
          <a:noFill/>
        </p:spPr>
        <p:txBody>
          <a:bodyPr wrap="square" lIns="99040" tIns="49521" rIns="99040" bIns="49521" rtlCol="0" anchor="ctr">
            <a:spAutoFit/>
          </a:bodyPr>
          <a:lstStyle/>
          <a:p>
            <a:pPr algn="r"/>
            <a:r>
              <a:rPr lang="de-AT" sz="1100" dirty="0" smtClean="0"/>
              <a:t>13_04_12_te</a:t>
            </a:r>
            <a:endParaRPr lang="de-AT" sz="1100" dirty="0"/>
          </a:p>
        </p:txBody>
      </p:sp>
      <p:sp>
        <p:nvSpPr>
          <p:cNvPr id="4" name="Textfeld 3"/>
          <p:cNvSpPr txBox="1"/>
          <p:nvPr/>
        </p:nvSpPr>
        <p:spPr>
          <a:xfrm>
            <a:off x="-1" y="8882390"/>
            <a:ext cx="3654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 smtClean="0"/>
              <a:t> © Mag. </a:t>
            </a:r>
            <a:r>
              <a:rPr lang="de-AT" sz="1100" dirty="0" err="1" smtClean="0"/>
              <a:t>Helgrid</a:t>
            </a:r>
            <a:r>
              <a:rPr lang="de-AT" sz="1100" dirty="0" smtClean="0"/>
              <a:t> Müller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4160915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237BA-151A-40ED-934E-0FEF0CF97531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8271-AAD0-4104-8851-2666C979F7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1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4572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de-A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FB3E5CC-1D03-4342-AD81-4A5399B2BB69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7D358-3976-4C98-BFEA-48581629DE6B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</a:t>
            </a:r>
            <a:r>
              <a:rPr lang="de-DE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Helgrid</a:t>
            </a:r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Müller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Sandra Losbichler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  <p:pic>
        <p:nvPicPr>
          <p:cNvPr id="4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../08_kreis_kugel/08_01_00_t_kreis.pptx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46912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In einer </a:t>
            </a:r>
            <a:r>
              <a:rPr lang="de-AT" sz="1400" dirty="0" err="1" smtClean="0"/>
              <a:t>normalaxonometrischen</a:t>
            </a:r>
            <a:r>
              <a:rPr lang="de-AT" sz="1400" dirty="0" smtClean="0"/>
              <a:t> Ansicht liegt der Leithalbkreis eines geraden halben Kreiskonoids in der </a:t>
            </a:r>
            <a:r>
              <a:rPr lang="de-AT" sz="1400" dirty="0" err="1" smtClean="0"/>
              <a:t>yz</a:t>
            </a:r>
            <a:r>
              <a:rPr lang="de-AT" sz="1400" dirty="0" smtClean="0"/>
              <a:t>- Ebene und hat seinen Mittelpunkt im </a:t>
            </a:r>
            <a:r>
              <a:rPr lang="de-AT" sz="1400" dirty="0"/>
              <a:t>K</a:t>
            </a:r>
            <a:r>
              <a:rPr lang="de-AT" sz="1400" dirty="0" smtClean="0"/>
              <a:t>oordinatenursprung. Der Kreis hat den Radius 6 cm. Die Leitgerade ist parallel zur y- Achse und geht durch den Punkt L auf der x- Achse.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den Leitkreis des Konoids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die passende Leitstrecke </a:t>
            </a:r>
            <a:br>
              <a:rPr lang="de-AT" sz="1400" dirty="0" smtClean="0"/>
            </a:br>
            <a:r>
              <a:rPr lang="de-AT" sz="1400" dirty="0" smtClean="0"/>
              <a:t>des Konoids.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Zeichne den Umriss des Konoids als </a:t>
            </a:r>
            <a:br>
              <a:rPr lang="de-AT" sz="1400" dirty="0" smtClean="0"/>
            </a:br>
            <a:r>
              <a:rPr lang="de-AT" sz="1400" dirty="0" smtClean="0"/>
              <a:t>Hüllkurve einiger Erzeugender ein. </a:t>
            </a:r>
            <a:endParaRPr lang="de-AT" sz="1400" dirty="0"/>
          </a:p>
        </p:txBody>
      </p:sp>
      <p:grpSp>
        <p:nvGrpSpPr>
          <p:cNvPr id="58" name="Gruppieren 57"/>
          <p:cNvGrpSpPr/>
          <p:nvPr/>
        </p:nvGrpSpPr>
        <p:grpSpPr>
          <a:xfrm>
            <a:off x="6833555" y="1122602"/>
            <a:ext cx="2148520" cy="1017354"/>
            <a:chOff x="3176257" y="2132323"/>
            <a:chExt cx="5975288" cy="2829377"/>
          </a:xfrm>
        </p:grpSpPr>
        <p:sp>
          <p:nvSpPr>
            <p:cNvPr id="59" name="Freihandform 58"/>
            <p:cNvSpPr/>
            <p:nvPr/>
          </p:nvSpPr>
          <p:spPr>
            <a:xfrm>
              <a:off x="3176257" y="2132323"/>
              <a:ext cx="1928389" cy="1406072"/>
            </a:xfrm>
            <a:custGeom>
              <a:avLst/>
              <a:gdLst>
                <a:gd name="connsiteX0" fmla="*/ 0 w 1928389"/>
                <a:gd name="connsiteY0" fmla="*/ 1394234 h 1394234"/>
                <a:gd name="connsiteX1" fmla="*/ 1928389 w 1928389"/>
                <a:gd name="connsiteY1" fmla="*/ 887240 h 1394234"/>
                <a:gd name="connsiteX2" fmla="*/ 715224 w 1928389"/>
                <a:gd name="connsiteY2" fmla="*/ 0 h 1394234"/>
                <a:gd name="connsiteX3" fmla="*/ 0 w 1928389"/>
                <a:gd name="connsiteY3" fmla="*/ 1394234 h 1394234"/>
                <a:gd name="connsiteX0" fmla="*/ 40930 w 1969319"/>
                <a:gd name="connsiteY0" fmla="*/ 1394234 h 1394234"/>
                <a:gd name="connsiteX1" fmla="*/ 1969319 w 1969319"/>
                <a:gd name="connsiteY1" fmla="*/ 887240 h 1394234"/>
                <a:gd name="connsiteX2" fmla="*/ 756154 w 1969319"/>
                <a:gd name="connsiteY2" fmla="*/ 0 h 1394234"/>
                <a:gd name="connsiteX3" fmla="*/ 40930 w 1969319"/>
                <a:gd name="connsiteY3" fmla="*/ 1394234 h 1394234"/>
                <a:gd name="connsiteX0" fmla="*/ 40930 w 1979034"/>
                <a:gd name="connsiteY0" fmla="*/ 1400925 h 1400925"/>
                <a:gd name="connsiteX1" fmla="*/ 1969319 w 1979034"/>
                <a:gd name="connsiteY1" fmla="*/ 893931 h 1400925"/>
                <a:gd name="connsiteX2" fmla="*/ 756154 w 1979034"/>
                <a:gd name="connsiteY2" fmla="*/ 6691 h 1400925"/>
                <a:gd name="connsiteX3" fmla="*/ 40930 w 1979034"/>
                <a:gd name="connsiteY3" fmla="*/ 1400925 h 1400925"/>
                <a:gd name="connsiteX0" fmla="*/ 40930 w 1969319"/>
                <a:gd name="connsiteY0" fmla="*/ 1403175 h 1403175"/>
                <a:gd name="connsiteX1" fmla="*/ 1969319 w 1969319"/>
                <a:gd name="connsiteY1" fmla="*/ 896181 h 1403175"/>
                <a:gd name="connsiteX2" fmla="*/ 756154 w 1969319"/>
                <a:gd name="connsiteY2" fmla="*/ 8941 h 1403175"/>
                <a:gd name="connsiteX3" fmla="*/ 40930 w 1969319"/>
                <a:gd name="connsiteY3" fmla="*/ 1403175 h 1403175"/>
                <a:gd name="connsiteX0" fmla="*/ 40939 w 1969328"/>
                <a:gd name="connsiteY0" fmla="*/ 1406746 h 1406746"/>
                <a:gd name="connsiteX1" fmla="*/ 1969328 w 1969328"/>
                <a:gd name="connsiteY1" fmla="*/ 899752 h 1406746"/>
                <a:gd name="connsiteX2" fmla="*/ 756163 w 1969328"/>
                <a:gd name="connsiteY2" fmla="*/ 12512 h 1406746"/>
                <a:gd name="connsiteX3" fmla="*/ 40939 w 1969328"/>
                <a:gd name="connsiteY3" fmla="*/ 1406746 h 1406746"/>
                <a:gd name="connsiteX0" fmla="*/ 66935 w 1995324"/>
                <a:gd name="connsiteY0" fmla="*/ 1406072 h 1406072"/>
                <a:gd name="connsiteX1" fmla="*/ 1995324 w 1995324"/>
                <a:gd name="connsiteY1" fmla="*/ 899078 h 1406072"/>
                <a:gd name="connsiteX2" fmla="*/ 782159 w 1995324"/>
                <a:gd name="connsiteY2" fmla="*/ 11838 h 1406072"/>
                <a:gd name="connsiteX3" fmla="*/ 66935 w 1995324"/>
                <a:gd name="connsiteY3" fmla="*/ 1406072 h 1406072"/>
                <a:gd name="connsiteX0" fmla="*/ 0 w 1928389"/>
                <a:gd name="connsiteY0" fmla="*/ 1406072 h 1406072"/>
                <a:gd name="connsiteX1" fmla="*/ 1928389 w 1928389"/>
                <a:gd name="connsiteY1" fmla="*/ 899078 h 1406072"/>
                <a:gd name="connsiteX2" fmla="*/ 715224 w 1928389"/>
                <a:gd name="connsiteY2" fmla="*/ 11838 h 1406072"/>
                <a:gd name="connsiteX3" fmla="*/ 0 w 1928389"/>
                <a:gd name="connsiteY3" fmla="*/ 1406072 h 140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8389" h="1406072">
                  <a:moveTo>
                    <a:pt x="0" y="1406072"/>
                  </a:moveTo>
                  <a:lnTo>
                    <a:pt x="1928389" y="899078"/>
                  </a:lnTo>
                  <a:cubicBezTo>
                    <a:pt x="1676401" y="458477"/>
                    <a:pt x="1109886" y="-87504"/>
                    <a:pt x="715224" y="11838"/>
                  </a:cubicBezTo>
                  <a:cubicBezTo>
                    <a:pt x="58661" y="177104"/>
                    <a:pt x="51303" y="887007"/>
                    <a:pt x="0" y="1406072"/>
                  </a:cubicBezTo>
                  <a:close/>
                </a:path>
              </a:pathLst>
            </a:custGeom>
            <a:solidFill>
              <a:srgbClr val="00B05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0" name="Freihandform 59"/>
            <p:cNvSpPr/>
            <p:nvPr/>
          </p:nvSpPr>
          <p:spPr>
            <a:xfrm>
              <a:off x="4170701" y="2175117"/>
              <a:ext cx="4980844" cy="2786583"/>
            </a:xfrm>
            <a:custGeom>
              <a:avLst/>
              <a:gdLst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348966 w 4997513"/>
                <a:gd name="connsiteY6" fmla="*/ 2064190 h 2824682"/>
                <a:gd name="connsiteX7" fmla="*/ 1457608 w 4997513"/>
                <a:gd name="connsiteY7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41443 w 4981348"/>
                <a:gd name="connsiteY0" fmla="*/ 2793726 h 2793726"/>
                <a:gd name="connsiteX1" fmla="*/ 4981348 w 4981348"/>
                <a:gd name="connsiteY1" fmla="*/ 1815951 h 2793726"/>
                <a:gd name="connsiteX2" fmla="*/ 2577417 w 4981348"/>
                <a:gd name="connsiteY2" fmla="*/ 407431 h 2793726"/>
                <a:gd name="connsiteX3" fmla="*/ 1332801 w 4981348"/>
                <a:gd name="connsiteY3" fmla="*/ 358343 h 2793726"/>
                <a:gd name="connsiteX4" fmla="*/ 504 w 4981348"/>
                <a:gd name="connsiteY4" fmla="*/ 0 h 2793726"/>
                <a:gd name="connsiteX5" fmla="*/ 1178892 w 4981348"/>
                <a:gd name="connsiteY5" fmla="*/ 1363278 h 2793726"/>
                <a:gd name="connsiteX6" fmla="*/ 1441443 w 4981348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8388 w 4980844"/>
                <a:gd name="connsiteY5" fmla="*/ 1363278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31414 w 4980844"/>
                <a:gd name="connsiteY0" fmla="*/ 2786583 h 2786583"/>
                <a:gd name="connsiteX1" fmla="*/ 4980844 w 4980844"/>
                <a:gd name="connsiteY1" fmla="*/ 1815951 h 2786583"/>
                <a:gd name="connsiteX2" fmla="*/ 2576913 w 4980844"/>
                <a:gd name="connsiteY2" fmla="*/ 407431 h 2786583"/>
                <a:gd name="connsiteX3" fmla="*/ 1332297 w 4980844"/>
                <a:gd name="connsiteY3" fmla="*/ 358343 h 2786583"/>
                <a:gd name="connsiteX4" fmla="*/ 0 w 4980844"/>
                <a:gd name="connsiteY4" fmla="*/ 0 h 2786583"/>
                <a:gd name="connsiteX5" fmla="*/ 1171245 w 4980844"/>
                <a:gd name="connsiteY5" fmla="*/ 1372803 h 2786583"/>
                <a:gd name="connsiteX6" fmla="*/ 1431414 w 4980844"/>
                <a:gd name="connsiteY6" fmla="*/ 2786583 h 2786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0844" h="2786583">
                  <a:moveTo>
                    <a:pt x="1431414" y="2786583"/>
                  </a:moveTo>
                  <a:lnTo>
                    <a:pt x="4980844" y="1815951"/>
                  </a:lnTo>
                  <a:lnTo>
                    <a:pt x="2576913" y="407431"/>
                  </a:lnTo>
                  <a:cubicBezTo>
                    <a:pt x="2230760" y="550259"/>
                    <a:pt x="1870129" y="517132"/>
                    <a:pt x="1332297" y="358343"/>
                  </a:cubicBezTo>
                  <a:lnTo>
                    <a:pt x="0" y="0"/>
                  </a:lnTo>
                  <a:cubicBezTo>
                    <a:pt x="626811" y="174633"/>
                    <a:pt x="956885" y="892498"/>
                    <a:pt x="1171245" y="1372803"/>
                  </a:cubicBezTo>
                  <a:cubicBezTo>
                    <a:pt x="1376080" y="1891208"/>
                    <a:pt x="1431084" y="2377762"/>
                    <a:pt x="1431414" y="2786583"/>
                  </a:cubicBez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77" name="Gerade Verbindung 76"/>
          <p:cNvCxnSpPr/>
          <p:nvPr/>
        </p:nvCxnSpPr>
        <p:spPr>
          <a:xfrm flipH="1">
            <a:off x="2518429" y="2971897"/>
            <a:ext cx="5945985" cy="1598273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2541829" y="448676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75" name="Line 91"/>
          <p:cNvSpPr>
            <a:spLocks noChangeShapeType="1"/>
          </p:cNvSpPr>
          <p:nvPr/>
        </p:nvSpPr>
        <p:spPr bwMode="auto">
          <a:xfrm>
            <a:off x="2852386" y="3290594"/>
            <a:ext cx="3447260" cy="201601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76" name="Textfeld 75"/>
          <p:cNvSpPr txBox="1"/>
          <p:nvPr/>
        </p:nvSpPr>
        <p:spPr>
          <a:xfrm>
            <a:off x="6198483" y="501665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sp>
        <p:nvSpPr>
          <p:cNvPr id="74" name="Line 92"/>
          <p:cNvSpPr>
            <a:spLocks noChangeShapeType="1"/>
          </p:cNvSpPr>
          <p:nvPr/>
        </p:nvSpPr>
        <p:spPr bwMode="auto">
          <a:xfrm flipV="1">
            <a:off x="4246231" y="1599807"/>
            <a:ext cx="0" cy="250593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7" name="Textfeld 66"/>
          <p:cNvSpPr txBox="1"/>
          <p:nvPr/>
        </p:nvSpPr>
        <p:spPr>
          <a:xfrm>
            <a:off x="4237517" y="1484784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: </a:t>
            </a:r>
            <a:r>
              <a:rPr lang="en-US" dirty="0" err="1" smtClean="0"/>
              <a:t>Halbes</a:t>
            </a:r>
            <a:r>
              <a:rPr lang="en-US" dirty="0" smtClean="0"/>
              <a:t> </a:t>
            </a:r>
            <a:r>
              <a:rPr lang="en-US" dirty="0" err="1"/>
              <a:t>Kreisk</a:t>
            </a:r>
            <a:r>
              <a:rPr lang="de-AT" dirty="0" err="1"/>
              <a:t>onoid</a:t>
            </a:r>
            <a:r>
              <a:rPr lang="de-AT" dirty="0"/>
              <a:t> in normaler Axonometrie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0" y="2132856"/>
            <a:ext cx="3851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Wie in der Präsentation </a:t>
            </a:r>
            <a:br>
              <a:rPr lang="de-AT" dirty="0" smtClean="0"/>
            </a:br>
            <a:r>
              <a:rPr lang="de-AT" dirty="0" smtClean="0">
                <a:hlinkClick r:id="rId2" action="ppaction://hlinkpres?slideindex=1&amp;slidetitle="/>
              </a:rPr>
              <a:t>08_01_00_t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erklärt, ist das Bild eines </a:t>
            </a:r>
            <a:r>
              <a:rPr lang="de-AT" dirty="0"/>
              <a:t>K</a:t>
            </a:r>
            <a:r>
              <a:rPr lang="de-AT" dirty="0" smtClean="0"/>
              <a:t>reises bei Normalprojektion eine </a:t>
            </a:r>
            <a:r>
              <a:rPr lang="de-AT" dirty="0"/>
              <a:t>E</a:t>
            </a:r>
            <a:r>
              <a:rPr lang="de-AT" dirty="0" smtClean="0"/>
              <a:t>llipse, deren </a:t>
            </a:r>
            <a:r>
              <a:rPr lang="de-AT" dirty="0" smtClean="0">
                <a:solidFill>
                  <a:srgbClr val="0000FF"/>
                </a:solidFill>
              </a:rPr>
              <a:t>Hauptachse</a:t>
            </a:r>
            <a:r>
              <a:rPr lang="de-AT" dirty="0" smtClean="0"/>
              <a:t> normal </a:t>
            </a:r>
            <a:br>
              <a:rPr lang="de-AT" dirty="0" smtClean="0"/>
            </a:br>
            <a:r>
              <a:rPr lang="de-AT" dirty="0" smtClean="0"/>
              <a:t>zur Drehachse des </a:t>
            </a:r>
            <a:r>
              <a:rPr lang="de-AT" dirty="0"/>
              <a:t>K</a:t>
            </a:r>
            <a:r>
              <a:rPr lang="de-AT" dirty="0" smtClean="0"/>
              <a:t>reises ist.</a:t>
            </a:r>
            <a:endParaRPr lang="de-AT" dirty="0"/>
          </a:p>
        </p:txBody>
      </p:sp>
      <p:sp>
        <p:nvSpPr>
          <p:cNvPr id="40" name="Textfeld 39"/>
          <p:cNvSpPr txBox="1"/>
          <p:nvPr/>
        </p:nvSpPr>
        <p:spPr>
          <a:xfrm>
            <a:off x="0" y="3884855"/>
            <a:ext cx="27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halbe Hauptachsenlänge entspricht dem Kreisradius.</a:t>
            </a:r>
            <a:endParaRPr lang="de-AT" dirty="0"/>
          </a:p>
        </p:txBody>
      </p:sp>
      <p:sp>
        <p:nvSpPr>
          <p:cNvPr id="41" name="Textfeld 40"/>
          <p:cNvSpPr txBox="1"/>
          <p:nvPr/>
        </p:nvSpPr>
        <p:spPr>
          <a:xfrm>
            <a:off x="0" y="4941168"/>
            <a:ext cx="4415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Liegt der Kreis in der </a:t>
            </a:r>
            <a:r>
              <a:rPr lang="de-AT" dirty="0" err="1" smtClean="0"/>
              <a:t>yz</a:t>
            </a:r>
            <a:r>
              <a:rPr lang="de-AT" dirty="0" smtClean="0"/>
              <a:t>- Ebene, so ist die x- Achse Rotationsachse.</a:t>
            </a:r>
            <a:endParaRPr lang="de-AT" dirty="0"/>
          </a:p>
        </p:txBody>
      </p:sp>
      <p:pic>
        <p:nvPicPr>
          <p:cNvPr id="46" name="Grafik 4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97602">
            <a:off x="2565930" y="2257200"/>
            <a:ext cx="6035040" cy="2950464"/>
          </a:xfrm>
          <a:prstGeom prst="rect">
            <a:avLst/>
          </a:prstGeom>
        </p:spPr>
      </p:pic>
      <p:sp>
        <p:nvSpPr>
          <p:cNvPr id="56" name="Textfeld 55"/>
          <p:cNvSpPr txBox="1"/>
          <p:nvPr/>
        </p:nvSpPr>
        <p:spPr>
          <a:xfrm>
            <a:off x="6764701" y="4638035"/>
            <a:ext cx="2379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Dieser Punkt kann, wie in Präsentation </a:t>
            </a:r>
            <a:br>
              <a:rPr lang="de-AT" dirty="0" smtClean="0"/>
            </a:br>
            <a:r>
              <a:rPr lang="de-AT" dirty="0" smtClean="0"/>
              <a:t>08_02_01_te_a erklärt, mit Hilfe des Satzes von </a:t>
            </a:r>
            <a:br>
              <a:rPr lang="de-AT" dirty="0" smtClean="0"/>
            </a:br>
            <a:r>
              <a:rPr lang="de-AT" dirty="0" smtClean="0"/>
              <a:t>Thales ermittelt werden.</a:t>
            </a:r>
            <a:endParaRPr lang="de-AT" dirty="0"/>
          </a:p>
        </p:txBody>
      </p:sp>
      <p:sp>
        <p:nvSpPr>
          <p:cNvPr id="57" name="Textfeld 56"/>
          <p:cNvSpPr txBox="1"/>
          <p:nvPr/>
        </p:nvSpPr>
        <p:spPr>
          <a:xfrm>
            <a:off x="-1" y="5517232"/>
            <a:ext cx="5317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Nebenachsenlänge der Bildellipse kann </a:t>
            </a:r>
            <a:br>
              <a:rPr lang="de-AT" dirty="0" smtClean="0"/>
            </a:br>
            <a:r>
              <a:rPr lang="de-AT" dirty="0" smtClean="0"/>
              <a:t>mit Hilfe der umgekehrten Papierstreifenkonstruktion ermittelt werden, </a:t>
            </a:r>
            <a:br>
              <a:rPr lang="de-AT" dirty="0" smtClean="0"/>
            </a:br>
            <a:r>
              <a:rPr lang="de-AT" dirty="0" smtClean="0"/>
              <a:t>wenn man einen Punkt der Bildellipse kennt.</a:t>
            </a:r>
            <a:endParaRPr lang="de-AT" dirty="0"/>
          </a:p>
        </p:txBody>
      </p:sp>
      <p:cxnSp>
        <p:nvCxnSpPr>
          <p:cNvPr id="69" name="Gerade Verbindung 68"/>
          <p:cNvCxnSpPr/>
          <p:nvPr/>
        </p:nvCxnSpPr>
        <p:spPr>
          <a:xfrm flipH="1" flipV="1">
            <a:off x="3697202" y="2020843"/>
            <a:ext cx="1105305" cy="4171625"/>
          </a:xfrm>
          <a:prstGeom prst="line">
            <a:avLst/>
          </a:prstGeom>
          <a:noFill/>
          <a:ln w="254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Gerade Verbindung 70"/>
          <p:cNvCxnSpPr/>
          <p:nvPr/>
        </p:nvCxnSpPr>
        <p:spPr>
          <a:xfrm flipH="1">
            <a:off x="3617678" y="1997152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Gerade Verbindung 71"/>
          <p:cNvCxnSpPr/>
          <p:nvPr/>
        </p:nvCxnSpPr>
        <p:spPr>
          <a:xfrm flipH="1">
            <a:off x="4730973" y="6169691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7" name="Gruppieren 86"/>
          <p:cNvGrpSpPr/>
          <p:nvPr/>
        </p:nvGrpSpPr>
        <p:grpSpPr>
          <a:xfrm>
            <a:off x="6581870" y="946717"/>
            <a:ext cx="2413735" cy="1366913"/>
            <a:chOff x="713753" y="1547425"/>
            <a:chExt cx="6974511" cy="3949708"/>
          </a:xfrm>
        </p:grpSpPr>
        <p:sp>
          <p:nvSpPr>
            <p:cNvPr id="88" name="Freeform 5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9" name="Line 6"/>
            <p:cNvSpPr>
              <a:spLocks noChangeShapeType="1"/>
            </p:cNvSpPr>
            <p:nvPr/>
          </p:nvSpPr>
          <p:spPr bwMode="auto">
            <a:xfrm>
              <a:off x="5162551" y="2540000"/>
              <a:ext cx="2525713" cy="1457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90" name="Freeform 7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91" name="Freeform 12"/>
            <p:cNvSpPr>
              <a:spLocks/>
            </p:cNvSpPr>
            <p:nvPr/>
          </p:nvSpPr>
          <p:spPr bwMode="auto">
            <a:xfrm flipV="1">
              <a:off x="5162551" y="2540000"/>
              <a:ext cx="2525713" cy="1457325"/>
            </a:xfrm>
            <a:custGeom>
              <a:avLst/>
              <a:gdLst>
                <a:gd name="T0" fmla="*/ 6999 w 6999"/>
                <a:gd name="T1" fmla="*/ 0 h 4041"/>
                <a:gd name="T2" fmla="*/ 6989 w 6999"/>
                <a:gd name="T3" fmla="*/ 7 h 4041"/>
                <a:gd name="T4" fmla="*/ 6956 w 6999"/>
                <a:gd name="T5" fmla="*/ 25 h 4041"/>
                <a:gd name="T6" fmla="*/ 6903 w 6999"/>
                <a:gd name="T7" fmla="*/ 56 h 4041"/>
                <a:gd name="T8" fmla="*/ 6828 w 6999"/>
                <a:gd name="T9" fmla="*/ 99 h 4041"/>
                <a:gd name="T10" fmla="*/ 6733 w 6999"/>
                <a:gd name="T11" fmla="*/ 154 h 4041"/>
                <a:gd name="T12" fmla="*/ 6618 w 6999"/>
                <a:gd name="T13" fmla="*/ 221 h 4041"/>
                <a:gd name="T14" fmla="*/ 6484 w 6999"/>
                <a:gd name="T15" fmla="*/ 298 h 4041"/>
                <a:gd name="T16" fmla="*/ 6331 w 6999"/>
                <a:gd name="T17" fmla="*/ 386 h 4041"/>
                <a:gd name="T18" fmla="*/ 6161 w 6999"/>
                <a:gd name="T19" fmla="*/ 484 h 4041"/>
                <a:gd name="T20" fmla="*/ 5974 w 6999"/>
                <a:gd name="T21" fmla="*/ 592 h 4041"/>
                <a:gd name="T22" fmla="*/ 5773 w 6999"/>
                <a:gd name="T23" fmla="*/ 709 h 4041"/>
                <a:gd name="T24" fmla="*/ 5557 w 6999"/>
                <a:gd name="T25" fmla="*/ 833 h 4041"/>
                <a:gd name="T26" fmla="*/ 5328 w 6999"/>
                <a:gd name="T27" fmla="*/ 965 h 4041"/>
                <a:gd name="T28" fmla="*/ 5089 w 6999"/>
                <a:gd name="T29" fmla="*/ 1104 h 4041"/>
                <a:gd name="T30" fmla="*/ 4839 w 6999"/>
                <a:gd name="T31" fmla="*/ 1248 h 4041"/>
                <a:gd name="T32" fmla="*/ 4581 w 6999"/>
                <a:gd name="T33" fmla="*/ 1396 h 4041"/>
                <a:gd name="T34" fmla="*/ 4317 w 6999"/>
                <a:gd name="T35" fmla="*/ 1549 h 4041"/>
                <a:gd name="T36" fmla="*/ 4047 w 6999"/>
                <a:gd name="T37" fmla="*/ 1705 h 4041"/>
                <a:gd name="T38" fmla="*/ 3774 w 6999"/>
                <a:gd name="T39" fmla="*/ 1862 h 4041"/>
                <a:gd name="T40" fmla="*/ 3500 w 6999"/>
                <a:gd name="T41" fmla="*/ 2021 h 4041"/>
                <a:gd name="T42" fmla="*/ 3225 w 6999"/>
                <a:gd name="T43" fmla="*/ 2179 h 4041"/>
                <a:gd name="T44" fmla="*/ 2952 w 6999"/>
                <a:gd name="T45" fmla="*/ 2337 h 4041"/>
                <a:gd name="T46" fmla="*/ 2683 w 6999"/>
                <a:gd name="T47" fmla="*/ 2492 h 4041"/>
                <a:gd name="T48" fmla="*/ 2418 w 6999"/>
                <a:gd name="T49" fmla="*/ 2645 h 4041"/>
                <a:gd name="T50" fmla="*/ 2161 w 6999"/>
                <a:gd name="T51" fmla="*/ 2794 h 4041"/>
                <a:gd name="T52" fmla="*/ 1911 w 6999"/>
                <a:gd name="T53" fmla="*/ 2938 h 4041"/>
                <a:gd name="T54" fmla="*/ 1671 w 6999"/>
                <a:gd name="T55" fmla="*/ 3076 h 4041"/>
                <a:gd name="T56" fmla="*/ 1443 w 6999"/>
                <a:gd name="T57" fmla="*/ 3208 h 4041"/>
                <a:gd name="T58" fmla="*/ 1227 w 6999"/>
                <a:gd name="T59" fmla="*/ 3333 h 4041"/>
                <a:gd name="T60" fmla="*/ 1025 w 6999"/>
                <a:gd name="T61" fmla="*/ 3449 h 4041"/>
                <a:gd name="T62" fmla="*/ 839 w 6999"/>
                <a:gd name="T63" fmla="*/ 3557 h 4041"/>
                <a:gd name="T64" fmla="*/ 669 w 6999"/>
                <a:gd name="T65" fmla="*/ 3655 h 4041"/>
                <a:gd name="T66" fmla="*/ 516 w 6999"/>
                <a:gd name="T67" fmla="*/ 3744 h 4041"/>
                <a:gd name="T68" fmla="*/ 382 w 6999"/>
                <a:gd name="T69" fmla="*/ 3821 h 4041"/>
                <a:gd name="T70" fmla="*/ 267 w 6999"/>
                <a:gd name="T71" fmla="*/ 3887 h 4041"/>
                <a:gd name="T72" fmla="*/ 172 w 6999"/>
                <a:gd name="T73" fmla="*/ 3942 h 4041"/>
                <a:gd name="T74" fmla="*/ 97 w 6999"/>
                <a:gd name="T75" fmla="*/ 3985 h 4041"/>
                <a:gd name="T76" fmla="*/ 43 w 6999"/>
                <a:gd name="T77" fmla="*/ 4016 h 4041"/>
                <a:gd name="T78" fmla="*/ 11 w 6999"/>
                <a:gd name="T79" fmla="*/ 4035 h 4041"/>
                <a:gd name="T80" fmla="*/ 0 w 6999"/>
                <a:gd name="T81" fmla="*/ 4041 h 4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4041">
                  <a:moveTo>
                    <a:pt x="6999" y="0"/>
                  </a:moveTo>
                  <a:lnTo>
                    <a:pt x="6989" y="7"/>
                  </a:lnTo>
                  <a:lnTo>
                    <a:pt x="6956" y="25"/>
                  </a:lnTo>
                  <a:lnTo>
                    <a:pt x="6903" y="56"/>
                  </a:lnTo>
                  <a:lnTo>
                    <a:pt x="6828" y="99"/>
                  </a:lnTo>
                  <a:lnTo>
                    <a:pt x="6733" y="154"/>
                  </a:lnTo>
                  <a:lnTo>
                    <a:pt x="6618" y="221"/>
                  </a:lnTo>
                  <a:lnTo>
                    <a:pt x="6484" y="298"/>
                  </a:lnTo>
                  <a:lnTo>
                    <a:pt x="6331" y="386"/>
                  </a:lnTo>
                  <a:lnTo>
                    <a:pt x="6161" y="484"/>
                  </a:lnTo>
                  <a:lnTo>
                    <a:pt x="5974" y="592"/>
                  </a:lnTo>
                  <a:lnTo>
                    <a:pt x="5773" y="709"/>
                  </a:lnTo>
                  <a:lnTo>
                    <a:pt x="5557" y="833"/>
                  </a:lnTo>
                  <a:lnTo>
                    <a:pt x="5328" y="965"/>
                  </a:lnTo>
                  <a:lnTo>
                    <a:pt x="5089" y="1104"/>
                  </a:lnTo>
                  <a:lnTo>
                    <a:pt x="4839" y="1248"/>
                  </a:lnTo>
                  <a:lnTo>
                    <a:pt x="4581" y="1396"/>
                  </a:lnTo>
                  <a:lnTo>
                    <a:pt x="4317" y="1549"/>
                  </a:lnTo>
                  <a:lnTo>
                    <a:pt x="4047" y="1705"/>
                  </a:lnTo>
                  <a:lnTo>
                    <a:pt x="3774" y="1862"/>
                  </a:lnTo>
                  <a:lnTo>
                    <a:pt x="3500" y="2021"/>
                  </a:lnTo>
                  <a:lnTo>
                    <a:pt x="3225" y="2179"/>
                  </a:lnTo>
                  <a:lnTo>
                    <a:pt x="2952" y="2337"/>
                  </a:lnTo>
                  <a:lnTo>
                    <a:pt x="2683" y="2492"/>
                  </a:lnTo>
                  <a:lnTo>
                    <a:pt x="2418" y="2645"/>
                  </a:lnTo>
                  <a:lnTo>
                    <a:pt x="2161" y="2794"/>
                  </a:lnTo>
                  <a:lnTo>
                    <a:pt x="1911" y="2938"/>
                  </a:lnTo>
                  <a:lnTo>
                    <a:pt x="1671" y="3076"/>
                  </a:lnTo>
                  <a:lnTo>
                    <a:pt x="1443" y="3208"/>
                  </a:lnTo>
                  <a:lnTo>
                    <a:pt x="1227" y="3333"/>
                  </a:lnTo>
                  <a:lnTo>
                    <a:pt x="1025" y="3449"/>
                  </a:lnTo>
                  <a:lnTo>
                    <a:pt x="839" y="3557"/>
                  </a:lnTo>
                  <a:lnTo>
                    <a:pt x="669" y="3655"/>
                  </a:lnTo>
                  <a:lnTo>
                    <a:pt x="516" y="3744"/>
                  </a:lnTo>
                  <a:lnTo>
                    <a:pt x="382" y="3821"/>
                  </a:lnTo>
                  <a:lnTo>
                    <a:pt x="267" y="3887"/>
                  </a:lnTo>
                  <a:lnTo>
                    <a:pt x="172" y="3942"/>
                  </a:lnTo>
                  <a:lnTo>
                    <a:pt x="97" y="3985"/>
                  </a:lnTo>
                  <a:lnTo>
                    <a:pt x="43" y="4016"/>
                  </a:lnTo>
                  <a:lnTo>
                    <a:pt x="11" y="4035"/>
                  </a:lnTo>
                  <a:lnTo>
                    <a:pt x="0" y="4041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92" name="Freeform 13"/>
            <p:cNvSpPr>
              <a:spLocks/>
            </p:cNvSpPr>
            <p:nvPr/>
          </p:nvSpPr>
          <p:spPr bwMode="auto">
            <a:xfrm flipV="1">
              <a:off x="3981451" y="3997325"/>
              <a:ext cx="3706813" cy="992188"/>
            </a:xfrm>
            <a:custGeom>
              <a:avLst/>
              <a:gdLst>
                <a:gd name="T0" fmla="*/ 0 w 10273"/>
                <a:gd name="T1" fmla="*/ 0 h 2752"/>
                <a:gd name="T2" fmla="*/ 2054 w 10273"/>
                <a:gd name="T3" fmla="*/ 550 h 2752"/>
                <a:gd name="T4" fmla="*/ 4109 w 10273"/>
                <a:gd name="T5" fmla="*/ 1101 h 2752"/>
                <a:gd name="T6" fmla="*/ 6164 w 10273"/>
                <a:gd name="T7" fmla="*/ 1651 h 2752"/>
                <a:gd name="T8" fmla="*/ 8219 w 10273"/>
                <a:gd name="T9" fmla="*/ 2202 h 2752"/>
                <a:gd name="T10" fmla="*/ 10273 w 10273"/>
                <a:gd name="T11" fmla="*/ 2752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2">
                  <a:moveTo>
                    <a:pt x="0" y="0"/>
                  </a:moveTo>
                  <a:lnTo>
                    <a:pt x="2054" y="550"/>
                  </a:lnTo>
                  <a:lnTo>
                    <a:pt x="4109" y="1101"/>
                  </a:lnTo>
                  <a:lnTo>
                    <a:pt x="6164" y="1651"/>
                  </a:lnTo>
                  <a:lnTo>
                    <a:pt x="8219" y="2202"/>
                  </a:lnTo>
                  <a:lnTo>
                    <a:pt x="10273" y="2752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93" name="Freeform 17"/>
            <p:cNvSpPr>
              <a:spLocks/>
            </p:cNvSpPr>
            <p:nvPr/>
          </p:nvSpPr>
          <p:spPr bwMode="auto">
            <a:xfrm flipV="1">
              <a:off x="3919538" y="3962400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10 w 10274"/>
                <a:gd name="T5" fmla="*/ 395 h 987"/>
                <a:gd name="T6" fmla="*/ 6165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10" y="395"/>
                  </a:lnTo>
                  <a:lnTo>
                    <a:pt x="6165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94" name="Freeform 21"/>
            <p:cNvSpPr>
              <a:spLocks/>
            </p:cNvSpPr>
            <p:nvPr/>
          </p:nvSpPr>
          <p:spPr bwMode="auto">
            <a:xfrm flipV="1">
              <a:off x="3740151" y="3640138"/>
              <a:ext cx="3706813" cy="219075"/>
            </a:xfrm>
            <a:custGeom>
              <a:avLst/>
              <a:gdLst>
                <a:gd name="T0" fmla="*/ 0 w 10274"/>
                <a:gd name="T1" fmla="*/ 606 h 606"/>
                <a:gd name="T2" fmla="*/ 2055 w 10274"/>
                <a:gd name="T3" fmla="*/ 485 h 606"/>
                <a:gd name="T4" fmla="*/ 4110 w 10274"/>
                <a:gd name="T5" fmla="*/ 364 h 606"/>
                <a:gd name="T6" fmla="*/ 6165 w 10274"/>
                <a:gd name="T7" fmla="*/ 243 h 606"/>
                <a:gd name="T8" fmla="*/ 8219 w 10274"/>
                <a:gd name="T9" fmla="*/ 121 h 606"/>
                <a:gd name="T10" fmla="*/ 10274 w 10274"/>
                <a:gd name="T11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6">
                  <a:moveTo>
                    <a:pt x="0" y="606"/>
                  </a:moveTo>
                  <a:lnTo>
                    <a:pt x="2055" y="485"/>
                  </a:lnTo>
                  <a:lnTo>
                    <a:pt x="4110" y="364"/>
                  </a:lnTo>
                  <a:lnTo>
                    <a:pt x="6165" y="243"/>
                  </a:lnTo>
                  <a:lnTo>
                    <a:pt x="8219" y="121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95" name="Freeform 25"/>
            <p:cNvSpPr>
              <a:spLocks/>
            </p:cNvSpPr>
            <p:nvPr/>
          </p:nvSpPr>
          <p:spPr bwMode="auto">
            <a:xfrm flipV="1">
              <a:off x="3460751" y="3022600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2 h 1871"/>
                <a:gd name="T6" fmla="*/ 6164 w 10274"/>
                <a:gd name="T7" fmla="*/ 748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2"/>
                  </a:lnTo>
                  <a:lnTo>
                    <a:pt x="6164" y="748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96" name="Freeform 29"/>
            <p:cNvSpPr>
              <a:spLocks/>
            </p:cNvSpPr>
            <p:nvPr/>
          </p:nvSpPr>
          <p:spPr bwMode="auto">
            <a:xfrm flipV="1">
              <a:off x="3108326" y="2527300"/>
              <a:ext cx="3706813" cy="966788"/>
            </a:xfrm>
            <a:custGeom>
              <a:avLst/>
              <a:gdLst>
                <a:gd name="T0" fmla="*/ 0 w 10273"/>
                <a:gd name="T1" fmla="*/ 2683 h 2683"/>
                <a:gd name="T2" fmla="*/ 2054 w 10273"/>
                <a:gd name="T3" fmla="*/ 2146 h 2683"/>
                <a:gd name="T4" fmla="*/ 4109 w 10273"/>
                <a:gd name="T5" fmla="*/ 1610 h 2683"/>
                <a:gd name="T6" fmla="*/ 6164 w 10273"/>
                <a:gd name="T7" fmla="*/ 1073 h 2683"/>
                <a:gd name="T8" fmla="*/ 8219 w 10273"/>
                <a:gd name="T9" fmla="*/ 537 h 2683"/>
                <a:gd name="T10" fmla="*/ 10273 w 10273"/>
                <a:gd name="T11" fmla="*/ 0 h 2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3">
                  <a:moveTo>
                    <a:pt x="0" y="2683"/>
                  </a:moveTo>
                  <a:lnTo>
                    <a:pt x="2054" y="2146"/>
                  </a:lnTo>
                  <a:lnTo>
                    <a:pt x="4109" y="1610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97" name="Freeform 33"/>
            <p:cNvSpPr>
              <a:spLocks/>
            </p:cNvSpPr>
            <p:nvPr/>
          </p:nvSpPr>
          <p:spPr bwMode="auto">
            <a:xfrm flipV="1">
              <a:off x="2719388" y="2200275"/>
              <a:ext cx="3705225" cy="1068388"/>
            </a:xfrm>
            <a:custGeom>
              <a:avLst/>
              <a:gdLst>
                <a:gd name="T0" fmla="*/ 0 w 10274"/>
                <a:gd name="T1" fmla="*/ 2962 h 2962"/>
                <a:gd name="T2" fmla="*/ 2055 w 10274"/>
                <a:gd name="T3" fmla="*/ 2369 h 2962"/>
                <a:gd name="T4" fmla="*/ 4110 w 10274"/>
                <a:gd name="T5" fmla="*/ 1777 h 2962"/>
                <a:gd name="T6" fmla="*/ 6164 w 10274"/>
                <a:gd name="T7" fmla="*/ 1185 h 2962"/>
                <a:gd name="T8" fmla="*/ 8219 w 10274"/>
                <a:gd name="T9" fmla="*/ 592 h 2962"/>
                <a:gd name="T10" fmla="*/ 10274 w 10274"/>
                <a:gd name="T11" fmla="*/ 0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2962">
                  <a:moveTo>
                    <a:pt x="0" y="2962"/>
                  </a:moveTo>
                  <a:lnTo>
                    <a:pt x="2055" y="2369"/>
                  </a:lnTo>
                  <a:lnTo>
                    <a:pt x="4110" y="1777"/>
                  </a:lnTo>
                  <a:lnTo>
                    <a:pt x="6164" y="1185"/>
                  </a:lnTo>
                  <a:lnTo>
                    <a:pt x="8219" y="59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98" name="Freeform 37"/>
            <p:cNvSpPr>
              <a:spLocks/>
            </p:cNvSpPr>
            <p:nvPr/>
          </p:nvSpPr>
          <p:spPr bwMode="auto">
            <a:xfrm flipV="1">
              <a:off x="2328863" y="2076450"/>
              <a:ext cx="3706813" cy="966788"/>
            </a:xfrm>
            <a:custGeom>
              <a:avLst/>
              <a:gdLst>
                <a:gd name="T0" fmla="*/ 0 w 10273"/>
                <a:gd name="T1" fmla="*/ 2682 h 2682"/>
                <a:gd name="T2" fmla="*/ 2054 w 10273"/>
                <a:gd name="T3" fmla="*/ 2146 h 2682"/>
                <a:gd name="T4" fmla="*/ 4109 w 10273"/>
                <a:gd name="T5" fmla="*/ 1609 h 2682"/>
                <a:gd name="T6" fmla="*/ 6164 w 10273"/>
                <a:gd name="T7" fmla="*/ 1073 h 2682"/>
                <a:gd name="T8" fmla="*/ 8219 w 10273"/>
                <a:gd name="T9" fmla="*/ 537 h 2682"/>
                <a:gd name="T10" fmla="*/ 10273 w 10273"/>
                <a:gd name="T11" fmla="*/ 0 h 2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2">
                  <a:moveTo>
                    <a:pt x="0" y="2682"/>
                  </a:moveTo>
                  <a:lnTo>
                    <a:pt x="2054" y="2146"/>
                  </a:lnTo>
                  <a:lnTo>
                    <a:pt x="4109" y="1609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99" name="Freeform 41"/>
            <p:cNvSpPr>
              <a:spLocks/>
            </p:cNvSpPr>
            <p:nvPr/>
          </p:nvSpPr>
          <p:spPr bwMode="auto">
            <a:xfrm flipV="1">
              <a:off x="1976438" y="2166938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3 h 1871"/>
                <a:gd name="T6" fmla="*/ 6164 w 10274"/>
                <a:gd name="T7" fmla="*/ 749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3"/>
                  </a:lnTo>
                  <a:lnTo>
                    <a:pt x="6164" y="749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00" name="Freeform 45"/>
            <p:cNvSpPr>
              <a:spLocks/>
            </p:cNvSpPr>
            <p:nvPr/>
          </p:nvSpPr>
          <p:spPr bwMode="auto">
            <a:xfrm flipV="1">
              <a:off x="1697038" y="2460625"/>
              <a:ext cx="3706813" cy="219075"/>
            </a:xfrm>
            <a:custGeom>
              <a:avLst/>
              <a:gdLst>
                <a:gd name="T0" fmla="*/ 0 w 10274"/>
                <a:gd name="T1" fmla="*/ 607 h 607"/>
                <a:gd name="T2" fmla="*/ 2055 w 10274"/>
                <a:gd name="T3" fmla="*/ 485 h 607"/>
                <a:gd name="T4" fmla="*/ 4109 w 10274"/>
                <a:gd name="T5" fmla="*/ 364 h 607"/>
                <a:gd name="T6" fmla="*/ 6164 w 10274"/>
                <a:gd name="T7" fmla="*/ 243 h 607"/>
                <a:gd name="T8" fmla="*/ 8219 w 10274"/>
                <a:gd name="T9" fmla="*/ 122 h 607"/>
                <a:gd name="T10" fmla="*/ 10274 w 10274"/>
                <a:gd name="T11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7">
                  <a:moveTo>
                    <a:pt x="0" y="607"/>
                  </a:moveTo>
                  <a:lnTo>
                    <a:pt x="2055" y="485"/>
                  </a:lnTo>
                  <a:lnTo>
                    <a:pt x="4109" y="364"/>
                  </a:lnTo>
                  <a:lnTo>
                    <a:pt x="6164" y="243"/>
                  </a:lnTo>
                  <a:lnTo>
                    <a:pt x="8219" y="12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01" name="Freeform 49"/>
            <p:cNvSpPr>
              <a:spLocks/>
            </p:cNvSpPr>
            <p:nvPr/>
          </p:nvSpPr>
          <p:spPr bwMode="auto">
            <a:xfrm flipV="1">
              <a:off x="1517651" y="2576513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09 w 10274"/>
                <a:gd name="T5" fmla="*/ 395 h 987"/>
                <a:gd name="T6" fmla="*/ 6164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09" y="395"/>
                  </a:lnTo>
                  <a:lnTo>
                    <a:pt x="6164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02" name="Freeform 53"/>
            <p:cNvSpPr>
              <a:spLocks/>
            </p:cNvSpPr>
            <p:nvPr/>
          </p:nvSpPr>
          <p:spPr bwMode="auto">
            <a:xfrm flipV="1">
              <a:off x="1455738" y="2540000"/>
              <a:ext cx="3706813" cy="993775"/>
            </a:xfrm>
            <a:custGeom>
              <a:avLst/>
              <a:gdLst>
                <a:gd name="T0" fmla="*/ 0 w 10273"/>
                <a:gd name="T1" fmla="*/ 0 h 2753"/>
                <a:gd name="T2" fmla="*/ 2054 w 10273"/>
                <a:gd name="T3" fmla="*/ 551 h 2753"/>
                <a:gd name="T4" fmla="*/ 4109 w 10273"/>
                <a:gd name="T5" fmla="*/ 1102 h 2753"/>
                <a:gd name="T6" fmla="*/ 6164 w 10273"/>
                <a:gd name="T7" fmla="*/ 1652 h 2753"/>
                <a:gd name="T8" fmla="*/ 8219 w 10273"/>
                <a:gd name="T9" fmla="*/ 2203 h 2753"/>
                <a:gd name="T10" fmla="*/ 10273 w 10273"/>
                <a:gd name="T11" fmla="*/ 2753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3">
                  <a:moveTo>
                    <a:pt x="0" y="0"/>
                  </a:moveTo>
                  <a:lnTo>
                    <a:pt x="2054" y="551"/>
                  </a:lnTo>
                  <a:lnTo>
                    <a:pt x="4109" y="1102"/>
                  </a:lnTo>
                  <a:lnTo>
                    <a:pt x="6164" y="1652"/>
                  </a:lnTo>
                  <a:lnTo>
                    <a:pt x="8219" y="2203"/>
                  </a:lnTo>
                  <a:lnTo>
                    <a:pt x="10273" y="2753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03" name="Line 54"/>
            <p:cNvSpPr>
              <a:spLocks noChangeShapeType="1"/>
            </p:cNvSpPr>
            <p:nvPr/>
          </p:nvSpPr>
          <p:spPr bwMode="auto">
            <a:xfrm flipH="1" flipV="1">
              <a:off x="2520951" y="2112963"/>
              <a:ext cx="322263" cy="88900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04" name="Line 57"/>
            <p:cNvSpPr>
              <a:spLocks noChangeShapeType="1"/>
            </p:cNvSpPr>
            <p:nvPr/>
          </p:nvSpPr>
          <p:spPr bwMode="auto">
            <a:xfrm>
              <a:off x="3487738" y="2379663"/>
              <a:ext cx="323850" cy="841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05" name="Line 64"/>
            <p:cNvSpPr>
              <a:spLocks noChangeShapeType="1"/>
            </p:cNvSpPr>
            <p:nvPr/>
          </p:nvSpPr>
          <p:spPr bwMode="auto">
            <a:xfrm flipH="1" flipV="1">
              <a:off x="4283076" y="2582863"/>
              <a:ext cx="328613" cy="650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06" name="Line 65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411163" cy="777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07" name="Line 66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331788" cy="60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08" name="Line 73"/>
            <p:cNvSpPr>
              <a:spLocks noChangeShapeType="1"/>
            </p:cNvSpPr>
            <p:nvPr/>
          </p:nvSpPr>
          <p:spPr bwMode="auto">
            <a:xfrm>
              <a:off x="4322763" y="2613025"/>
              <a:ext cx="3397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09" name="Line 80"/>
            <p:cNvSpPr>
              <a:spLocks noChangeShapeType="1"/>
            </p:cNvSpPr>
            <p:nvPr/>
          </p:nvSpPr>
          <p:spPr bwMode="auto">
            <a:xfrm flipH="1">
              <a:off x="4518026" y="2614613"/>
              <a:ext cx="3524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10" name="Line 81"/>
            <p:cNvSpPr>
              <a:spLocks noChangeShapeType="1"/>
            </p:cNvSpPr>
            <p:nvPr/>
          </p:nvSpPr>
          <p:spPr bwMode="auto">
            <a:xfrm flipH="1">
              <a:off x="4483101" y="2614613"/>
              <a:ext cx="387350" cy="333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11" name="Line 82"/>
            <p:cNvSpPr>
              <a:spLocks noChangeShapeType="1"/>
            </p:cNvSpPr>
            <p:nvPr/>
          </p:nvSpPr>
          <p:spPr bwMode="auto">
            <a:xfrm flipH="1">
              <a:off x="4483101" y="2611438"/>
              <a:ext cx="357188" cy="36513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12" name="Line 84"/>
            <p:cNvSpPr>
              <a:spLocks noChangeShapeType="1"/>
            </p:cNvSpPr>
            <p:nvPr/>
          </p:nvSpPr>
          <p:spPr bwMode="auto">
            <a:xfrm flipV="1">
              <a:off x="4818063" y="2560638"/>
              <a:ext cx="379413" cy="5397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13" name="Line 91"/>
            <p:cNvSpPr>
              <a:spLocks noChangeShapeType="1"/>
            </p:cNvSpPr>
            <p:nvPr/>
          </p:nvSpPr>
          <p:spPr bwMode="auto">
            <a:xfrm>
              <a:off x="1265507" y="3424335"/>
              <a:ext cx="3595741" cy="207279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114" name="Line 92"/>
            <p:cNvSpPr>
              <a:spLocks noChangeShapeType="1"/>
            </p:cNvSpPr>
            <p:nvPr/>
          </p:nvSpPr>
          <p:spPr bwMode="auto">
            <a:xfrm flipV="1">
              <a:off x="2719388" y="1685925"/>
              <a:ext cx="0" cy="257651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cxnSp>
          <p:nvCxnSpPr>
            <p:cNvPr id="115" name="Gerade Verbindung 114"/>
            <p:cNvCxnSpPr/>
            <p:nvPr/>
          </p:nvCxnSpPr>
          <p:spPr>
            <a:xfrm flipH="1">
              <a:off x="917166" y="3096661"/>
              <a:ext cx="6202091" cy="164329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" name="Ellipse 115"/>
            <p:cNvSpPr/>
            <p:nvPr/>
          </p:nvSpPr>
          <p:spPr>
            <a:xfrm>
              <a:off x="6375048" y="3211650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2653640" y="4195805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713753" y="4070050"/>
              <a:ext cx="544401" cy="711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x</a:t>
              </a:r>
              <a:endParaRPr lang="de-AT" sz="1000" dirty="0"/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4644628" y="4757727"/>
              <a:ext cx="279401" cy="72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y</a:t>
              </a:r>
              <a:endParaRPr lang="de-AT" sz="1000" dirty="0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2694394" y="1547425"/>
              <a:ext cx="635366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z</a:t>
              </a:r>
              <a:endParaRPr lang="de-AT" sz="1000" dirty="0"/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6200019" y="2660120"/>
              <a:ext cx="482167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L</a:t>
              </a:r>
              <a:endParaRPr lang="de-AT" sz="1000" dirty="0"/>
            </a:p>
          </p:txBody>
        </p:sp>
      </p:grpSp>
      <p:sp>
        <p:nvSpPr>
          <p:cNvPr id="66" name="Ellipse 65"/>
          <p:cNvSpPr/>
          <p:nvPr/>
        </p:nvSpPr>
        <p:spPr>
          <a:xfrm>
            <a:off x="7785131" y="3112964"/>
            <a:ext cx="72000" cy="700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3" name="Textfeld 72"/>
          <p:cNvSpPr txBox="1"/>
          <p:nvPr/>
        </p:nvSpPr>
        <p:spPr>
          <a:xfrm>
            <a:off x="7727371" y="2888285"/>
            <a:ext cx="267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L</a:t>
            </a:r>
            <a:endParaRPr lang="de-AT" sz="1400" dirty="0"/>
          </a:p>
        </p:txBody>
      </p:sp>
      <p:sp>
        <p:nvSpPr>
          <p:cNvPr id="70" name="Ellipse 69"/>
          <p:cNvSpPr/>
          <p:nvPr/>
        </p:nvSpPr>
        <p:spPr>
          <a:xfrm>
            <a:off x="4211022" y="4075429"/>
            <a:ext cx="72000" cy="7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</p:spTree>
    <p:extLst>
      <p:ext uri="{BB962C8B-B14F-4D97-AF65-F5344CB8AC3E}">
        <p14:creationId xmlns:p14="http://schemas.microsoft.com/office/powerpoint/2010/main" val="140916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56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uppieren 138"/>
          <p:cNvGrpSpPr/>
          <p:nvPr/>
        </p:nvGrpSpPr>
        <p:grpSpPr>
          <a:xfrm>
            <a:off x="6833555" y="1122602"/>
            <a:ext cx="2148520" cy="1017354"/>
            <a:chOff x="3176257" y="2132323"/>
            <a:chExt cx="5975288" cy="2829377"/>
          </a:xfrm>
        </p:grpSpPr>
        <p:sp>
          <p:nvSpPr>
            <p:cNvPr id="140" name="Freihandform 139"/>
            <p:cNvSpPr/>
            <p:nvPr/>
          </p:nvSpPr>
          <p:spPr>
            <a:xfrm>
              <a:off x="3176257" y="2132323"/>
              <a:ext cx="1928389" cy="1406072"/>
            </a:xfrm>
            <a:custGeom>
              <a:avLst/>
              <a:gdLst>
                <a:gd name="connsiteX0" fmla="*/ 0 w 1928389"/>
                <a:gd name="connsiteY0" fmla="*/ 1394234 h 1394234"/>
                <a:gd name="connsiteX1" fmla="*/ 1928389 w 1928389"/>
                <a:gd name="connsiteY1" fmla="*/ 887240 h 1394234"/>
                <a:gd name="connsiteX2" fmla="*/ 715224 w 1928389"/>
                <a:gd name="connsiteY2" fmla="*/ 0 h 1394234"/>
                <a:gd name="connsiteX3" fmla="*/ 0 w 1928389"/>
                <a:gd name="connsiteY3" fmla="*/ 1394234 h 1394234"/>
                <a:gd name="connsiteX0" fmla="*/ 40930 w 1969319"/>
                <a:gd name="connsiteY0" fmla="*/ 1394234 h 1394234"/>
                <a:gd name="connsiteX1" fmla="*/ 1969319 w 1969319"/>
                <a:gd name="connsiteY1" fmla="*/ 887240 h 1394234"/>
                <a:gd name="connsiteX2" fmla="*/ 756154 w 1969319"/>
                <a:gd name="connsiteY2" fmla="*/ 0 h 1394234"/>
                <a:gd name="connsiteX3" fmla="*/ 40930 w 1969319"/>
                <a:gd name="connsiteY3" fmla="*/ 1394234 h 1394234"/>
                <a:gd name="connsiteX0" fmla="*/ 40930 w 1979034"/>
                <a:gd name="connsiteY0" fmla="*/ 1400925 h 1400925"/>
                <a:gd name="connsiteX1" fmla="*/ 1969319 w 1979034"/>
                <a:gd name="connsiteY1" fmla="*/ 893931 h 1400925"/>
                <a:gd name="connsiteX2" fmla="*/ 756154 w 1979034"/>
                <a:gd name="connsiteY2" fmla="*/ 6691 h 1400925"/>
                <a:gd name="connsiteX3" fmla="*/ 40930 w 1979034"/>
                <a:gd name="connsiteY3" fmla="*/ 1400925 h 1400925"/>
                <a:gd name="connsiteX0" fmla="*/ 40930 w 1969319"/>
                <a:gd name="connsiteY0" fmla="*/ 1403175 h 1403175"/>
                <a:gd name="connsiteX1" fmla="*/ 1969319 w 1969319"/>
                <a:gd name="connsiteY1" fmla="*/ 896181 h 1403175"/>
                <a:gd name="connsiteX2" fmla="*/ 756154 w 1969319"/>
                <a:gd name="connsiteY2" fmla="*/ 8941 h 1403175"/>
                <a:gd name="connsiteX3" fmla="*/ 40930 w 1969319"/>
                <a:gd name="connsiteY3" fmla="*/ 1403175 h 1403175"/>
                <a:gd name="connsiteX0" fmla="*/ 40939 w 1969328"/>
                <a:gd name="connsiteY0" fmla="*/ 1406746 h 1406746"/>
                <a:gd name="connsiteX1" fmla="*/ 1969328 w 1969328"/>
                <a:gd name="connsiteY1" fmla="*/ 899752 h 1406746"/>
                <a:gd name="connsiteX2" fmla="*/ 756163 w 1969328"/>
                <a:gd name="connsiteY2" fmla="*/ 12512 h 1406746"/>
                <a:gd name="connsiteX3" fmla="*/ 40939 w 1969328"/>
                <a:gd name="connsiteY3" fmla="*/ 1406746 h 1406746"/>
                <a:gd name="connsiteX0" fmla="*/ 66935 w 1995324"/>
                <a:gd name="connsiteY0" fmla="*/ 1406072 h 1406072"/>
                <a:gd name="connsiteX1" fmla="*/ 1995324 w 1995324"/>
                <a:gd name="connsiteY1" fmla="*/ 899078 h 1406072"/>
                <a:gd name="connsiteX2" fmla="*/ 782159 w 1995324"/>
                <a:gd name="connsiteY2" fmla="*/ 11838 h 1406072"/>
                <a:gd name="connsiteX3" fmla="*/ 66935 w 1995324"/>
                <a:gd name="connsiteY3" fmla="*/ 1406072 h 1406072"/>
                <a:gd name="connsiteX0" fmla="*/ 0 w 1928389"/>
                <a:gd name="connsiteY0" fmla="*/ 1406072 h 1406072"/>
                <a:gd name="connsiteX1" fmla="*/ 1928389 w 1928389"/>
                <a:gd name="connsiteY1" fmla="*/ 899078 h 1406072"/>
                <a:gd name="connsiteX2" fmla="*/ 715224 w 1928389"/>
                <a:gd name="connsiteY2" fmla="*/ 11838 h 1406072"/>
                <a:gd name="connsiteX3" fmla="*/ 0 w 1928389"/>
                <a:gd name="connsiteY3" fmla="*/ 1406072 h 140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8389" h="1406072">
                  <a:moveTo>
                    <a:pt x="0" y="1406072"/>
                  </a:moveTo>
                  <a:lnTo>
                    <a:pt x="1928389" y="899078"/>
                  </a:lnTo>
                  <a:cubicBezTo>
                    <a:pt x="1676401" y="458477"/>
                    <a:pt x="1109886" y="-87504"/>
                    <a:pt x="715224" y="11838"/>
                  </a:cubicBezTo>
                  <a:cubicBezTo>
                    <a:pt x="58661" y="177104"/>
                    <a:pt x="51303" y="887007"/>
                    <a:pt x="0" y="1406072"/>
                  </a:cubicBezTo>
                  <a:close/>
                </a:path>
              </a:pathLst>
            </a:custGeom>
            <a:solidFill>
              <a:srgbClr val="00B05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1" name="Freihandform 140"/>
            <p:cNvSpPr/>
            <p:nvPr/>
          </p:nvSpPr>
          <p:spPr>
            <a:xfrm>
              <a:off x="4170701" y="2175117"/>
              <a:ext cx="4980844" cy="2786583"/>
            </a:xfrm>
            <a:custGeom>
              <a:avLst/>
              <a:gdLst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348966 w 4997513"/>
                <a:gd name="connsiteY6" fmla="*/ 2064190 h 2824682"/>
                <a:gd name="connsiteX7" fmla="*/ 1457608 w 4997513"/>
                <a:gd name="connsiteY7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41443 w 4981348"/>
                <a:gd name="connsiteY0" fmla="*/ 2793726 h 2793726"/>
                <a:gd name="connsiteX1" fmla="*/ 4981348 w 4981348"/>
                <a:gd name="connsiteY1" fmla="*/ 1815951 h 2793726"/>
                <a:gd name="connsiteX2" fmla="*/ 2577417 w 4981348"/>
                <a:gd name="connsiteY2" fmla="*/ 407431 h 2793726"/>
                <a:gd name="connsiteX3" fmla="*/ 1332801 w 4981348"/>
                <a:gd name="connsiteY3" fmla="*/ 358343 h 2793726"/>
                <a:gd name="connsiteX4" fmla="*/ 504 w 4981348"/>
                <a:gd name="connsiteY4" fmla="*/ 0 h 2793726"/>
                <a:gd name="connsiteX5" fmla="*/ 1178892 w 4981348"/>
                <a:gd name="connsiteY5" fmla="*/ 1363278 h 2793726"/>
                <a:gd name="connsiteX6" fmla="*/ 1441443 w 4981348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8388 w 4980844"/>
                <a:gd name="connsiteY5" fmla="*/ 1363278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31414 w 4980844"/>
                <a:gd name="connsiteY0" fmla="*/ 2786583 h 2786583"/>
                <a:gd name="connsiteX1" fmla="*/ 4980844 w 4980844"/>
                <a:gd name="connsiteY1" fmla="*/ 1815951 h 2786583"/>
                <a:gd name="connsiteX2" fmla="*/ 2576913 w 4980844"/>
                <a:gd name="connsiteY2" fmla="*/ 407431 h 2786583"/>
                <a:gd name="connsiteX3" fmla="*/ 1332297 w 4980844"/>
                <a:gd name="connsiteY3" fmla="*/ 358343 h 2786583"/>
                <a:gd name="connsiteX4" fmla="*/ 0 w 4980844"/>
                <a:gd name="connsiteY4" fmla="*/ 0 h 2786583"/>
                <a:gd name="connsiteX5" fmla="*/ 1171245 w 4980844"/>
                <a:gd name="connsiteY5" fmla="*/ 1372803 h 2786583"/>
                <a:gd name="connsiteX6" fmla="*/ 1431414 w 4980844"/>
                <a:gd name="connsiteY6" fmla="*/ 2786583 h 2786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0844" h="2786583">
                  <a:moveTo>
                    <a:pt x="1431414" y="2786583"/>
                  </a:moveTo>
                  <a:lnTo>
                    <a:pt x="4980844" y="1815951"/>
                  </a:lnTo>
                  <a:lnTo>
                    <a:pt x="2576913" y="407431"/>
                  </a:lnTo>
                  <a:cubicBezTo>
                    <a:pt x="2230760" y="550259"/>
                    <a:pt x="1870129" y="517132"/>
                    <a:pt x="1332297" y="358343"/>
                  </a:cubicBezTo>
                  <a:lnTo>
                    <a:pt x="0" y="0"/>
                  </a:lnTo>
                  <a:cubicBezTo>
                    <a:pt x="626811" y="174633"/>
                    <a:pt x="956885" y="892498"/>
                    <a:pt x="1171245" y="1372803"/>
                  </a:cubicBezTo>
                  <a:cubicBezTo>
                    <a:pt x="1376080" y="1891208"/>
                    <a:pt x="1431084" y="2377762"/>
                    <a:pt x="1431414" y="2786583"/>
                  </a:cubicBez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94" name="Textfeld 93"/>
          <p:cNvSpPr txBox="1"/>
          <p:nvPr/>
        </p:nvSpPr>
        <p:spPr>
          <a:xfrm>
            <a:off x="0" y="46912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In einer </a:t>
            </a:r>
            <a:r>
              <a:rPr lang="de-AT" sz="1400" dirty="0" err="1" smtClean="0"/>
              <a:t>normalaxonometrischen</a:t>
            </a:r>
            <a:r>
              <a:rPr lang="de-AT" sz="1400" dirty="0" smtClean="0"/>
              <a:t> Ansicht liegt der Leithalbkreis eines geraden halben Kreiskonoids in der </a:t>
            </a:r>
            <a:r>
              <a:rPr lang="de-AT" sz="1400" dirty="0" err="1" smtClean="0"/>
              <a:t>yz</a:t>
            </a:r>
            <a:r>
              <a:rPr lang="de-AT" sz="1400" dirty="0" smtClean="0"/>
              <a:t>- Ebene und hat seinen Mittelpunkt im </a:t>
            </a:r>
            <a:r>
              <a:rPr lang="de-AT" sz="1400" dirty="0"/>
              <a:t>K</a:t>
            </a:r>
            <a:r>
              <a:rPr lang="de-AT" sz="1400" dirty="0" smtClean="0"/>
              <a:t>oordinatenursprung. Der Kreis hat den Radius 6 cm. Die Leitgerade ist parallel zur y- Achse und geht durch den Punkt L auf der x- Achse.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den Leitkreis des Konoids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die passende Leitstrecke </a:t>
            </a:r>
            <a:br>
              <a:rPr lang="de-AT" sz="1400" dirty="0" smtClean="0"/>
            </a:br>
            <a:r>
              <a:rPr lang="de-AT" sz="1400" dirty="0" smtClean="0"/>
              <a:t>des Konoids.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Zeichne den Umriss des Konoids als </a:t>
            </a:r>
            <a:br>
              <a:rPr lang="de-AT" sz="1400" dirty="0" smtClean="0"/>
            </a:br>
            <a:r>
              <a:rPr lang="de-AT" sz="1400" dirty="0" smtClean="0"/>
              <a:t>Hüllkurve einiger Erzeugender ein. </a:t>
            </a:r>
            <a:endParaRPr lang="de-AT" sz="1400" dirty="0"/>
          </a:p>
        </p:txBody>
      </p:sp>
      <p:cxnSp>
        <p:nvCxnSpPr>
          <p:cNvPr id="99" name="Gerade Verbindung 98"/>
          <p:cNvCxnSpPr/>
          <p:nvPr/>
        </p:nvCxnSpPr>
        <p:spPr>
          <a:xfrm flipH="1">
            <a:off x="2518429" y="2971897"/>
            <a:ext cx="5945985" cy="1598273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Line 91"/>
          <p:cNvSpPr>
            <a:spLocks noChangeShapeType="1"/>
          </p:cNvSpPr>
          <p:nvPr/>
        </p:nvSpPr>
        <p:spPr bwMode="auto">
          <a:xfrm>
            <a:off x="2852386" y="3290594"/>
            <a:ext cx="3447260" cy="201601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98" name="Textfeld 97"/>
          <p:cNvSpPr txBox="1"/>
          <p:nvPr/>
        </p:nvSpPr>
        <p:spPr>
          <a:xfrm>
            <a:off x="6198483" y="501665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sp>
        <p:nvSpPr>
          <p:cNvPr id="96" name="Line 92"/>
          <p:cNvSpPr>
            <a:spLocks noChangeShapeType="1"/>
          </p:cNvSpPr>
          <p:nvPr/>
        </p:nvSpPr>
        <p:spPr bwMode="auto">
          <a:xfrm flipV="1">
            <a:off x="4246231" y="1599807"/>
            <a:ext cx="0" cy="250593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: </a:t>
            </a:r>
            <a:r>
              <a:rPr lang="en-US" dirty="0" err="1" smtClean="0"/>
              <a:t>Halbes</a:t>
            </a:r>
            <a:r>
              <a:rPr lang="en-US" dirty="0" smtClean="0"/>
              <a:t> </a:t>
            </a:r>
            <a:r>
              <a:rPr lang="en-US" dirty="0" err="1"/>
              <a:t>Kreisk</a:t>
            </a:r>
            <a:r>
              <a:rPr lang="de-AT" dirty="0" err="1"/>
              <a:t>onoid</a:t>
            </a:r>
            <a:r>
              <a:rPr lang="de-AT" dirty="0"/>
              <a:t> in normaler Axonometrie</a:t>
            </a:r>
          </a:p>
        </p:txBody>
      </p:sp>
      <p:cxnSp>
        <p:nvCxnSpPr>
          <p:cNvPr id="42" name="Gerade Verbindung 41"/>
          <p:cNvCxnSpPr/>
          <p:nvPr/>
        </p:nvCxnSpPr>
        <p:spPr>
          <a:xfrm flipH="1" flipV="1">
            <a:off x="3691820" y="2020843"/>
            <a:ext cx="1105305" cy="4171625"/>
          </a:xfrm>
          <a:prstGeom prst="line">
            <a:avLst/>
          </a:prstGeom>
          <a:noFill/>
          <a:ln w="254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Ellipse 33"/>
          <p:cNvSpPr/>
          <p:nvPr/>
        </p:nvSpPr>
        <p:spPr>
          <a:xfrm>
            <a:off x="4205640" y="4075429"/>
            <a:ext cx="56448" cy="564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49" name="Gerade Verbindung 48"/>
          <p:cNvCxnSpPr/>
          <p:nvPr/>
        </p:nvCxnSpPr>
        <p:spPr>
          <a:xfrm flipH="1">
            <a:off x="3612296" y="1997152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Gerade Verbindung 52"/>
          <p:cNvCxnSpPr/>
          <p:nvPr/>
        </p:nvCxnSpPr>
        <p:spPr>
          <a:xfrm flipH="1">
            <a:off x="4725591" y="6169691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Line 92"/>
          <p:cNvSpPr>
            <a:spLocks noChangeShapeType="1"/>
          </p:cNvSpPr>
          <p:nvPr/>
        </p:nvSpPr>
        <p:spPr bwMode="auto">
          <a:xfrm flipV="1">
            <a:off x="3687735" y="2017783"/>
            <a:ext cx="0" cy="3550097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3" name="Line 91"/>
          <p:cNvSpPr>
            <a:spLocks noChangeShapeType="1"/>
          </p:cNvSpPr>
          <p:nvPr/>
        </p:nvSpPr>
        <p:spPr bwMode="auto">
          <a:xfrm>
            <a:off x="3683815" y="5549774"/>
            <a:ext cx="1118641" cy="644851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25" name="Gerade Verbindung 24"/>
          <p:cNvCxnSpPr/>
          <p:nvPr/>
        </p:nvCxnSpPr>
        <p:spPr>
          <a:xfrm rot="3240000" flipH="1" flipV="1">
            <a:off x="4089819" y="3683035"/>
            <a:ext cx="553021" cy="2087203"/>
          </a:xfrm>
          <a:prstGeom prst="line">
            <a:avLst/>
          </a:prstGeom>
          <a:noFill/>
          <a:ln w="25400">
            <a:solidFill>
              <a:srgbClr val="0000FF"/>
            </a:solidFill>
            <a:prstDash val="solid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Gerade Verbindung 27"/>
          <p:cNvCxnSpPr/>
          <p:nvPr/>
        </p:nvCxnSpPr>
        <p:spPr>
          <a:xfrm flipH="1" flipV="1">
            <a:off x="3698661" y="2018152"/>
            <a:ext cx="553021" cy="2087203"/>
          </a:xfrm>
          <a:prstGeom prst="line">
            <a:avLst/>
          </a:prstGeom>
          <a:noFill/>
          <a:ln w="25400">
            <a:solidFill>
              <a:srgbClr val="0000FF"/>
            </a:solidFill>
            <a:prstDash val="solid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Bogen 5"/>
          <p:cNvSpPr/>
          <p:nvPr/>
        </p:nvSpPr>
        <p:spPr>
          <a:xfrm>
            <a:off x="1475656" y="3362810"/>
            <a:ext cx="4310744" cy="4310744"/>
          </a:xfrm>
          <a:prstGeom prst="arc">
            <a:avLst>
              <a:gd name="adj1" fmla="val 17937603"/>
              <a:gd name="adj2" fmla="val 1937587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0" y="2278613"/>
            <a:ext cx="311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y- und z- Achse stehen normal aufeinander. 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2924944"/>
            <a:ext cx="30594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Verschiebt man y- und z- Achse parallel durch die Hauptscheitel erhält man einen Punkt des </a:t>
            </a:r>
            <a:br>
              <a:rPr lang="de-AT" dirty="0" smtClean="0"/>
            </a:br>
            <a:r>
              <a:rPr lang="de-AT" dirty="0" smtClean="0"/>
              <a:t>Kreises (der Bildellipse).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-1" y="4449886"/>
            <a:ext cx="3059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Verwende diesen Punkt </a:t>
            </a:r>
            <a:br>
              <a:rPr lang="de-AT" dirty="0" smtClean="0"/>
            </a:br>
            <a:r>
              <a:rPr lang="de-AT" dirty="0" smtClean="0"/>
              <a:t>für die umgekehrte Papierstreifenkonstruktion.</a:t>
            </a:r>
            <a:endParaRPr lang="de-AT" dirty="0"/>
          </a:p>
        </p:txBody>
      </p:sp>
      <p:cxnSp>
        <p:nvCxnSpPr>
          <p:cNvPr id="43" name="Gerade Verbindung 42"/>
          <p:cNvCxnSpPr/>
          <p:nvPr/>
        </p:nvCxnSpPr>
        <p:spPr>
          <a:xfrm flipV="1">
            <a:off x="3683529" y="4686563"/>
            <a:ext cx="712787" cy="87521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Gerade Verbindung 43"/>
          <p:cNvCxnSpPr/>
          <p:nvPr/>
        </p:nvCxnSpPr>
        <p:spPr>
          <a:xfrm rot="2160000" flipV="1">
            <a:off x="3335322" y="3809499"/>
            <a:ext cx="712787" cy="87521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Gerade Verbindung 44"/>
          <p:cNvCxnSpPr/>
          <p:nvPr/>
        </p:nvCxnSpPr>
        <p:spPr>
          <a:xfrm flipH="1" flipV="1">
            <a:off x="3117137" y="4285027"/>
            <a:ext cx="61383" cy="231671"/>
          </a:xfrm>
          <a:prstGeom prst="line">
            <a:avLst/>
          </a:prstGeom>
          <a:noFill/>
          <a:ln w="127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Gerade Verbindung 46"/>
          <p:cNvCxnSpPr/>
          <p:nvPr/>
        </p:nvCxnSpPr>
        <p:spPr>
          <a:xfrm rot="2160000" flipV="1">
            <a:off x="4425934" y="3521367"/>
            <a:ext cx="712787" cy="875210"/>
          </a:xfrm>
          <a:prstGeom prst="line">
            <a:avLst/>
          </a:prstGeom>
          <a:noFill/>
          <a:ln w="25400">
            <a:solidFill>
              <a:srgbClr val="FF0000"/>
            </a:solidFill>
            <a:prstDash val="solid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Gerade Verbindung 47"/>
          <p:cNvCxnSpPr/>
          <p:nvPr/>
        </p:nvCxnSpPr>
        <p:spPr>
          <a:xfrm flipH="1" flipV="1">
            <a:off x="5291218" y="3684952"/>
            <a:ext cx="61383" cy="231671"/>
          </a:xfrm>
          <a:prstGeom prst="line">
            <a:avLst/>
          </a:prstGeom>
          <a:noFill/>
          <a:ln w="127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-1" y="5374957"/>
            <a:ext cx="3869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Zeichne die </a:t>
            </a:r>
            <a:r>
              <a:rPr lang="de-AT" dirty="0" smtClean="0">
                <a:solidFill>
                  <a:srgbClr val="00B050"/>
                </a:solidFill>
              </a:rPr>
              <a:t>Ellipse</a:t>
            </a:r>
            <a:r>
              <a:rPr lang="de-AT" dirty="0" smtClean="0"/>
              <a:t> mit Hilfe der Scheitelkrümmungskreise.</a:t>
            </a:r>
            <a:endParaRPr lang="de-AT" dirty="0"/>
          </a:p>
        </p:txBody>
      </p:sp>
      <p:sp>
        <p:nvSpPr>
          <p:cNvPr id="13" name="Ellipse 12"/>
          <p:cNvSpPr/>
          <p:nvPr/>
        </p:nvSpPr>
        <p:spPr>
          <a:xfrm rot="20702068">
            <a:off x="3130203" y="1929486"/>
            <a:ext cx="2230511" cy="433745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3658834" y="5527584"/>
            <a:ext cx="56448" cy="5644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14" name="Textfeld 13"/>
          <p:cNvSpPr txBox="1"/>
          <p:nvPr/>
        </p:nvSpPr>
        <p:spPr>
          <a:xfrm>
            <a:off x="-1" y="6023029"/>
            <a:ext cx="397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Der </a:t>
            </a:r>
            <a:r>
              <a:rPr lang="de-AT" dirty="0" smtClean="0">
                <a:solidFill>
                  <a:srgbClr val="00B050"/>
                </a:solidFill>
              </a:rPr>
              <a:t>Kreis</a:t>
            </a:r>
            <a:r>
              <a:rPr lang="de-AT" dirty="0" smtClean="0"/>
              <a:t> schneidet die y- Achse in </a:t>
            </a:r>
            <a:r>
              <a:rPr lang="de-AT" dirty="0" smtClean="0">
                <a:solidFill>
                  <a:srgbClr val="00B050"/>
                </a:solidFill>
              </a:rPr>
              <a:t>zwei Punkten</a:t>
            </a:r>
            <a:r>
              <a:rPr lang="de-AT" dirty="0" smtClean="0"/>
              <a:t>.</a:t>
            </a:r>
            <a:endParaRPr lang="de-AT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6586166" y="2431256"/>
            <a:ext cx="2426494" cy="141446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lipse 53"/>
          <p:cNvSpPr/>
          <p:nvPr/>
        </p:nvSpPr>
        <p:spPr>
          <a:xfrm>
            <a:off x="3002954" y="3378696"/>
            <a:ext cx="56448" cy="5644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50" name="Ellipse 49"/>
          <p:cNvSpPr/>
          <p:nvPr/>
        </p:nvSpPr>
        <p:spPr>
          <a:xfrm>
            <a:off x="5421382" y="4780973"/>
            <a:ext cx="56448" cy="5644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19" name="Textfeld 18"/>
          <p:cNvSpPr txBox="1"/>
          <p:nvPr/>
        </p:nvSpPr>
        <p:spPr>
          <a:xfrm>
            <a:off x="4571999" y="6237312"/>
            <a:ext cx="457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Konstruiere mit ihrer Hilfe die </a:t>
            </a:r>
            <a:r>
              <a:rPr lang="de-AT" dirty="0" smtClean="0">
                <a:solidFill>
                  <a:srgbClr val="00B050"/>
                </a:solidFill>
              </a:rPr>
              <a:t>Leitstrecke</a:t>
            </a:r>
            <a:r>
              <a:rPr lang="de-AT" dirty="0" smtClean="0"/>
              <a:t>.</a:t>
            </a:r>
            <a:endParaRPr lang="de-AT" dirty="0"/>
          </a:p>
        </p:txBody>
      </p:sp>
      <p:grpSp>
        <p:nvGrpSpPr>
          <p:cNvPr id="55" name="Gruppieren 54"/>
          <p:cNvGrpSpPr/>
          <p:nvPr/>
        </p:nvGrpSpPr>
        <p:grpSpPr>
          <a:xfrm>
            <a:off x="6581870" y="946717"/>
            <a:ext cx="2413735" cy="1366913"/>
            <a:chOff x="713753" y="1547425"/>
            <a:chExt cx="6974511" cy="3949708"/>
          </a:xfrm>
        </p:grpSpPr>
        <p:sp>
          <p:nvSpPr>
            <p:cNvPr id="58" name="Freeform 5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59" name="Line 6"/>
            <p:cNvSpPr>
              <a:spLocks noChangeShapeType="1"/>
            </p:cNvSpPr>
            <p:nvPr/>
          </p:nvSpPr>
          <p:spPr bwMode="auto">
            <a:xfrm>
              <a:off x="5162551" y="2540000"/>
              <a:ext cx="2525713" cy="1457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0" name="Freeform 7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 flipV="1">
              <a:off x="5162551" y="2540000"/>
              <a:ext cx="2525713" cy="1457325"/>
            </a:xfrm>
            <a:custGeom>
              <a:avLst/>
              <a:gdLst>
                <a:gd name="T0" fmla="*/ 6999 w 6999"/>
                <a:gd name="T1" fmla="*/ 0 h 4041"/>
                <a:gd name="T2" fmla="*/ 6989 w 6999"/>
                <a:gd name="T3" fmla="*/ 7 h 4041"/>
                <a:gd name="T4" fmla="*/ 6956 w 6999"/>
                <a:gd name="T5" fmla="*/ 25 h 4041"/>
                <a:gd name="T6" fmla="*/ 6903 w 6999"/>
                <a:gd name="T7" fmla="*/ 56 h 4041"/>
                <a:gd name="T8" fmla="*/ 6828 w 6999"/>
                <a:gd name="T9" fmla="*/ 99 h 4041"/>
                <a:gd name="T10" fmla="*/ 6733 w 6999"/>
                <a:gd name="T11" fmla="*/ 154 h 4041"/>
                <a:gd name="T12" fmla="*/ 6618 w 6999"/>
                <a:gd name="T13" fmla="*/ 221 h 4041"/>
                <a:gd name="T14" fmla="*/ 6484 w 6999"/>
                <a:gd name="T15" fmla="*/ 298 h 4041"/>
                <a:gd name="T16" fmla="*/ 6331 w 6999"/>
                <a:gd name="T17" fmla="*/ 386 h 4041"/>
                <a:gd name="T18" fmla="*/ 6161 w 6999"/>
                <a:gd name="T19" fmla="*/ 484 h 4041"/>
                <a:gd name="T20" fmla="*/ 5974 w 6999"/>
                <a:gd name="T21" fmla="*/ 592 h 4041"/>
                <a:gd name="T22" fmla="*/ 5773 w 6999"/>
                <a:gd name="T23" fmla="*/ 709 h 4041"/>
                <a:gd name="T24" fmla="*/ 5557 w 6999"/>
                <a:gd name="T25" fmla="*/ 833 h 4041"/>
                <a:gd name="T26" fmla="*/ 5328 w 6999"/>
                <a:gd name="T27" fmla="*/ 965 h 4041"/>
                <a:gd name="T28" fmla="*/ 5089 w 6999"/>
                <a:gd name="T29" fmla="*/ 1104 h 4041"/>
                <a:gd name="T30" fmla="*/ 4839 w 6999"/>
                <a:gd name="T31" fmla="*/ 1248 h 4041"/>
                <a:gd name="T32" fmla="*/ 4581 w 6999"/>
                <a:gd name="T33" fmla="*/ 1396 h 4041"/>
                <a:gd name="T34" fmla="*/ 4317 w 6999"/>
                <a:gd name="T35" fmla="*/ 1549 h 4041"/>
                <a:gd name="T36" fmla="*/ 4047 w 6999"/>
                <a:gd name="T37" fmla="*/ 1705 h 4041"/>
                <a:gd name="T38" fmla="*/ 3774 w 6999"/>
                <a:gd name="T39" fmla="*/ 1862 h 4041"/>
                <a:gd name="T40" fmla="*/ 3500 w 6999"/>
                <a:gd name="T41" fmla="*/ 2021 h 4041"/>
                <a:gd name="T42" fmla="*/ 3225 w 6999"/>
                <a:gd name="T43" fmla="*/ 2179 h 4041"/>
                <a:gd name="T44" fmla="*/ 2952 w 6999"/>
                <a:gd name="T45" fmla="*/ 2337 h 4041"/>
                <a:gd name="T46" fmla="*/ 2683 w 6999"/>
                <a:gd name="T47" fmla="*/ 2492 h 4041"/>
                <a:gd name="T48" fmla="*/ 2418 w 6999"/>
                <a:gd name="T49" fmla="*/ 2645 h 4041"/>
                <a:gd name="T50" fmla="*/ 2161 w 6999"/>
                <a:gd name="T51" fmla="*/ 2794 h 4041"/>
                <a:gd name="T52" fmla="*/ 1911 w 6999"/>
                <a:gd name="T53" fmla="*/ 2938 h 4041"/>
                <a:gd name="T54" fmla="*/ 1671 w 6999"/>
                <a:gd name="T55" fmla="*/ 3076 h 4041"/>
                <a:gd name="T56" fmla="*/ 1443 w 6999"/>
                <a:gd name="T57" fmla="*/ 3208 h 4041"/>
                <a:gd name="T58" fmla="*/ 1227 w 6999"/>
                <a:gd name="T59" fmla="*/ 3333 h 4041"/>
                <a:gd name="T60" fmla="*/ 1025 w 6999"/>
                <a:gd name="T61" fmla="*/ 3449 h 4041"/>
                <a:gd name="T62" fmla="*/ 839 w 6999"/>
                <a:gd name="T63" fmla="*/ 3557 h 4041"/>
                <a:gd name="T64" fmla="*/ 669 w 6999"/>
                <a:gd name="T65" fmla="*/ 3655 h 4041"/>
                <a:gd name="T66" fmla="*/ 516 w 6999"/>
                <a:gd name="T67" fmla="*/ 3744 h 4041"/>
                <a:gd name="T68" fmla="*/ 382 w 6999"/>
                <a:gd name="T69" fmla="*/ 3821 h 4041"/>
                <a:gd name="T70" fmla="*/ 267 w 6999"/>
                <a:gd name="T71" fmla="*/ 3887 h 4041"/>
                <a:gd name="T72" fmla="*/ 172 w 6999"/>
                <a:gd name="T73" fmla="*/ 3942 h 4041"/>
                <a:gd name="T74" fmla="*/ 97 w 6999"/>
                <a:gd name="T75" fmla="*/ 3985 h 4041"/>
                <a:gd name="T76" fmla="*/ 43 w 6999"/>
                <a:gd name="T77" fmla="*/ 4016 h 4041"/>
                <a:gd name="T78" fmla="*/ 11 w 6999"/>
                <a:gd name="T79" fmla="*/ 4035 h 4041"/>
                <a:gd name="T80" fmla="*/ 0 w 6999"/>
                <a:gd name="T81" fmla="*/ 4041 h 4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4041">
                  <a:moveTo>
                    <a:pt x="6999" y="0"/>
                  </a:moveTo>
                  <a:lnTo>
                    <a:pt x="6989" y="7"/>
                  </a:lnTo>
                  <a:lnTo>
                    <a:pt x="6956" y="25"/>
                  </a:lnTo>
                  <a:lnTo>
                    <a:pt x="6903" y="56"/>
                  </a:lnTo>
                  <a:lnTo>
                    <a:pt x="6828" y="99"/>
                  </a:lnTo>
                  <a:lnTo>
                    <a:pt x="6733" y="154"/>
                  </a:lnTo>
                  <a:lnTo>
                    <a:pt x="6618" y="221"/>
                  </a:lnTo>
                  <a:lnTo>
                    <a:pt x="6484" y="298"/>
                  </a:lnTo>
                  <a:lnTo>
                    <a:pt x="6331" y="386"/>
                  </a:lnTo>
                  <a:lnTo>
                    <a:pt x="6161" y="484"/>
                  </a:lnTo>
                  <a:lnTo>
                    <a:pt x="5974" y="592"/>
                  </a:lnTo>
                  <a:lnTo>
                    <a:pt x="5773" y="709"/>
                  </a:lnTo>
                  <a:lnTo>
                    <a:pt x="5557" y="833"/>
                  </a:lnTo>
                  <a:lnTo>
                    <a:pt x="5328" y="965"/>
                  </a:lnTo>
                  <a:lnTo>
                    <a:pt x="5089" y="1104"/>
                  </a:lnTo>
                  <a:lnTo>
                    <a:pt x="4839" y="1248"/>
                  </a:lnTo>
                  <a:lnTo>
                    <a:pt x="4581" y="1396"/>
                  </a:lnTo>
                  <a:lnTo>
                    <a:pt x="4317" y="1549"/>
                  </a:lnTo>
                  <a:lnTo>
                    <a:pt x="4047" y="1705"/>
                  </a:lnTo>
                  <a:lnTo>
                    <a:pt x="3774" y="1862"/>
                  </a:lnTo>
                  <a:lnTo>
                    <a:pt x="3500" y="2021"/>
                  </a:lnTo>
                  <a:lnTo>
                    <a:pt x="3225" y="2179"/>
                  </a:lnTo>
                  <a:lnTo>
                    <a:pt x="2952" y="2337"/>
                  </a:lnTo>
                  <a:lnTo>
                    <a:pt x="2683" y="2492"/>
                  </a:lnTo>
                  <a:lnTo>
                    <a:pt x="2418" y="2645"/>
                  </a:lnTo>
                  <a:lnTo>
                    <a:pt x="2161" y="2794"/>
                  </a:lnTo>
                  <a:lnTo>
                    <a:pt x="1911" y="2938"/>
                  </a:lnTo>
                  <a:lnTo>
                    <a:pt x="1671" y="3076"/>
                  </a:lnTo>
                  <a:lnTo>
                    <a:pt x="1443" y="3208"/>
                  </a:lnTo>
                  <a:lnTo>
                    <a:pt x="1227" y="3333"/>
                  </a:lnTo>
                  <a:lnTo>
                    <a:pt x="1025" y="3449"/>
                  </a:lnTo>
                  <a:lnTo>
                    <a:pt x="839" y="3557"/>
                  </a:lnTo>
                  <a:lnTo>
                    <a:pt x="669" y="3655"/>
                  </a:lnTo>
                  <a:lnTo>
                    <a:pt x="516" y="3744"/>
                  </a:lnTo>
                  <a:lnTo>
                    <a:pt x="382" y="3821"/>
                  </a:lnTo>
                  <a:lnTo>
                    <a:pt x="267" y="3887"/>
                  </a:lnTo>
                  <a:lnTo>
                    <a:pt x="172" y="3942"/>
                  </a:lnTo>
                  <a:lnTo>
                    <a:pt x="97" y="3985"/>
                  </a:lnTo>
                  <a:lnTo>
                    <a:pt x="43" y="4016"/>
                  </a:lnTo>
                  <a:lnTo>
                    <a:pt x="11" y="4035"/>
                  </a:lnTo>
                  <a:lnTo>
                    <a:pt x="0" y="4041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 flipV="1">
              <a:off x="3981451" y="3997325"/>
              <a:ext cx="3706813" cy="992188"/>
            </a:xfrm>
            <a:custGeom>
              <a:avLst/>
              <a:gdLst>
                <a:gd name="T0" fmla="*/ 0 w 10273"/>
                <a:gd name="T1" fmla="*/ 0 h 2752"/>
                <a:gd name="T2" fmla="*/ 2054 w 10273"/>
                <a:gd name="T3" fmla="*/ 550 h 2752"/>
                <a:gd name="T4" fmla="*/ 4109 w 10273"/>
                <a:gd name="T5" fmla="*/ 1101 h 2752"/>
                <a:gd name="T6" fmla="*/ 6164 w 10273"/>
                <a:gd name="T7" fmla="*/ 1651 h 2752"/>
                <a:gd name="T8" fmla="*/ 8219 w 10273"/>
                <a:gd name="T9" fmla="*/ 2202 h 2752"/>
                <a:gd name="T10" fmla="*/ 10273 w 10273"/>
                <a:gd name="T11" fmla="*/ 2752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2">
                  <a:moveTo>
                    <a:pt x="0" y="0"/>
                  </a:moveTo>
                  <a:lnTo>
                    <a:pt x="2054" y="550"/>
                  </a:lnTo>
                  <a:lnTo>
                    <a:pt x="4109" y="1101"/>
                  </a:lnTo>
                  <a:lnTo>
                    <a:pt x="6164" y="1651"/>
                  </a:lnTo>
                  <a:lnTo>
                    <a:pt x="8219" y="2202"/>
                  </a:lnTo>
                  <a:lnTo>
                    <a:pt x="10273" y="2752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 flipV="1">
              <a:off x="3919538" y="3962400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10 w 10274"/>
                <a:gd name="T5" fmla="*/ 395 h 987"/>
                <a:gd name="T6" fmla="*/ 6165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10" y="395"/>
                  </a:lnTo>
                  <a:lnTo>
                    <a:pt x="6165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4" name="Freeform 21"/>
            <p:cNvSpPr>
              <a:spLocks/>
            </p:cNvSpPr>
            <p:nvPr/>
          </p:nvSpPr>
          <p:spPr bwMode="auto">
            <a:xfrm flipV="1">
              <a:off x="3740151" y="3640138"/>
              <a:ext cx="3706813" cy="219075"/>
            </a:xfrm>
            <a:custGeom>
              <a:avLst/>
              <a:gdLst>
                <a:gd name="T0" fmla="*/ 0 w 10274"/>
                <a:gd name="T1" fmla="*/ 606 h 606"/>
                <a:gd name="T2" fmla="*/ 2055 w 10274"/>
                <a:gd name="T3" fmla="*/ 485 h 606"/>
                <a:gd name="T4" fmla="*/ 4110 w 10274"/>
                <a:gd name="T5" fmla="*/ 364 h 606"/>
                <a:gd name="T6" fmla="*/ 6165 w 10274"/>
                <a:gd name="T7" fmla="*/ 243 h 606"/>
                <a:gd name="T8" fmla="*/ 8219 w 10274"/>
                <a:gd name="T9" fmla="*/ 121 h 606"/>
                <a:gd name="T10" fmla="*/ 10274 w 10274"/>
                <a:gd name="T11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6">
                  <a:moveTo>
                    <a:pt x="0" y="606"/>
                  </a:moveTo>
                  <a:lnTo>
                    <a:pt x="2055" y="485"/>
                  </a:lnTo>
                  <a:lnTo>
                    <a:pt x="4110" y="364"/>
                  </a:lnTo>
                  <a:lnTo>
                    <a:pt x="6165" y="243"/>
                  </a:lnTo>
                  <a:lnTo>
                    <a:pt x="8219" y="121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auto">
            <a:xfrm flipV="1">
              <a:off x="3460751" y="3022600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2 h 1871"/>
                <a:gd name="T6" fmla="*/ 6164 w 10274"/>
                <a:gd name="T7" fmla="*/ 748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2"/>
                  </a:lnTo>
                  <a:lnTo>
                    <a:pt x="6164" y="748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6" name="Freeform 29"/>
            <p:cNvSpPr>
              <a:spLocks/>
            </p:cNvSpPr>
            <p:nvPr/>
          </p:nvSpPr>
          <p:spPr bwMode="auto">
            <a:xfrm flipV="1">
              <a:off x="3108326" y="2527300"/>
              <a:ext cx="3706813" cy="966788"/>
            </a:xfrm>
            <a:custGeom>
              <a:avLst/>
              <a:gdLst>
                <a:gd name="T0" fmla="*/ 0 w 10273"/>
                <a:gd name="T1" fmla="*/ 2683 h 2683"/>
                <a:gd name="T2" fmla="*/ 2054 w 10273"/>
                <a:gd name="T3" fmla="*/ 2146 h 2683"/>
                <a:gd name="T4" fmla="*/ 4109 w 10273"/>
                <a:gd name="T5" fmla="*/ 1610 h 2683"/>
                <a:gd name="T6" fmla="*/ 6164 w 10273"/>
                <a:gd name="T7" fmla="*/ 1073 h 2683"/>
                <a:gd name="T8" fmla="*/ 8219 w 10273"/>
                <a:gd name="T9" fmla="*/ 537 h 2683"/>
                <a:gd name="T10" fmla="*/ 10273 w 10273"/>
                <a:gd name="T11" fmla="*/ 0 h 2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3">
                  <a:moveTo>
                    <a:pt x="0" y="2683"/>
                  </a:moveTo>
                  <a:lnTo>
                    <a:pt x="2054" y="2146"/>
                  </a:lnTo>
                  <a:lnTo>
                    <a:pt x="4109" y="1610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 flipV="1">
              <a:off x="2719388" y="2200275"/>
              <a:ext cx="3705225" cy="1068388"/>
            </a:xfrm>
            <a:custGeom>
              <a:avLst/>
              <a:gdLst>
                <a:gd name="T0" fmla="*/ 0 w 10274"/>
                <a:gd name="T1" fmla="*/ 2962 h 2962"/>
                <a:gd name="T2" fmla="*/ 2055 w 10274"/>
                <a:gd name="T3" fmla="*/ 2369 h 2962"/>
                <a:gd name="T4" fmla="*/ 4110 w 10274"/>
                <a:gd name="T5" fmla="*/ 1777 h 2962"/>
                <a:gd name="T6" fmla="*/ 6164 w 10274"/>
                <a:gd name="T7" fmla="*/ 1185 h 2962"/>
                <a:gd name="T8" fmla="*/ 8219 w 10274"/>
                <a:gd name="T9" fmla="*/ 592 h 2962"/>
                <a:gd name="T10" fmla="*/ 10274 w 10274"/>
                <a:gd name="T11" fmla="*/ 0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2962">
                  <a:moveTo>
                    <a:pt x="0" y="2962"/>
                  </a:moveTo>
                  <a:lnTo>
                    <a:pt x="2055" y="2369"/>
                  </a:lnTo>
                  <a:lnTo>
                    <a:pt x="4110" y="1777"/>
                  </a:lnTo>
                  <a:lnTo>
                    <a:pt x="6164" y="1185"/>
                  </a:lnTo>
                  <a:lnTo>
                    <a:pt x="8219" y="59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8" name="Freeform 37"/>
            <p:cNvSpPr>
              <a:spLocks/>
            </p:cNvSpPr>
            <p:nvPr/>
          </p:nvSpPr>
          <p:spPr bwMode="auto">
            <a:xfrm flipV="1">
              <a:off x="2328863" y="2076450"/>
              <a:ext cx="3706813" cy="966788"/>
            </a:xfrm>
            <a:custGeom>
              <a:avLst/>
              <a:gdLst>
                <a:gd name="T0" fmla="*/ 0 w 10273"/>
                <a:gd name="T1" fmla="*/ 2682 h 2682"/>
                <a:gd name="T2" fmla="*/ 2054 w 10273"/>
                <a:gd name="T3" fmla="*/ 2146 h 2682"/>
                <a:gd name="T4" fmla="*/ 4109 w 10273"/>
                <a:gd name="T5" fmla="*/ 1609 h 2682"/>
                <a:gd name="T6" fmla="*/ 6164 w 10273"/>
                <a:gd name="T7" fmla="*/ 1073 h 2682"/>
                <a:gd name="T8" fmla="*/ 8219 w 10273"/>
                <a:gd name="T9" fmla="*/ 537 h 2682"/>
                <a:gd name="T10" fmla="*/ 10273 w 10273"/>
                <a:gd name="T11" fmla="*/ 0 h 2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2">
                  <a:moveTo>
                    <a:pt x="0" y="2682"/>
                  </a:moveTo>
                  <a:lnTo>
                    <a:pt x="2054" y="2146"/>
                  </a:lnTo>
                  <a:lnTo>
                    <a:pt x="4109" y="1609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9" name="Freeform 41"/>
            <p:cNvSpPr>
              <a:spLocks/>
            </p:cNvSpPr>
            <p:nvPr/>
          </p:nvSpPr>
          <p:spPr bwMode="auto">
            <a:xfrm flipV="1">
              <a:off x="1976438" y="2166938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3 h 1871"/>
                <a:gd name="T6" fmla="*/ 6164 w 10274"/>
                <a:gd name="T7" fmla="*/ 749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3"/>
                  </a:lnTo>
                  <a:lnTo>
                    <a:pt x="6164" y="749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0" name="Freeform 45"/>
            <p:cNvSpPr>
              <a:spLocks/>
            </p:cNvSpPr>
            <p:nvPr/>
          </p:nvSpPr>
          <p:spPr bwMode="auto">
            <a:xfrm flipV="1">
              <a:off x="1697038" y="2460625"/>
              <a:ext cx="3706813" cy="219075"/>
            </a:xfrm>
            <a:custGeom>
              <a:avLst/>
              <a:gdLst>
                <a:gd name="T0" fmla="*/ 0 w 10274"/>
                <a:gd name="T1" fmla="*/ 607 h 607"/>
                <a:gd name="T2" fmla="*/ 2055 w 10274"/>
                <a:gd name="T3" fmla="*/ 485 h 607"/>
                <a:gd name="T4" fmla="*/ 4109 w 10274"/>
                <a:gd name="T5" fmla="*/ 364 h 607"/>
                <a:gd name="T6" fmla="*/ 6164 w 10274"/>
                <a:gd name="T7" fmla="*/ 243 h 607"/>
                <a:gd name="T8" fmla="*/ 8219 w 10274"/>
                <a:gd name="T9" fmla="*/ 122 h 607"/>
                <a:gd name="T10" fmla="*/ 10274 w 10274"/>
                <a:gd name="T11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7">
                  <a:moveTo>
                    <a:pt x="0" y="607"/>
                  </a:moveTo>
                  <a:lnTo>
                    <a:pt x="2055" y="485"/>
                  </a:lnTo>
                  <a:lnTo>
                    <a:pt x="4109" y="364"/>
                  </a:lnTo>
                  <a:lnTo>
                    <a:pt x="6164" y="243"/>
                  </a:lnTo>
                  <a:lnTo>
                    <a:pt x="8219" y="12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1" name="Freeform 49"/>
            <p:cNvSpPr>
              <a:spLocks/>
            </p:cNvSpPr>
            <p:nvPr/>
          </p:nvSpPr>
          <p:spPr bwMode="auto">
            <a:xfrm flipV="1">
              <a:off x="1517651" y="2576513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09 w 10274"/>
                <a:gd name="T5" fmla="*/ 395 h 987"/>
                <a:gd name="T6" fmla="*/ 6164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09" y="395"/>
                  </a:lnTo>
                  <a:lnTo>
                    <a:pt x="6164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2" name="Freeform 53"/>
            <p:cNvSpPr>
              <a:spLocks/>
            </p:cNvSpPr>
            <p:nvPr/>
          </p:nvSpPr>
          <p:spPr bwMode="auto">
            <a:xfrm flipV="1">
              <a:off x="1455738" y="2540000"/>
              <a:ext cx="3706813" cy="993775"/>
            </a:xfrm>
            <a:custGeom>
              <a:avLst/>
              <a:gdLst>
                <a:gd name="T0" fmla="*/ 0 w 10273"/>
                <a:gd name="T1" fmla="*/ 0 h 2753"/>
                <a:gd name="T2" fmla="*/ 2054 w 10273"/>
                <a:gd name="T3" fmla="*/ 551 h 2753"/>
                <a:gd name="T4" fmla="*/ 4109 w 10273"/>
                <a:gd name="T5" fmla="*/ 1102 h 2753"/>
                <a:gd name="T6" fmla="*/ 6164 w 10273"/>
                <a:gd name="T7" fmla="*/ 1652 h 2753"/>
                <a:gd name="T8" fmla="*/ 8219 w 10273"/>
                <a:gd name="T9" fmla="*/ 2203 h 2753"/>
                <a:gd name="T10" fmla="*/ 10273 w 10273"/>
                <a:gd name="T11" fmla="*/ 2753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3">
                  <a:moveTo>
                    <a:pt x="0" y="0"/>
                  </a:moveTo>
                  <a:lnTo>
                    <a:pt x="2054" y="551"/>
                  </a:lnTo>
                  <a:lnTo>
                    <a:pt x="4109" y="1102"/>
                  </a:lnTo>
                  <a:lnTo>
                    <a:pt x="6164" y="1652"/>
                  </a:lnTo>
                  <a:lnTo>
                    <a:pt x="8219" y="2203"/>
                  </a:lnTo>
                  <a:lnTo>
                    <a:pt x="10273" y="2753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3" name="Line 54"/>
            <p:cNvSpPr>
              <a:spLocks noChangeShapeType="1"/>
            </p:cNvSpPr>
            <p:nvPr/>
          </p:nvSpPr>
          <p:spPr bwMode="auto">
            <a:xfrm flipH="1" flipV="1">
              <a:off x="2520951" y="2112963"/>
              <a:ext cx="322263" cy="88900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4" name="Line 57"/>
            <p:cNvSpPr>
              <a:spLocks noChangeShapeType="1"/>
            </p:cNvSpPr>
            <p:nvPr/>
          </p:nvSpPr>
          <p:spPr bwMode="auto">
            <a:xfrm>
              <a:off x="3487738" y="2379663"/>
              <a:ext cx="323850" cy="841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5" name="Line 64"/>
            <p:cNvSpPr>
              <a:spLocks noChangeShapeType="1"/>
            </p:cNvSpPr>
            <p:nvPr/>
          </p:nvSpPr>
          <p:spPr bwMode="auto">
            <a:xfrm flipH="1" flipV="1">
              <a:off x="4283076" y="2582863"/>
              <a:ext cx="328613" cy="650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6" name="Line 65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411163" cy="777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7" name="Line 66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331788" cy="60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8" name="Line 73"/>
            <p:cNvSpPr>
              <a:spLocks noChangeShapeType="1"/>
            </p:cNvSpPr>
            <p:nvPr/>
          </p:nvSpPr>
          <p:spPr bwMode="auto">
            <a:xfrm>
              <a:off x="4322763" y="2613025"/>
              <a:ext cx="3397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 flipH="1">
              <a:off x="4518026" y="2614613"/>
              <a:ext cx="3524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0" name="Line 81"/>
            <p:cNvSpPr>
              <a:spLocks noChangeShapeType="1"/>
            </p:cNvSpPr>
            <p:nvPr/>
          </p:nvSpPr>
          <p:spPr bwMode="auto">
            <a:xfrm flipH="1">
              <a:off x="4483101" y="2614613"/>
              <a:ext cx="387350" cy="333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1" name="Line 82"/>
            <p:cNvSpPr>
              <a:spLocks noChangeShapeType="1"/>
            </p:cNvSpPr>
            <p:nvPr/>
          </p:nvSpPr>
          <p:spPr bwMode="auto">
            <a:xfrm flipH="1">
              <a:off x="4483101" y="2611438"/>
              <a:ext cx="357188" cy="36513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2" name="Line 84"/>
            <p:cNvSpPr>
              <a:spLocks noChangeShapeType="1"/>
            </p:cNvSpPr>
            <p:nvPr/>
          </p:nvSpPr>
          <p:spPr bwMode="auto">
            <a:xfrm flipV="1">
              <a:off x="4818063" y="2560638"/>
              <a:ext cx="379413" cy="5397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3" name="Line 91"/>
            <p:cNvSpPr>
              <a:spLocks noChangeShapeType="1"/>
            </p:cNvSpPr>
            <p:nvPr/>
          </p:nvSpPr>
          <p:spPr bwMode="auto">
            <a:xfrm>
              <a:off x="1265507" y="3424335"/>
              <a:ext cx="3595741" cy="207279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4" name="Line 92"/>
            <p:cNvSpPr>
              <a:spLocks noChangeShapeType="1"/>
            </p:cNvSpPr>
            <p:nvPr/>
          </p:nvSpPr>
          <p:spPr bwMode="auto">
            <a:xfrm flipV="1">
              <a:off x="2719388" y="1685925"/>
              <a:ext cx="0" cy="257651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cxnSp>
          <p:nvCxnSpPr>
            <p:cNvPr id="85" name="Gerade Verbindung 84"/>
            <p:cNvCxnSpPr/>
            <p:nvPr/>
          </p:nvCxnSpPr>
          <p:spPr>
            <a:xfrm flipH="1">
              <a:off x="917166" y="3096661"/>
              <a:ext cx="6202091" cy="164329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Ellipse 85"/>
            <p:cNvSpPr/>
            <p:nvPr/>
          </p:nvSpPr>
          <p:spPr>
            <a:xfrm>
              <a:off x="6375048" y="3211650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2653640" y="4195805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713753" y="4070050"/>
              <a:ext cx="544401" cy="711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x</a:t>
              </a:r>
              <a:endParaRPr lang="de-AT" sz="10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4644628" y="4757727"/>
              <a:ext cx="279401" cy="72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y</a:t>
              </a:r>
              <a:endParaRPr lang="de-AT" sz="10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2694394" y="1547425"/>
              <a:ext cx="635366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z</a:t>
              </a:r>
              <a:endParaRPr lang="de-AT" sz="10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200019" y="2660120"/>
              <a:ext cx="482167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L</a:t>
              </a:r>
              <a:endParaRPr lang="de-AT" sz="1000" dirty="0"/>
            </a:p>
          </p:txBody>
        </p:sp>
      </p:grpSp>
      <p:sp>
        <p:nvSpPr>
          <p:cNvPr id="92" name="Ellipse 91"/>
          <p:cNvSpPr/>
          <p:nvPr/>
        </p:nvSpPr>
        <p:spPr>
          <a:xfrm>
            <a:off x="7779749" y="3112964"/>
            <a:ext cx="72000" cy="700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3" name="Textfeld 92"/>
          <p:cNvSpPr txBox="1"/>
          <p:nvPr/>
        </p:nvSpPr>
        <p:spPr>
          <a:xfrm>
            <a:off x="7721989" y="2888285"/>
            <a:ext cx="267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L</a:t>
            </a:r>
            <a:endParaRPr lang="de-AT" sz="1400" dirty="0"/>
          </a:p>
        </p:txBody>
      </p:sp>
      <p:sp>
        <p:nvSpPr>
          <p:cNvPr id="95" name="Textfeld 94"/>
          <p:cNvSpPr txBox="1"/>
          <p:nvPr/>
        </p:nvSpPr>
        <p:spPr>
          <a:xfrm>
            <a:off x="4237517" y="1484784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100" name="Textfeld 99"/>
          <p:cNvSpPr txBox="1"/>
          <p:nvPr/>
        </p:nvSpPr>
        <p:spPr>
          <a:xfrm>
            <a:off x="2541829" y="448676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267403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0599 -0.02454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-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0.07622 -0.19884 " pathEditMode="relative" rAng="0" ptsTypes="AA">
                                      <p:cBhvr>
                                        <p:cTn id="18" dur="2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-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209 L 0.04288 0.243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8" y="1203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240000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-0.0375 -0.1289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-645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">
                                      <p:cBhvr>
                                        <p:cTn id="4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3868 0.1382 " pathEditMode="relative" rAng="0" ptsTypes="AA">
                                      <p:cBhvr>
                                        <p:cTn id="89" dur="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40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6" grpId="0" animBg="1"/>
      <p:bldP spid="8" grpId="0"/>
      <p:bldP spid="9" grpId="0"/>
      <p:bldP spid="12" grpId="0"/>
      <p:bldP spid="13" grpId="0" animBg="1"/>
      <p:bldP spid="24" grpId="0" animBg="1"/>
      <p:bldP spid="14" grpId="0"/>
      <p:bldP spid="54" grpId="0" animBg="1"/>
      <p:bldP spid="50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pieren 94"/>
          <p:cNvGrpSpPr/>
          <p:nvPr/>
        </p:nvGrpSpPr>
        <p:grpSpPr>
          <a:xfrm>
            <a:off x="6833555" y="1122602"/>
            <a:ext cx="2148520" cy="1017354"/>
            <a:chOff x="3176257" y="2132323"/>
            <a:chExt cx="5975288" cy="2829377"/>
          </a:xfrm>
        </p:grpSpPr>
        <p:sp>
          <p:nvSpPr>
            <p:cNvPr id="96" name="Freihandform 95"/>
            <p:cNvSpPr/>
            <p:nvPr/>
          </p:nvSpPr>
          <p:spPr>
            <a:xfrm>
              <a:off x="3176257" y="2132323"/>
              <a:ext cx="1928389" cy="1406072"/>
            </a:xfrm>
            <a:custGeom>
              <a:avLst/>
              <a:gdLst>
                <a:gd name="connsiteX0" fmla="*/ 0 w 1928389"/>
                <a:gd name="connsiteY0" fmla="*/ 1394234 h 1394234"/>
                <a:gd name="connsiteX1" fmla="*/ 1928389 w 1928389"/>
                <a:gd name="connsiteY1" fmla="*/ 887240 h 1394234"/>
                <a:gd name="connsiteX2" fmla="*/ 715224 w 1928389"/>
                <a:gd name="connsiteY2" fmla="*/ 0 h 1394234"/>
                <a:gd name="connsiteX3" fmla="*/ 0 w 1928389"/>
                <a:gd name="connsiteY3" fmla="*/ 1394234 h 1394234"/>
                <a:gd name="connsiteX0" fmla="*/ 40930 w 1969319"/>
                <a:gd name="connsiteY0" fmla="*/ 1394234 h 1394234"/>
                <a:gd name="connsiteX1" fmla="*/ 1969319 w 1969319"/>
                <a:gd name="connsiteY1" fmla="*/ 887240 h 1394234"/>
                <a:gd name="connsiteX2" fmla="*/ 756154 w 1969319"/>
                <a:gd name="connsiteY2" fmla="*/ 0 h 1394234"/>
                <a:gd name="connsiteX3" fmla="*/ 40930 w 1969319"/>
                <a:gd name="connsiteY3" fmla="*/ 1394234 h 1394234"/>
                <a:gd name="connsiteX0" fmla="*/ 40930 w 1979034"/>
                <a:gd name="connsiteY0" fmla="*/ 1400925 h 1400925"/>
                <a:gd name="connsiteX1" fmla="*/ 1969319 w 1979034"/>
                <a:gd name="connsiteY1" fmla="*/ 893931 h 1400925"/>
                <a:gd name="connsiteX2" fmla="*/ 756154 w 1979034"/>
                <a:gd name="connsiteY2" fmla="*/ 6691 h 1400925"/>
                <a:gd name="connsiteX3" fmla="*/ 40930 w 1979034"/>
                <a:gd name="connsiteY3" fmla="*/ 1400925 h 1400925"/>
                <a:gd name="connsiteX0" fmla="*/ 40930 w 1969319"/>
                <a:gd name="connsiteY0" fmla="*/ 1403175 h 1403175"/>
                <a:gd name="connsiteX1" fmla="*/ 1969319 w 1969319"/>
                <a:gd name="connsiteY1" fmla="*/ 896181 h 1403175"/>
                <a:gd name="connsiteX2" fmla="*/ 756154 w 1969319"/>
                <a:gd name="connsiteY2" fmla="*/ 8941 h 1403175"/>
                <a:gd name="connsiteX3" fmla="*/ 40930 w 1969319"/>
                <a:gd name="connsiteY3" fmla="*/ 1403175 h 1403175"/>
                <a:gd name="connsiteX0" fmla="*/ 40939 w 1969328"/>
                <a:gd name="connsiteY0" fmla="*/ 1406746 h 1406746"/>
                <a:gd name="connsiteX1" fmla="*/ 1969328 w 1969328"/>
                <a:gd name="connsiteY1" fmla="*/ 899752 h 1406746"/>
                <a:gd name="connsiteX2" fmla="*/ 756163 w 1969328"/>
                <a:gd name="connsiteY2" fmla="*/ 12512 h 1406746"/>
                <a:gd name="connsiteX3" fmla="*/ 40939 w 1969328"/>
                <a:gd name="connsiteY3" fmla="*/ 1406746 h 1406746"/>
                <a:gd name="connsiteX0" fmla="*/ 66935 w 1995324"/>
                <a:gd name="connsiteY0" fmla="*/ 1406072 h 1406072"/>
                <a:gd name="connsiteX1" fmla="*/ 1995324 w 1995324"/>
                <a:gd name="connsiteY1" fmla="*/ 899078 h 1406072"/>
                <a:gd name="connsiteX2" fmla="*/ 782159 w 1995324"/>
                <a:gd name="connsiteY2" fmla="*/ 11838 h 1406072"/>
                <a:gd name="connsiteX3" fmla="*/ 66935 w 1995324"/>
                <a:gd name="connsiteY3" fmla="*/ 1406072 h 1406072"/>
                <a:gd name="connsiteX0" fmla="*/ 0 w 1928389"/>
                <a:gd name="connsiteY0" fmla="*/ 1406072 h 1406072"/>
                <a:gd name="connsiteX1" fmla="*/ 1928389 w 1928389"/>
                <a:gd name="connsiteY1" fmla="*/ 899078 h 1406072"/>
                <a:gd name="connsiteX2" fmla="*/ 715224 w 1928389"/>
                <a:gd name="connsiteY2" fmla="*/ 11838 h 1406072"/>
                <a:gd name="connsiteX3" fmla="*/ 0 w 1928389"/>
                <a:gd name="connsiteY3" fmla="*/ 1406072 h 140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8389" h="1406072">
                  <a:moveTo>
                    <a:pt x="0" y="1406072"/>
                  </a:moveTo>
                  <a:lnTo>
                    <a:pt x="1928389" y="899078"/>
                  </a:lnTo>
                  <a:cubicBezTo>
                    <a:pt x="1676401" y="458477"/>
                    <a:pt x="1109886" y="-87504"/>
                    <a:pt x="715224" y="11838"/>
                  </a:cubicBezTo>
                  <a:cubicBezTo>
                    <a:pt x="58661" y="177104"/>
                    <a:pt x="51303" y="887007"/>
                    <a:pt x="0" y="1406072"/>
                  </a:cubicBezTo>
                  <a:close/>
                </a:path>
              </a:pathLst>
            </a:custGeom>
            <a:solidFill>
              <a:srgbClr val="00B05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7" name="Freihandform 96"/>
            <p:cNvSpPr/>
            <p:nvPr/>
          </p:nvSpPr>
          <p:spPr>
            <a:xfrm>
              <a:off x="4170701" y="2175117"/>
              <a:ext cx="4980844" cy="2786583"/>
            </a:xfrm>
            <a:custGeom>
              <a:avLst/>
              <a:gdLst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348966 w 4997513"/>
                <a:gd name="connsiteY6" fmla="*/ 2064190 h 2824682"/>
                <a:gd name="connsiteX7" fmla="*/ 1457608 w 4997513"/>
                <a:gd name="connsiteY7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41443 w 4981348"/>
                <a:gd name="connsiteY0" fmla="*/ 2793726 h 2793726"/>
                <a:gd name="connsiteX1" fmla="*/ 4981348 w 4981348"/>
                <a:gd name="connsiteY1" fmla="*/ 1815951 h 2793726"/>
                <a:gd name="connsiteX2" fmla="*/ 2577417 w 4981348"/>
                <a:gd name="connsiteY2" fmla="*/ 407431 h 2793726"/>
                <a:gd name="connsiteX3" fmla="*/ 1332801 w 4981348"/>
                <a:gd name="connsiteY3" fmla="*/ 358343 h 2793726"/>
                <a:gd name="connsiteX4" fmla="*/ 504 w 4981348"/>
                <a:gd name="connsiteY4" fmla="*/ 0 h 2793726"/>
                <a:gd name="connsiteX5" fmla="*/ 1178892 w 4981348"/>
                <a:gd name="connsiteY5" fmla="*/ 1363278 h 2793726"/>
                <a:gd name="connsiteX6" fmla="*/ 1441443 w 4981348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8388 w 4980844"/>
                <a:gd name="connsiteY5" fmla="*/ 1363278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31414 w 4980844"/>
                <a:gd name="connsiteY0" fmla="*/ 2786583 h 2786583"/>
                <a:gd name="connsiteX1" fmla="*/ 4980844 w 4980844"/>
                <a:gd name="connsiteY1" fmla="*/ 1815951 h 2786583"/>
                <a:gd name="connsiteX2" fmla="*/ 2576913 w 4980844"/>
                <a:gd name="connsiteY2" fmla="*/ 407431 h 2786583"/>
                <a:gd name="connsiteX3" fmla="*/ 1332297 w 4980844"/>
                <a:gd name="connsiteY3" fmla="*/ 358343 h 2786583"/>
                <a:gd name="connsiteX4" fmla="*/ 0 w 4980844"/>
                <a:gd name="connsiteY4" fmla="*/ 0 h 2786583"/>
                <a:gd name="connsiteX5" fmla="*/ 1171245 w 4980844"/>
                <a:gd name="connsiteY5" fmla="*/ 1372803 h 2786583"/>
                <a:gd name="connsiteX6" fmla="*/ 1431414 w 4980844"/>
                <a:gd name="connsiteY6" fmla="*/ 2786583 h 2786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0844" h="2786583">
                  <a:moveTo>
                    <a:pt x="1431414" y="2786583"/>
                  </a:moveTo>
                  <a:lnTo>
                    <a:pt x="4980844" y="1815951"/>
                  </a:lnTo>
                  <a:lnTo>
                    <a:pt x="2576913" y="407431"/>
                  </a:lnTo>
                  <a:cubicBezTo>
                    <a:pt x="2230760" y="550259"/>
                    <a:pt x="1870129" y="517132"/>
                    <a:pt x="1332297" y="358343"/>
                  </a:cubicBezTo>
                  <a:lnTo>
                    <a:pt x="0" y="0"/>
                  </a:lnTo>
                  <a:cubicBezTo>
                    <a:pt x="626811" y="174633"/>
                    <a:pt x="956885" y="892498"/>
                    <a:pt x="1171245" y="1372803"/>
                  </a:cubicBezTo>
                  <a:cubicBezTo>
                    <a:pt x="1376080" y="1891208"/>
                    <a:pt x="1431084" y="2377762"/>
                    <a:pt x="1431414" y="2786583"/>
                  </a:cubicBez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135" name="Textfeld 134"/>
          <p:cNvSpPr txBox="1"/>
          <p:nvPr/>
        </p:nvSpPr>
        <p:spPr>
          <a:xfrm>
            <a:off x="0" y="46912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In einer </a:t>
            </a:r>
            <a:r>
              <a:rPr lang="de-AT" sz="1400" dirty="0" err="1" smtClean="0"/>
              <a:t>normalaxonometrischen</a:t>
            </a:r>
            <a:r>
              <a:rPr lang="de-AT" sz="1400" dirty="0" smtClean="0"/>
              <a:t> Ansicht liegt der Leithalbkreis eines geraden halben Kreiskonoids in der </a:t>
            </a:r>
            <a:r>
              <a:rPr lang="de-AT" sz="1400" dirty="0" err="1" smtClean="0"/>
              <a:t>yz</a:t>
            </a:r>
            <a:r>
              <a:rPr lang="de-AT" sz="1400" dirty="0" smtClean="0"/>
              <a:t>- Ebene und hat seinen Mittelpunkt im </a:t>
            </a:r>
            <a:r>
              <a:rPr lang="de-AT" sz="1400" dirty="0"/>
              <a:t>K</a:t>
            </a:r>
            <a:r>
              <a:rPr lang="de-AT" sz="1400" dirty="0" smtClean="0"/>
              <a:t>oordinatenursprung. Der Kreis hat den Radius 6 cm. Die Leitgerade ist parallel zur y- Achse und geht durch den Punkt L auf der x- Achse.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den Leitkreis des Konoids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die passende Leitstrecke </a:t>
            </a:r>
            <a:br>
              <a:rPr lang="de-AT" sz="1400" dirty="0" smtClean="0"/>
            </a:br>
            <a:r>
              <a:rPr lang="de-AT" sz="1400" dirty="0" smtClean="0"/>
              <a:t>des Konoids.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Zeichne den Umriss des Konoids als </a:t>
            </a:r>
            <a:br>
              <a:rPr lang="de-AT" sz="1400" dirty="0" smtClean="0"/>
            </a:br>
            <a:r>
              <a:rPr lang="de-AT" sz="1400" dirty="0" smtClean="0"/>
              <a:t>Hüllkurve einiger Erzeugender ein. </a:t>
            </a:r>
            <a:endParaRPr lang="de-AT" sz="1400" dirty="0"/>
          </a:p>
        </p:txBody>
      </p:sp>
      <p:cxnSp>
        <p:nvCxnSpPr>
          <p:cNvPr id="148" name="Gerade Verbindung 147"/>
          <p:cNvCxnSpPr/>
          <p:nvPr/>
        </p:nvCxnSpPr>
        <p:spPr>
          <a:xfrm flipH="1">
            <a:off x="2518429" y="2971897"/>
            <a:ext cx="5945985" cy="1598273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9" name="Textfeld 148"/>
          <p:cNvSpPr txBox="1"/>
          <p:nvPr/>
        </p:nvSpPr>
        <p:spPr>
          <a:xfrm>
            <a:off x="2541829" y="448676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146" name="Line 91"/>
          <p:cNvSpPr>
            <a:spLocks noChangeShapeType="1"/>
          </p:cNvSpPr>
          <p:nvPr/>
        </p:nvSpPr>
        <p:spPr bwMode="auto">
          <a:xfrm>
            <a:off x="2852386" y="3290594"/>
            <a:ext cx="3447260" cy="201601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7" name="Textfeld 146"/>
          <p:cNvSpPr txBox="1"/>
          <p:nvPr/>
        </p:nvSpPr>
        <p:spPr>
          <a:xfrm>
            <a:off x="6198483" y="501665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sp>
        <p:nvSpPr>
          <p:cNvPr id="145" name="Line 92"/>
          <p:cNvSpPr>
            <a:spLocks noChangeShapeType="1"/>
          </p:cNvSpPr>
          <p:nvPr/>
        </p:nvSpPr>
        <p:spPr bwMode="auto">
          <a:xfrm flipV="1">
            <a:off x="4246231" y="1599807"/>
            <a:ext cx="0" cy="250593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: </a:t>
            </a:r>
            <a:r>
              <a:rPr lang="en-US" dirty="0" err="1" smtClean="0"/>
              <a:t>Halbes</a:t>
            </a:r>
            <a:r>
              <a:rPr lang="en-US" dirty="0" smtClean="0"/>
              <a:t> </a:t>
            </a:r>
            <a:r>
              <a:rPr lang="en-US" dirty="0" err="1"/>
              <a:t>Kreisk</a:t>
            </a:r>
            <a:r>
              <a:rPr lang="de-AT" dirty="0" err="1"/>
              <a:t>onoid</a:t>
            </a:r>
            <a:r>
              <a:rPr lang="de-AT" dirty="0"/>
              <a:t> in normaler Axonometrie</a:t>
            </a:r>
          </a:p>
        </p:txBody>
      </p:sp>
      <p:cxnSp>
        <p:nvCxnSpPr>
          <p:cNvPr id="42" name="Gerade Verbindung 41"/>
          <p:cNvCxnSpPr/>
          <p:nvPr/>
        </p:nvCxnSpPr>
        <p:spPr>
          <a:xfrm flipH="1" flipV="1">
            <a:off x="3691820" y="2020843"/>
            <a:ext cx="1105305" cy="4171625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Ellipse 33"/>
          <p:cNvSpPr/>
          <p:nvPr/>
        </p:nvSpPr>
        <p:spPr>
          <a:xfrm>
            <a:off x="4205640" y="4075429"/>
            <a:ext cx="56448" cy="564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49" name="Gerade Verbindung 48"/>
          <p:cNvCxnSpPr/>
          <p:nvPr/>
        </p:nvCxnSpPr>
        <p:spPr>
          <a:xfrm flipH="1">
            <a:off x="3612296" y="1997152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Gerade Verbindung 52"/>
          <p:cNvCxnSpPr/>
          <p:nvPr/>
        </p:nvCxnSpPr>
        <p:spPr>
          <a:xfrm flipH="1">
            <a:off x="4725591" y="6169691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Line 92"/>
          <p:cNvSpPr>
            <a:spLocks noChangeShapeType="1"/>
          </p:cNvSpPr>
          <p:nvPr/>
        </p:nvSpPr>
        <p:spPr bwMode="auto">
          <a:xfrm flipV="1">
            <a:off x="3687735" y="2017783"/>
            <a:ext cx="0" cy="3550097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3" name="Line 91"/>
          <p:cNvSpPr>
            <a:spLocks noChangeShapeType="1"/>
          </p:cNvSpPr>
          <p:nvPr/>
        </p:nvSpPr>
        <p:spPr bwMode="auto">
          <a:xfrm>
            <a:off x="3683815" y="5549774"/>
            <a:ext cx="1118641" cy="644851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25" name="Gerade Verbindung 24"/>
          <p:cNvCxnSpPr/>
          <p:nvPr/>
        </p:nvCxnSpPr>
        <p:spPr>
          <a:xfrm rot="3240000" flipH="1" flipV="1">
            <a:off x="4089819" y="3683035"/>
            <a:ext cx="553021" cy="2087203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Bogen 5"/>
          <p:cNvSpPr/>
          <p:nvPr/>
        </p:nvSpPr>
        <p:spPr>
          <a:xfrm>
            <a:off x="1475656" y="3362810"/>
            <a:ext cx="4310744" cy="4310744"/>
          </a:xfrm>
          <a:prstGeom prst="arc">
            <a:avLst>
              <a:gd name="adj1" fmla="val 17937603"/>
              <a:gd name="adj2" fmla="val 19375879"/>
            </a:avLst>
          </a:prstGeom>
          <a:ln w="95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4" name="Gerade Verbindung 43"/>
          <p:cNvCxnSpPr/>
          <p:nvPr/>
        </p:nvCxnSpPr>
        <p:spPr>
          <a:xfrm rot="2160000" flipV="1">
            <a:off x="3335322" y="3809499"/>
            <a:ext cx="712787" cy="87521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Gerade Verbindung 44"/>
          <p:cNvCxnSpPr/>
          <p:nvPr/>
        </p:nvCxnSpPr>
        <p:spPr>
          <a:xfrm flipH="1" flipV="1">
            <a:off x="3117137" y="4285027"/>
            <a:ext cx="61383" cy="231671"/>
          </a:xfrm>
          <a:prstGeom prst="line">
            <a:avLst/>
          </a:prstGeom>
          <a:noFill/>
          <a:ln w="127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Gerade Verbindung 46"/>
          <p:cNvCxnSpPr/>
          <p:nvPr/>
        </p:nvCxnSpPr>
        <p:spPr>
          <a:xfrm rot="2160000" flipV="1">
            <a:off x="4425934" y="3521367"/>
            <a:ext cx="712787" cy="87521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Gerade Verbindung 47"/>
          <p:cNvCxnSpPr/>
          <p:nvPr/>
        </p:nvCxnSpPr>
        <p:spPr>
          <a:xfrm flipH="1" flipV="1">
            <a:off x="5291218" y="3684952"/>
            <a:ext cx="61383" cy="231671"/>
          </a:xfrm>
          <a:prstGeom prst="line">
            <a:avLst/>
          </a:prstGeom>
          <a:noFill/>
          <a:ln w="127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Ellipse 12"/>
          <p:cNvSpPr/>
          <p:nvPr/>
        </p:nvSpPr>
        <p:spPr>
          <a:xfrm rot="20702068">
            <a:off x="3130203" y="1929486"/>
            <a:ext cx="2230511" cy="4337455"/>
          </a:xfrm>
          <a:prstGeom prst="ellipse">
            <a:avLst/>
          </a:prstGeom>
          <a:noFill/>
          <a:ln w="952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3658834" y="5527584"/>
            <a:ext cx="56448" cy="5644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16" name="Gerade Verbindung 15"/>
          <p:cNvCxnSpPr/>
          <p:nvPr/>
        </p:nvCxnSpPr>
        <p:spPr>
          <a:xfrm>
            <a:off x="6586166" y="2431256"/>
            <a:ext cx="2426494" cy="141446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uppieren 54"/>
          <p:cNvGrpSpPr/>
          <p:nvPr/>
        </p:nvGrpSpPr>
        <p:grpSpPr>
          <a:xfrm>
            <a:off x="6581870" y="946717"/>
            <a:ext cx="2413735" cy="1366913"/>
            <a:chOff x="713753" y="1547425"/>
            <a:chExt cx="6974511" cy="3949708"/>
          </a:xfrm>
        </p:grpSpPr>
        <p:sp>
          <p:nvSpPr>
            <p:cNvPr id="58" name="Freeform 5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59" name="Line 6"/>
            <p:cNvSpPr>
              <a:spLocks noChangeShapeType="1"/>
            </p:cNvSpPr>
            <p:nvPr/>
          </p:nvSpPr>
          <p:spPr bwMode="auto">
            <a:xfrm>
              <a:off x="5162551" y="2540000"/>
              <a:ext cx="2525713" cy="1457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0" name="Freeform 7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 flipV="1">
              <a:off x="5162551" y="2540000"/>
              <a:ext cx="2525713" cy="1457325"/>
            </a:xfrm>
            <a:custGeom>
              <a:avLst/>
              <a:gdLst>
                <a:gd name="T0" fmla="*/ 6999 w 6999"/>
                <a:gd name="T1" fmla="*/ 0 h 4041"/>
                <a:gd name="T2" fmla="*/ 6989 w 6999"/>
                <a:gd name="T3" fmla="*/ 7 h 4041"/>
                <a:gd name="T4" fmla="*/ 6956 w 6999"/>
                <a:gd name="T5" fmla="*/ 25 h 4041"/>
                <a:gd name="T6" fmla="*/ 6903 w 6999"/>
                <a:gd name="T7" fmla="*/ 56 h 4041"/>
                <a:gd name="T8" fmla="*/ 6828 w 6999"/>
                <a:gd name="T9" fmla="*/ 99 h 4041"/>
                <a:gd name="T10" fmla="*/ 6733 w 6999"/>
                <a:gd name="T11" fmla="*/ 154 h 4041"/>
                <a:gd name="T12" fmla="*/ 6618 w 6999"/>
                <a:gd name="T13" fmla="*/ 221 h 4041"/>
                <a:gd name="T14" fmla="*/ 6484 w 6999"/>
                <a:gd name="T15" fmla="*/ 298 h 4041"/>
                <a:gd name="T16" fmla="*/ 6331 w 6999"/>
                <a:gd name="T17" fmla="*/ 386 h 4041"/>
                <a:gd name="T18" fmla="*/ 6161 w 6999"/>
                <a:gd name="T19" fmla="*/ 484 h 4041"/>
                <a:gd name="T20" fmla="*/ 5974 w 6999"/>
                <a:gd name="T21" fmla="*/ 592 h 4041"/>
                <a:gd name="T22" fmla="*/ 5773 w 6999"/>
                <a:gd name="T23" fmla="*/ 709 h 4041"/>
                <a:gd name="T24" fmla="*/ 5557 w 6999"/>
                <a:gd name="T25" fmla="*/ 833 h 4041"/>
                <a:gd name="T26" fmla="*/ 5328 w 6999"/>
                <a:gd name="T27" fmla="*/ 965 h 4041"/>
                <a:gd name="T28" fmla="*/ 5089 w 6999"/>
                <a:gd name="T29" fmla="*/ 1104 h 4041"/>
                <a:gd name="T30" fmla="*/ 4839 w 6999"/>
                <a:gd name="T31" fmla="*/ 1248 h 4041"/>
                <a:gd name="T32" fmla="*/ 4581 w 6999"/>
                <a:gd name="T33" fmla="*/ 1396 h 4041"/>
                <a:gd name="T34" fmla="*/ 4317 w 6999"/>
                <a:gd name="T35" fmla="*/ 1549 h 4041"/>
                <a:gd name="T36" fmla="*/ 4047 w 6999"/>
                <a:gd name="T37" fmla="*/ 1705 h 4041"/>
                <a:gd name="T38" fmla="*/ 3774 w 6999"/>
                <a:gd name="T39" fmla="*/ 1862 h 4041"/>
                <a:gd name="T40" fmla="*/ 3500 w 6999"/>
                <a:gd name="T41" fmla="*/ 2021 h 4041"/>
                <a:gd name="T42" fmla="*/ 3225 w 6999"/>
                <a:gd name="T43" fmla="*/ 2179 h 4041"/>
                <a:gd name="T44" fmla="*/ 2952 w 6999"/>
                <a:gd name="T45" fmla="*/ 2337 h 4041"/>
                <a:gd name="T46" fmla="*/ 2683 w 6999"/>
                <a:gd name="T47" fmla="*/ 2492 h 4041"/>
                <a:gd name="T48" fmla="*/ 2418 w 6999"/>
                <a:gd name="T49" fmla="*/ 2645 h 4041"/>
                <a:gd name="T50" fmla="*/ 2161 w 6999"/>
                <a:gd name="T51" fmla="*/ 2794 h 4041"/>
                <a:gd name="T52" fmla="*/ 1911 w 6999"/>
                <a:gd name="T53" fmla="*/ 2938 h 4041"/>
                <a:gd name="T54" fmla="*/ 1671 w 6999"/>
                <a:gd name="T55" fmla="*/ 3076 h 4041"/>
                <a:gd name="T56" fmla="*/ 1443 w 6999"/>
                <a:gd name="T57" fmla="*/ 3208 h 4041"/>
                <a:gd name="T58" fmla="*/ 1227 w 6999"/>
                <a:gd name="T59" fmla="*/ 3333 h 4041"/>
                <a:gd name="T60" fmla="*/ 1025 w 6999"/>
                <a:gd name="T61" fmla="*/ 3449 h 4041"/>
                <a:gd name="T62" fmla="*/ 839 w 6999"/>
                <a:gd name="T63" fmla="*/ 3557 h 4041"/>
                <a:gd name="T64" fmla="*/ 669 w 6999"/>
                <a:gd name="T65" fmla="*/ 3655 h 4041"/>
                <a:gd name="T66" fmla="*/ 516 w 6999"/>
                <a:gd name="T67" fmla="*/ 3744 h 4041"/>
                <a:gd name="T68" fmla="*/ 382 w 6999"/>
                <a:gd name="T69" fmla="*/ 3821 h 4041"/>
                <a:gd name="T70" fmla="*/ 267 w 6999"/>
                <a:gd name="T71" fmla="*/ 3887 h 4041"/>
                <a:gd name="T72" fmla="*/ 172 w 6999"/>
                <a:gd name="T73" fmla="*/ 3942 h 4041"/>
                <a:gd name="T74" fmla="*/ 97 w 6999"/>
                <a:gd name="T75" fmla="*/ 3985 h 4041"/>
                <a:gd name="T76" fmla="*/ 43 w 6999"/>
                <a:gd name="T77" fmla="*/ 4016 h 4041"/>
                <a:gd name="T78" fmla="*/ 11 w 6999"/>
                <a:gd name="T79" fmla="*/ 4035 h 4041"/>
                <a:gd name="T80" fmla="*/ 0 w 6999"/>
                <a:gd name="T81" fmla="*/ 4041 h 4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4041">
                  <a:moveTo>
                    <a:pt x="6999" y="0"/>
                  </a:moveTo>
                  <a:lnTo>
                    <a:pt x="6989" y="7"/>
                  </a:lnTo>
                  <a:lnTo>
                    <a:pt x="6956" y="25"/>
                  </a:lnTo>
                  <a:lnTo>
                    <a:pt x="6903" y="56"/>
                  </a:lnTo>
                  <a:lnTo>
                    <a:pt x="6828" y="99"/>
                  </a:lnTo>
                  <a:lnTo>
                    <a:pt x="6733" y="154"/>
                  </a:lnTo>
                  <a:lnTo>
                    <a:pt x="6618" y="221"/>
                  </a:lnTo>
                  <a:lnTo>
                    <a:pt x="6484" y="298"/>
                  </a:lnTo>
                  <a:lnTo>
                    <a:pt x="6331" y="386"/>
                  </a:lnTo>
                  <a:lnTo>
                    <a:pt x="6161" y="484"/>
                  </a:lnTo>
                  <a:lnTo>
                    <a:pt x="5974" y="592"/>
                  </a:lnTo>
                  <a:lnTo>
                    <a:pt x="5773" y="709"/>
                  </a:lnTo>
                  <a:lnTo>
                    <a:pt x="5557" y="833"/>
                  </a:lnTo>
                  <a:lnTo>
                    <a:pt x="5328" y="965"/>
                  </a:lnTo>
                  <a:lnTo>
                    <a:pt x="5089" y="1104"/>
                  </a:lnTo>
                  <a:lnTo>
                    <a:pt x="4839" y="1248"/>
                  </a:lnTo>
                  <a:lnTo>
                    <a:pt x="4581" y="1396"/>
                  </a:lnTo>
                  <a:lnTo>
                    <a:pt x="4317" y="1549"/>
                  </a:lnTo>
                  <a:lnTo>
                    <a:pt x="4047" y="1705"/>
                  </a:lnTo>
                  <a:lnTo>
                    <a:pt x="3774" y="1862"/>
                  </a:lnTo>
                  <a:lnTo>
                    <a:pt x="3500" y="2021"/>
                  </a:lnTo>
                  <a:lnTo>
                    <a:pt x="3225" y="2179"/>
                  </a:lnTo>
                  <a:lnTo>
                    <a:pt x="2952" y="2337"/>
                  </a:lnTo>
                  <a:lnTo>
                    <a:pt x="2683" y="2492"/>
                  </a:lnTo>
                  <a:lnTo>
                    <a:pt x="2418" y="2645"/>
                  </a:lnTo>
                  <a:lnTo>
                    <a:pt x="2161" y="2794"/>
                  </a:lnTo>
                  <a:lnTo>
                    <a:pt x="1911" y="2938"/>
                  </a:lnTo>
                  <a:lnTo>
                    <a:pt x="1671" y="3076"/>
                  </a:lnTo>
                  <a:lnTo>
                    <a:pt x="1443" y="3208"/>
                  </a:lnTo>
                  <a:lnTo>
                    <a:pt x="1227" y="3333"/>
                  </a:lnTo>
                  <a:lnTo>
                    <a:pt x="1025" y="3449"/>
                  </a:lnTo>
                  <a:lnTo>
                    <a:pt x="839" y="3557"/>
                  </a:lnTo>
                  <a:lnTo>
                    <a:pt x="669" y="3655"/>
                  </a:lnTo>
                  <a:lnTo>
                    <a:pt x="516" y="3744"/>
                  </a:lnTo>
                  <a:lnTo>
                    <a:pt x="382" y="3821"/>
                  </a:lnTo>
                  <a:lnTo>
                    <a:pt x="267" y="3887"/>
                  </a:lnTo>
                  <a:lnTo>
                    <a:pt x="172" y="3942"/>
                  </a:lnTo>
                  <a:lnTo>
                    <a:pt x="97" y="3985"/>
                  </a:lnTo>
                  <a:lnTo>
                    <a:pt x="43" y="4016"/>
                  </a:lnTo>
                  <a:lnTo>
                    <a:pt x="11" y="4035"/>
                  </a:lnTo>
                  <a:lnTo>
                    <a:pt x="0" y="4041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 flipV="1">
              <a:off x="3981451" y="3997325"/>
              <a:ext cx="3706813" cy="992188"/>
            </a:xfrm>
            <a:custGeom>
              <a:avLst/>
              <a:gdLst>
                <a:gd name="T0" fmla="*/ 0 w 10273"/>
                <a:gd name="T1" fmla="*/ 0 h 2752"/>
                <a:gd name="T2" fmla="*/ 2054 w 10273"/>
                <a:gd name="T3" fmla="*/ 550 h 2752"/>
                <a:gd name="T4" fmla="*/ 4109 w 10273"/>
                <a:gd name="T5" fmla="*/ 1101 h 2752"/>
                <a:gd name="T6" fmla="*/ 6164 w 10273"/>
                <a:gd name="T7" fmla="*/ 1651 h 2752"/>
                <a:gd name="T8" fmla="*/ 8219 w 10273"/>
                <a:gd name="T9" fmla="*/ 2202 h 2752"/>
                <a:gd name="T10" fmla="*/ 10273 w 10273"/>
                <a:gd name="T11" fmla="*/ 2752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2">
                  <a:moveTo>
                    <a:pt x="0" y="0"/>
                  </a:moveTo>
                  <a:lnTo>
                    <a:pt x="2054" y="550"/>
                  </a:lnTo>
                  <a:lnTo>
                    <a:pt x="4109" y="1101"/>
                  </a:lnTo>
                  <a:lnTo>
                    <a:pt x="6164" y="1651"/>
                  </a:lnTo>
                  <a:lnTo>
                    <a:pt x="8219" y="2202"/>
                  </a:lnTo>
                  <a:lnTo>
                    <a:pt x="10273" y="2752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 flipV="1">
              <a:off x="3919538" y="3962400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10 w 10274"/>
                <a:gd name="T5" fmla="*/ 395 h 987"/>
                <a:gd name="T6" fmla="*/ 6165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10" y="395"/>
                  </a:lnTo>
                  <a:lnTo>
                    <a:pt x="6165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4" name="Freeform 21"/>
            <p:cNvSpPr>
              <a:spLocks/>
            </p:cNvSpPr>
            <p:nvPr/>
          </p:nvSpPr>
          <p:spPr bwMode="auto">
            <a:xfrm flipV="1">
              <a:off x="3740151" y="3640138"/>
              <a:ext cx="3706813" cy="219075"/>
            </a:xfrm>
            <a:custGeom>
              <a:avLst/>
              <a:gdLst>
                <a:gd name="T0" fmla="*/ 0 w 10274"/>
                <a:gd name="T1" fmla="*/ 606 h 606"/>
                <a:gd name="T2" fmla="*/ 2055 w 10274"/>
                <a:gd name="T3" fmla="*/ 485 h 606"/>
                <a:gd name="T4" fmla="*/ 4110 w 10274"/>
                <a:gd name="T5" fmla="*/ 364 h 606"/>
                <a:gd name="T6" fmla="*/ 6165 w 10274"/>
                <a:gd name="T7" fmla="*/ 243 h 606"/>
                <a:gd name="T8" fmla="*/ 8219 w 10274"/>
                <a:gd name="T9" fmla="*/ 121 h 606"/>
                <a:gd name="T10" fmla="*/ 10274 w 10274"/>
                <a:gd name="T11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6">
                  <a:moveTo>
                    <a:pt x="0" y="606"/>
                  </a:moveTo>
                  <a:lnTo>
                    <a:pt x="2055" y="485"/>
                  </a:lnTo>
                  <a:lnTo>
                    <a:pt x="4110" y="364"/>
                  </a:lnTo>
                  <a:lnTo>
                    <a:pt x="6165" y="243"/>
                  </a:lnTo>
                  <a:lnTo>
                    <a:pt x="8219" y="121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auto">
            <a:xfrm flipV="1">
              <a:off x="3460751" y="3022600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2 h 1871"/>
                <a:gd name="T6" fmla="*/ 6164 w 10274"/>
                <a:gd name="T7" fmla="*/ 748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2"/>
                  </a:lnTo>
                  <a:lnTo>
                    <a:pt x="6164" y="748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6" name="Freeform 29"/>
            <p:cNvSpPr>
              <a:spLocks/>
            </p:cNvSpPr>
            <p:nvPr/>
          </p:nvSpPr>
          <p:spPr bwMode="auto">
            <a:xfrm flipV="1">
              <a:off x="3108326" y="2527300"/>
              <a:ext cx="3706813" cy="966788"/>
            </a:xfrm>
            <a:custGeom>
              <a:avLst/>
              <a:gdLst>
                <a:gd name="T0" fmla="*/ 0 w 10273"/>
                <a:gd name="T1" fmla="*/ 2683 h 2683"/>
                <a:gd name="T2" fmla="*/ 2054 w 10273"/>
                <a:gd name="T3" fmla="*/ 2146 h 2683"/>
                <a:gd name="T4" fmla="*/ 4109 w 10273"/>
                <a:gd name="T5" fmla="*/ 1610 h 2683"/>
                <a:gd name="T6" fmla="*/ 6164 w 10273"/>
                <a:gd name="T7" fmla="*/ 1073 h 2683"/>
                <a:gd name="T8" fmla="*/ 8219 w 10273"/>
                <a:gd name="T9" fmla="*/ 537 h 2683"/>
                <a:gd name="T10" fmla="*/ 10273 w 10273"/>
                <a:gd name="T11" fmla="*/ 0 h 2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3">
                  <a:moveTo>
                    <a:pt x="0" y="2683"/>
                  </a:moveTo>
                  <a:lnTo>
                    <a:pt x="2054" y="2146"/>
                  </a:lnTo>
                  <a:lnTo>
                    <a:pt x="4109" y="1610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 flipV="1">
              <a:off x="2719388" y="2200275"/>
              <a:ext cx="3705225" cy="1068388"/>
            </a:xfrm>
            <a:custGeom>
              <a:avLst/>
              <a:gdLst>
                <a:gd name="T0" fmla="*/ 0 w 10274"/>
                <a:gd name="T1" fmla="*/ 2962 h 2962"/>
                <a:gd name="T2" fmla="*/ 2055 w 10274"/>
                <a:gd name="T3" fmla="*/ 2369 h 2962"/>
                <a:gd name="T4" fmla="*/ 4110 w 10274"/>
                <a:gd name="T5" fmla="*/ 1777 h 2962"/>
                <a:gd name="T6" fmla="*/ 6164 w 10274"/>
                <a:gd name="T7" fmla="*/ 1185 h 2962"/>
                <a:gd name="T8" fmla="*/ 8219 w 10274"/>
                <a:gd name="T9" fmla="*/ 592 h 2962"/>
                <a:gd name="T10" fmla="*/ 10274 w 10274"/>
                <a:gd name="T11" fmla="*/ 0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2962">
                  <a:moveTo>
                    <a:pt x="0" y="2962"/>
                  </a:moveTo>
                  <a:lnTo>
                    <a:pt x="2055" y="2369"/>
                  </a:lnTo>
                  <a:lnTo>
                    <a:pt x="4110" y="1777"/>
                  </a:lnTo>
                  <a:lnTo>
                    <a:pt x="6164" y="1185"/>
                  </a:lnTo>
                  <a:lnTo>
                    <a:pt x="8219" y="59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8" name="Freeform 37"/>
            <p:cNvSpPr>
              <a:spLocks/>
            </p:cNvSpPr>
            <p:nvPr/>
          </p:nvSpPr>
          <p:spPr bwMode="auto">
            <a:xfrm flipV="1">
              <a:off x="2328863" y="2076450"/>
              <a:ext cx="3706813" cy="966788"/>
            </a:xfrm>
            <a:custGeom>
              <a:avLst/>
              <a:gdLst>
                <a:gd name="T0" fmla="*/ 0 w 10273"/>
                <a:gd name="T1" fmla="*/ 2682 h 2682"/>
                <a:gd name="T2" fmla="*/ 2054 w 10273"/>
                <a:gd name="T3" fmla="*/ 2146 h 2682"/>
                <a:gd name="T4" fmla="*/ 4109 w 10273"/>
                <a:gd name="T5" fmla="*/ 1609 h 2682"/>
                <a:gd name="T6" fmla="*/ 6164 w 10273"/>
                <a:gd name="T7" fmla="*/ 1073 h 2682"/>
                <a:gd name="T8" fmla="*/ 8219 w 10273"/>
                <a:gd name="T9" fmla="*/ 537 h 2682"/>
                <a:gd name="T10" fmla="*/ 10273 w 10273"/>
                <a:gd name="T11" fmla="*/ 0 h 2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2">
                  <a:moveTo>
                    <a:pt x="0" y="2682"/>
                  </a:moveTo>
                  <a:lnTo>
                    <a:pt x="2054" y="2146"/>
                  </a:lnTo>
                  <a:lnTo>
                    <a:pt x="4109" y="1609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9" name="Freeform 41"/>
            <p:cNvSpPr>
              <a:spLocks/>
            </p:cNvSpPr>
            <p:nvPr/>
          </p:nvSpPr>
          <p:spPr bwMode="auto">
            <a:xfrm flipV="1">
              <a:off x="1976438" y="2166938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3 h 1871"/>
                <a:gd name="T6" fmla="*/ 6164 w 10274"/>
                <a:gd name="T7" fmla="*/ 749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3"/>
                  </a:lnTo>
                  <a:lnTo>
                    <a:pt x="6164" y="749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0" name="Freeform 45"/>
            <p:cNvSpPr>
              <a:spLocks/>
            </p:cNvSpPr>
            <p:nvPr/>
          </p:nvSpPr>
          <p:spPr bwMode="auto">
            <a:xfrm flipV="1">
              <a:off x="1697038" y="2460625"/>
              <a:ext cx="3706813" cy="219075"/>
            </a:xfrm>
            <a:custGeom>
              <a:avLst/>
              <a:gdLst>
                <a:gd name="T0" fmla="*/ 0 w 10274"/>
                <a:gd name="T1" fmla="*/ 607 h 607"/>
                <a:gd name="T2" fmla="*/ 2055 w 10274"/>
                <a:gd name="T3" fmla="*/ 485 h 607"/>
                <a:gd name="T4" fmla="*/ 4109 w 10274"/>
                <a:gd name="T5" fmla="*/ 364 h 607"/>
                <a:gd name="T6" fmla="*/ 6164 w 10274"/>
                <a:gd name="T7" fmla="*/ 243 h 607"/>
                <a:gd name="T8" fmla="*/ 8219 w 10274"/>
                <a:gd name="T9" fmla="*/ 122 h 607"/>
                <a:gd name="T10" fmla="*/ 10274 w 10274"/>
                <a:gd name="T11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7">
                  <a:moveTo>
                    <a:pt x="0" y="607"/>
                  </a:moveTo>
                  <a:lnTo>
                    <a:pt x="2055" y="485"/>
                  </a:lnTo>
                  <a:lnTo>
                    <a:pt x="4109" y="364"/>
                  </a:lnTo>
                  <a:lnTo>
                    <a:pt x="6164" y="243"/>
                  </a:lnTo>
                  <a:lnTo>
                    <a:pt x="8219" y="12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1" name="Freeform 49"/>
            <p:cNvSpPr>
              <a:spLocks/>
            </p:cNvSpPr>
            <p:nvPr/>
          </p:nvSpPr>
          <p:spPr bwMode="auto">
            <a:xfrm flipV="1">
              <a:off x="1517651" y="2576513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09 w 10274"/>
                <a:gd name="T5" fmla="*/ 395 h 987"/>
                <a:gd name="T6" fmla="*/ 6164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09" y="395"/>
                  </a:lnTo>
                  <a:lnTo>
                    <a:pt x="6164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2" name="Freeform 53"/>
            <p:cNvSpPr>
              <a:spLocks/>
            </p:cNvSpPr>
            <p:nvPr/>
          </p:nvSpPr>
          <p:spPr bwMode="auto">
            <a:xfrm flipV="1">
              <a:off x="1455738" y="2540000"/>
              <a:ext cx="3706813" cy="993775"/>
            </a:xfrm>
            <a:custGeom>
              <a:avLst/>
              <a:gdLst>
                <a:gd name="T0" fmla="*/ 0 w 10273"/>
                <a:gd name="T1" fmla="*/ 0 h 2753"/>
                <a:gd name="T2" fmla="*/ 2054 w 10273"/>
                <a:gd name="T3" fmla="*/ 551 h 2753"/>
                <a:gd name="T4" fmla="*/ 4109 w 10273"/>
                <a:gd name="T5" fmla="*/ 1102 h 2753"/>
                <a:gd name="T6" fmla="*/ 6164 w 10273"/>
                <a:gd name="T7" fmla="*/ 1652 h 2753"/>
                <a:gd name="T8" fmla="*/ 8219 w 10273"/>
                <a:gd name="T9" fmla="*/ 2203 h 2753"/>
                <a:gd name="T10" fmla="*/ 10273 w 10273"/>
                <a:gd name="T11" fmla="*/ 2753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3">
                  <a:moveTo>
                    <a:pt x="0" y="0"/>
                  </a:moveTo>
                  <a:lnTo>
                    <a:pt x="2054" y="551"/>
                  </a:lnTo>
                  <a:lnTo>
                    <a:pt x="4109" y="1102"/>
                  </a:lnTo>
                  <a:lnTo>
                    <a:pt x="6164" y="1652"/>
                  </a:lnTo>
                  <a:lnTo>
                    <a:pt x="8219" y="2203"/>
                  </a:lnTo>
                  <a:lnTo>
                    <a:pt x="10273" y="2753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3" name="Line 54"/>
            <p:cNvSpPr>
              <a:spLocks noChangeShapeType="1"/>
            </p:cNvSpPr>
            <p:nvPr/>
          </p:nvSpPr>
          <p:spPr bwMode="auto">
            <a:xfrm flipH="1" flipV="1">
              <a:off x="2520951" y="2112963"/>
              <a:ext cx="322263" cy="88900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4" name="Line 57"/>
            <p:cNvSpPr>
              <a:spLocks noChangeShapeType="1"/>
            </p:cNvSpPr>
            <p:nvPr/>
          </p:nvSpPr>
          <p:spPr bwMode="auto">
            <a:xfrm>
              <a:off x="3487738" y="2379663"/>
              <a:ext cx="323850" cy="841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5" name="Line 64"/>
            <p:cNvSpPr>
              <a:spLocks noChangeShapeType="1"/>
            </p:cNvSpPr>
            <p:nvPr/>
          </p:nvSpPr>
          <p:spPr bwMode="auto">
            <a:xfrm flipH="1" flipV="1">
              <a:off x="4283076" y="2582863"/>
              <a:ext cx="328613" cy="650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6" name="Line 65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411163" cy="777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7" name="Line 66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331788" cy="60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8" name="Line 73"/>
            <p:cNvSpPr>
              <a:spLocks noChangeShapeType="1"/>
            </p:cNvSpPr>
            <p:nvPr/>
          </p:nvSpPr>
          <p:spPr bwMode="auto">
            <a:xfrm>
              <a:off x="4322763" y="2613025"/>
              <a:ext cx="3397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 flipH="1">
              <a:off x="4518026" y="2614613"/>
              <a:ext cx="3524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0" name="Line 81"/>
            <p:cNvSpPr>
              <a:spLocks noChangeShapeType="1"/>
            </p:cNvSpPr>
            <p:nvPr/>
          </p:nvSpPr>
          <p:spPr bwMode="auto">
            <a:xfrm flipH="1">
              <a:off x="4483101" y="2614613"/>
              <a:ext cx="387350" cy="333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1" name="Line 82"/>
            <p:cNvSpPr>
              <a:spLocks noChangeShapeType="1"/>
            </p:cNvSpPr>
            <p:nvPr/>
          </p:nvSpPr>
          <p:spPr bwMode="auto">
            <a:xfrm flipH="1">
              <a:off x="4483101" y="2611438"/>
              <a:ext cx="357188" cy="36513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2" name="Line 84"/>
            <p:cNvSpPr>
              <a:spLocks noChangeShapeType="1"/>
            </p:cNvSpPr>
            <p:nvPr/>
          </p:nvSpPr>
          <p:spPr bwMode="auto">
            <a:xfrm flipV="1">
              <a:off x="4818063" y="2560638"/>
              <a:ext cx="379413" cy="5397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3" name="Line 91"/>
            <p:cNvSpPr>
              <a:spLocks noChangeShapeType="1"/>
            </p:cNvSpPr>
            <p:nvPr/>
          </p:nvSpPr>
          <p:spPr bwMode="auto">
            <a:xfrm>
              <a:off x="1265507" y="3424335"/>
              <a:ext cx="3595741" cy="207279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4" name="Line 92"/>
            <p:cNvSpPr>
              <a:spLocks noChangeShapeType="1"/>
            </p:cNvSpPr>
            <p:nvPr/>
          </p:nvSpPr>
          <p:spPr bwMode="auto">
            <a:xfrm flipV="1">
              <a:off x="2719388" y="1685925"/>
              <a:ext cx="0" cy="257651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cxnSp>
          <p:nvCxnSpPr>
            <p:cNvPr id="85" name="Gerade Verbindung 84"/>
            <p:cNvCxnSpPr/>
            <p:nvPr/>
          </p:nvCxnSpPr>
          <p:spPr>
            <a:xfrm flipH="1">
              <a:off x="917166" y="3096661"/>
              <a:ext cx="6202091" cy="164329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Ellipse 85"/>
            <p:cNvSpPr/>
            <p:nvPr/>
          </p:nvSpPr>
          <p:spPr>
            <a:xfrm>
              <a:off x="6375048" y="3211650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2653640" y="4195805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713753" y="4070050"/>
              <a:ext cx="544401" cy="711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x</a:t>
              </a:r>
              <a:endParaRPr lang="de-AT" sz="10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4644628" y="4757727"/>
              <a:ext cx="279401" cy="72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y</a:t>
              </a:r>
              <a:endParaRPr lang="de-AT" sz="10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2694394" y="1547425"/>
              <a:ext cx="635366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z</a:t>
              </a:r>
              <a:endParaRPr lang="de-AT" sz="10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200019" y="2660120"/>
              <a:ext cx="482167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L</a:t>
              </a:r>
              <a:endParaRPr lang="de-AT" sz="1000" dirty="0"/>
            </a:p>
          </p:txBody>
        </p:sp>
      </p:grpSp>
      <p:sp>
        <p:nvSpPr>
          <p:cNvPr id="127" name="Textfeld 126"/>
          <p:cNvSpPr txBox="1"/>
          <p:nvPr/>
        </p:nvSpPr>
        <p:spPr>
          <a:xfrm>
            <a:off x="0" y="2206605"/>
            <a:ext cx="3978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Zeichne die beiden </a:t>
            </a:r>
            <a:r>
              <a:rPr lang="de-AT" dirty="0" smtClean="0">
                <a:solidFill>
                  <a:srgbClr val="9900FF"/>
                </a:solidFill>
              </a:rPr>
              <a:t>Randerzeugenden</a:t>
            </a:r>
            <a:r>
              <a:rPr lang="de-AT" dirty="0" smtClean="0"/>
              <a:t> ein.</a:t>
            </a:r>
            <a:endParaRPr lang="de-AT" dirty="0"/>
          </a:p>
        </p:txBody>
      </p:sp>
      <p:sp>
        <p:nvSpPr>
          <p:cNvPr id="128" name="Textfeld 127"/>
          <p:cNvSpPr txBox="1"/>
          <p:nvPr/>
        </p:nvSpPr>
        <p:spPr>
          <a:xfrm>
            <a:off x="0" y="2852936"/>
            <a:ext cx="3007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Alle </a:t>
            </a:r>
            <a:r>
              <a:rPr lang="de-AT" dirty="0" smtClean="0">
                <a:solidFill>
                  <a:srgbClr val="9900FF"/>
                </a:solidFill>
              </a:rPr>
              <a:t>Erzeugenden</a:t>
            </a:r>
            <a:r>
              <a:rPr lang="de-AT" dirty="0" smtClean="0"/>
              <a:t> müssen, wenn die Leitstrecke parallel zur y- Achse ist, parallel zur </a:t>
            </a:r>
            <a:r>
              <a:rPr lang="de-AT" dirty="0" err="1" smtClean="0"/>
              <a:t>xz</a:t>
            </a:r>
            <a:r>
              <a:rPr lang="de-AT" dirty="0" smtClean="0"/>
              <a:t>- Ebene sein.</a:t>
            </a:r>
            <a:endParaRPr lang="de-AT" dirty="0"/>
          </a:p>
        </p:txBody>
      </p:sp>
      <p:sp>
        <p:nvSpPr>
          <p:cNvPr id="129" name="Textfeld 128"/>
          <p:cNvSpPr txBox="1"/>
          <p:nvPr/>
        </p:nvSpPr>
        <p:spPr>
          <a:xfrm>
            <a:off x="0" y="4006805"/>
            <a:ext cx="2985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Zeichne die </a:t>
            </a:r>
            <a:r>
              <a:rPr lang="de-AT" dirty="0" smtClean="0">
                <a:solidFill>
                  <a:srgbClr val="9900FF"/>
                </a:solidFill>
              </a:rPr>
              <a:t>Erzeugende</a:t>
            </a:r>
            <a:r>
              <a:rPr lang="de-AT" dirty="0" smtClean="0"/>
              <a:t> in der </a:t>
            </a:r>
            <a:r>
              <a:rPr lang="de-AT" dirty="0" err="1" smtClean="0"/>
              <a:t>xz</a:t>
            </a:r>
            <a:r>
              <a:rPr lang="de-AT" dirty="0" smtClean="0"/>
              <a:t>- Ebene ein.</a:t>
            </a:r>
            <a:endParaRPr lang="de-AT" dirty="0"/>
          </a:p>
        </p:txBody>
      </p:sp>
      <p:cxnSp>
        <p:nvCxnSpPr>
          <p:cNvPr id="130" name="Gerade Verbindung 129"/>
          <p:cNvCxnSpPr/>
          <p:nvPr/>
        </p:nvCxnSpPr>
        <p:spPr>
          <a:xfrm flipH="1">
            <a:off x="3007606" y="2430899"/>
            <a:ext cx="3594238" cy="967555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Bogen 130"/>
          <p:cNvSpPr/>
          <p:nvPr/>
        </p:nvSpPr>
        <p:spPr>
          <a:xfrm rot="20697023">
            <a:off x="3127738" y="1948202"/>
            <a:ext cx="2232963" cy="4321064"/>
          </a:xfrm>
          <a:prstGeom prst="arc">
            <a:avLst>
              <a:gd name="adj1" fmla="val 13493931"/>
              <a:gd name="adj2" fmla="val 274711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lt1"/>
              </a:solidFill>
            </a:endParaRPr>
          </a:p>
        </p:txBody>
      </p:sp>
      <p:cxnSp>
        <p:nvCxnSpPr>
          <p:cNvPr id="132" name="Gerade Verbindung 131"/>
          <p:cNvCxnSpPr/>
          <p:nvPr/>
        </p:nvCxnSpPr>
        <p:spPr>
          <a:xfrm flipH="1">
            <a:off x="5450524" y="3854889"/>
            <a:ext cx="3541435" cy="958388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 flipH="1" flipV="1">
            <a:off x="4221585" y="2105025"/>
            <a:ext cx="3602478" cy="1045582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5421382" y="4780973"/>
            <a:ext cx="56448" cy="5644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54" name="Ellipse 53"/>
          <p:cNvSpPr/>
          <p:nvPr/>
        </p:nvSpPr>
        <p:spPr>
          <a:xfrm>
            <a:off x="3002954" y="3378696"/>
            <a:ext cx="56448" cy="5644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134" name="Ellipse 133"/>
          <p:cNvSpPr/>
          <p:nvPr/>
        </p:nvSpPr>
        <p:spPr>
          <a:xfrm>
            <a:off x="7779749" y="3112964"/>
            <a:ext cx="72000" cy="700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4" name="Textfeld 143"/>
          <p:cNvSpPr txBox="1"/>
          <p:nvPr/>
        </p:nvSpPr>
        <p:spPr>
          <a:xfrm>
            <a:off x="4237517" y="1484784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150" name="Textfeld 149"/>
          <p:cNvSpPr txBox="1"/>
          <p:nvPr/>
        </p:nvSpPr>
        <p:spPr>
          <a:xfrm>
            <a:off x="7721989" y="2888285"/>
            <a:ext cx="267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L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145179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pieren 94"/>
          <p:cNvGrpSpPr/>
          <p:nvPr/>
        </p:nvGrpSpPr>
        <p:grpSpPr>
          <a:xfrm>
            <a:off x="6833555" y="1122602"/>
            <a:ext cx="2148520" cy="1017354"/>
            <a:chOff x="3176257" y="2132323"/>
            <a:chExt cx="5975288" cy="2829377"/>
          </a:xfrm>
        </p:grpSpPr>
        <p:sp>
          <p:nvSpPr>
            <p:cNvPr id="96" name="Freihandform 95"/>
            <p:cNvSpPr/>
            <p:nvPr/>
          </p:nvSpPr>
          <p:spPr>
            <a:xfrm>
              <a:off x="3176257" y="2132323"/>
              <a:ext cx="1928389" cy="1406072"/>
            </a:xfrm>
            <a:custGeom>
              <a:avLst/>
              <a:gdLst>
                <a:gd name="connsiteX0" fmla="*/ 0 w 1928389"/>
                <a:gd name="connsiteY0" fmla="*/ 1394234 h 1394234"/>
                <a:gd name="connsiteX1" fmla="*/ 1928389 w 1928389"/>
                <a:gd name="connsiteY1" fmla="*/ 887240 h 1394234"/>
                <a:gd name="connsiteX2" fmla="*/ 715224 w 1928389"/>
                <a:gd name="connsiteY2" fmla="*/ 0 h 1394234"/>
                <a:gd name="connsiteX3" fmla="*/ 0 w 1928389"/>
                <a:gd name="connsiteY3" fmla="*/ 1394234 h 1394234"/>
                <a:gd name="connsiteX0" fmla="*/ 40930 w 1969319"/>
                <a:gd name="connsiteY0" fmla="*/ 1394234 h 1394234"/>
                <a:gd name="connsiteX1" fmla="*/ 1969319 w 1969319"/>
                <a:gd name="connsiteY1" fmla="*/ 887240 h 1394234"/>
                <a:gd name="connsiteX2" fmla="*/ 756154 w 1969319"/>
                <a:gd name="connsiteY2" fmla="*/ 0 h 1394234"/>
                <a:gd name="connsiteX3" fmla="*/ 40930 w 1969319"/>
                <a:gd name="connsiteY3" fmla="*/ 1394234 h 1394234"/>
                <a:gd name="connsiteX0" fmla="*/ 40930 w 1979034"/>
                <a:gd name="connsiteY0" fmla="*/ 1400925 h 1400925"/>
                <a:gd name="connsiteX1" fmla="*/ 1969319 w 1979034"/>
                <a:gd name="connsiteY1" fmla="*/ 893931 h 1400925"/>
                <a:gd name="connsiteX2" fmla="*/ 756154 w 1979034"/>
                <a:gd name="connsiteY2" fmla="*/ 6691 h 1400925"/>
                <a:gd name="connsiteX3" fmla="*/ 40930 w 1979034"/>
                <a:gd name="connsiteY3" fmla="*/ 1400925 h 1400925"/>
                <a:gd name="connsiteX0" fmla="*/ 40930 w 1969319"/>
                <a:gd name="connsiteY0" fmla="*/ 1403175 h 1403175"/>
                <a:gd name="connsiteX1" fmla="*/ 1969319 w 1969319"/>
                <a:gd name="connsiteY1" fmla="*/ 896181 h 1403175"/>
                <a:gd name="connsiteX2" fmla="*/ 756154 w 1969319"/>
                <a:gd name="connsiteY2" fmla="*/ 8941 h 1403175"/>
                <a:gd name="connsiteX3" fmla="*/ 40930 w 1969319"/>
                <a:gd name="connsiteY3" fmla="*/ 1403175 h 1403175"/>
                <a:gd name="connsiteX0" fmla="*/ 40939 w 1969328"/>
                <a:gd name="connsiteY0" fmla="*/ 1406746 h 1406746"/>
                <a:gd name="connsiteX1" fmla="*/ 1969328 w 1969328"/>
                <a:gd name="connsiteY1" fmla="*/ 899752 h 1406746"/>
                <a:gd name="connsiteX2" fmla="*/ 756163 w 1969328"/>
                <a:gd name="connsiteY2" fmla="*/ 12512 h 1406746"/>
                <a:gd name="connsiteX3" fmla="*/ 40939 w 1969328"/>
                <a:gd name="connsiteY3" fmla="*/ 1406746 h 1406746"/>
                <a:gd name="connsiteX0" fmla="*/ 66935 w 1995324"/>
                <a:gd name="connsiteY0" fmla="*/ 1406072 h 1406072"/>
                <a:gd name="connsiteX1" fmla="*/ 1995324 w 1995324"/>
                <a:gd name="connsiteY1" fmla="*/ 899078 h 1406072"/>
                <a:gd name="connsiteX2" fmla="*/ 782159 w 1995324"/>
                <a:gd name="connsiteY2" fmla="*/ 11838 h 1406072"/>
                <a:gd name="connsiteX3" fmla="*/ 66935 w 1995324"/>
                <a:gd name="connsiteY3" fmla="*/ 1406072 h 1406072"/>
                <a:gd name="connsiteX0" fmla="*/ 0 w 1928389"/>
                <a:gd name="connsiteY0" fmla="*/ 1406072 h 1406072"/>
                <a:gd name="connsiteX1" fmla="*/ 1928389 w 1928389"/>
                <a:gd name="connsiteY1" fmla="*/ 899078 h 1406072"/>
                <a:gd name="connsiteX2" fmla="*/ 715224 w 1928389"/>
                <a:gd name="connsiteY2" fmla="*/ 11838 h 1406072"/>
                <a:gd name="connsiteX3" fmla="*/ 0 w 1928389"/>
                <a:gd name="connsiteY3" fmla="*/ 1406072 h 140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8389" h="1406072">
                  <a:moveTo>
                    <a:pt x="0" y="1406072"/>
                  </a:moveTo>
                  <a:lnTo>
                    <a:pt x="1928389" y="899078"/>
                  </a:lnTo>
                  <a:cubicBezTo>
                    <a:pt x="1676401" y="458477"/>
                    <a:pt x="1109886" y="-87504"/>
                    <a:pt x="715224" y="11838"/>
                  </a:cubicBezTo>
                  <a:cubicBezTo>
                    <a:pt x="58661" y="177104"/>
                    <a:pt x="51303" y="887007"/>
                    <a:pt x="0" y="1406072"/>
                  </a:cubicBezTo>
                  <a:close/>
                </a:path>
              </a:pathLst>
            </a:custGeom>
            <a:solidFill>
              <a:srgbClr val="00B05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7" name="Freihandform 96"/>
            <p:cNvSpPr/>
            <p:nvPr/>
          </p:nvSpPr>
          <p:spPr>
            <a:xfrm>
              <a:off x="4170701" y="2175117"/>
              <a:ext cx="4980844" cy="2786583"/>
            </a:xfrm>
            <a:custGeom>
              <a:avLst/>
              <a:gdLst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348966 w 4997513"/>
                <a:gd name="connsiteY6" fmla="*/ 2064190 h 2824682"/>
                <a:gd name="connsiteX7" fmla="*/ 1457608 w 4997513"/>
                <a:gd name="connsiteY7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41443 w 4981348"/>
                <a:gd name="connsiteY0" fmla="*/ 2793726 h 2793726"/>
                <a:gd name="connsiteX1" fmla="*/ 4981348 w 4981348"/>
                <a:gd name="connsiteY1" fmla="*/ 1815951 h 2793726"/>
                <a:gd name="connsiteX2" fmla="*/ 2577417 w 4981348"/>
                <a:gd name="connsiteY2" fmla="*/ 407431 h 2793726"/>
                <a:gd name="connsiteX3" fmla="*/ 1332801 w 4981348"/>
                <a:gd name="connsiteY3" fmla="*/ 358343 h 2793726"/>
                <a:gd name="connsiteX4" fmla="*/ 504 w 4981348"/>
                <a:gd name="connsiteY4" fmla="*/ 0 h 2793726"/>
                <a:gd name="connsiteX5" fmla="*/ 1178892 w 4981348"/>
                <a:gd name="connsiteY5" fmla="*/ 1363278 h 2793726"/>
                <a:gd name="connsiteX6" fmla="*/ 1441443 w 4981348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8388 w 4980844"/>
                <a:gd name="connsiteY5" fmla="*/ 1363278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31414 w 4980844"/>
                <a:gd name="connsiteY0" fmla="*/ 2786583 h 2786583"/>
                <a:gd name="connsiteX1" fmla="*/ 4980844 w 4980844"/>
                <a:gd name="connsiteY1" fmla="*/ 1815951 h 2786583"/>
                <a:gd name="connsiteX2" fmla="*/ 2576913 w 4980844"/>
                <a:gd name="connsiteY2" fmla="*/ 407431 h 2786583"/>
                <a:gd name="connsiteX3" fmla="*/ 1332297 w 4980844"/>
                <a:gd name="connsiteY3" fmla="*/ 358343 h 2786583"/>
                <a:gd name="connsiteX4" fmla="*/ 0 w 4980844"/>
                <a:gd name="connsiteY4" fmla="*/ 0 h 2786583"/>
                <a:gd name="connsiteX5" fmla="*/ 1171245 w 4980844"/>
                <a:gd name="connsiteY5" fmla="*/ 1372803 h 2786583"/>
                <a:gd name="connsiteX6" fmla="*/ 1431414 w 4980844"/>
                <a:gd name="connsiteY6" fmla="*/ 2786583 h 2786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0844" h="2786583">
                  <a:moveTo>
                    <a:pt x="1431414" y="2786583"/>
                  </a:moveTo>
                  <a:lnTo>
                    <a:pt x="4980844" y="1815951"/>
                  </a:lnTo>
                  <a:lnTo>
                    <a:pt x="2576913" y="407431"/>
                  </a:lnTo>
                  <a:cubicBezTo>
                    <a:pt x="2230760" y="550259"/>
                    <a:pt x="1870129" y="517132"/>
                    <a:pt x="1332297" y="358343"/>
                  </a:cubicBezTo>
                  <a:lnTo>
                    <a:pt x="0" y="0"/>
                  </a:lnTo>
                  <a:cubicBezTo>
                    <a:pt x="626811" y="174633"/>
                    <a:pt x="956885" y="892498"/>
                    <a:pt x="1171245" y="1372803"/>
                  </a:cubicBezTo>
                  <a:cubicBezTo>
                    <a:pt x="1376080" y="1891208"/>
                    <a:pt x="1431084" y="2377762"/>
                    <a:pt x="1431414" y="2786583"/>
                  </a:cubicBez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135" name="Textfeld 134"/>
          <p:cNvSpPr txBox="1"/>
          <p:nvPr/>
        </p:nvSpPr>
        <p:spPr>
          <a:xfrm>
            <a:off x="0" y="46912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In einer </a:t>
            </a:r>
            <a:r>
              <a:rPr lang="de-AT" sz="1400" dirty="0" err="1" smtClean="0"/>
              <a:t>normalaxonometrischen</a:t>
            </a:r>
            <a:r>
              <a:rPr lang="de-AT" sz="1400" dirty="0" smtClean="0"/>
              <a:t> Ansicht liegt der Leithalbkreis eines geraden halben Kreiskonoids in der </a:t>
            </a:r>
            <a:r>
              <a:rPr lang="de-AT" sz="1400" dirty="0" err="1" smtClean="0"/>
              <a:t>yz</a:t>
            </a:r>
            <a:r>
              <a:rPr lang="de-AT" sz="1400" dirty="0" smtClean="0"/>
              <a:t>- Ebene und hat seinen Mittelpunkt im </a:t>
            </a:r>
            <a:r>
              <a:rPr lang="de-AT" sz="1400" dirty="0"/>
              <a:t>K</a:t>
            </a:r>
            <a:r>
              <a:rPr lang="de-AT" sz="1400" dirty="0" smtClean="0"/>
              <a:t>oordinatenursprung. Der Kreis hat den Radius 6 cm. Die Leitgerade ist parallel zur y- Achse und geht durch den Punkt L auf der x- Achse.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den Leitkreis des Konoids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die passende Leitstrecke </a:t>
            </a:r>
            <a:br>
              <a:rPr lang="de-AT" sz="1400" dirty="0" smtClean="0"/>
            </a:br>
            <a:r>
              <a:rPr lang="de-AT" sz="1400" dirty="0" smtClean="0"/>
              <a:t>des Konoids.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Zeichne den Umriss des Konoids als </a:t>
            </a:r>
            <a:br>
              <a:rPr lang="de-AT" sz="1400" dirty="0" smtClean="0"/>
            </a:br>
            <a:r>
              <a:rPr lang="de-AT" sz="1400" dirty="0" smtClean="0"/>
              <a:t>Hüllkurve einiger Erzeugender ein. </a:t>
            </a:r>
            <a:endParaRPr lang="de-AT" sz="1400" dirty="0"/>
          </a:p>
        </p:txBody>
      </p:sp>
      <p:cxnSp>
        <p:nvCxnSpPr>
          <p:cNvPr id="146" name="Gerade Verbindung 145"/>
          <p:cNvCxnSpPr/>
          <p:nvPr/>
        </p:nvCxnSpPr>
        <p:spPr>
          <a:xfrm flipH="1">
            <a:off x="2518429" y="2971897"/>
            <a:ext cx="5945985" cy="1598273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" name="Line 91"/>
          <p:cNvSpPr>
            <a:spLocks noChangeShapeType="1"/>
          </p:cNvSpPr>
          <p:nvPr/>
        </p:nvSpPr>
        <p:spPr bwMode="auto">
          <a:xfrm>
            <a:off x="2852386" y="3290594"/>
            <a:ext cx="3447260" cy="201601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4" name="Line 92"/>
          <p:cNvSpPr>
            <a:spLocks noChangeShapeType="1"/>
          </p:cNvSpPr>
          <p:nvPr/>
        </p:nvSpPr>
        <p:spPr bwMode="auto">
          <a:xfrm flipV="1">
            <a:off x="4246231" y="1599807"/>
            <a:ext cx="0" cy="250593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: </a:t>
            </a:r>
            <a:r>
              <a:rPr lang="en-US" dirty="0" err="1" smtClean="0"/>
              <a:t>Halbes</a:t>
            </a:r>
            <a:r>
              <a:rPr lang="en-US" dirty="0" smtClean="0"/>
              <a:t> </a:t>
            </a:r>
            <a:r>
              <a:rPr lang="en-US" dirty="0" err="1"/>
              <a:t>Kreisk</a:t>
            </a:r>
            <a:r>
              <a:rPr lang="de-AT" dirty="0" err="1"/>
              <a:t>onoid</a:t>
            </a:r>
            <a:r>
              <a:rPr lang="de-AT" dirty="0"/>
              <a:t> in normaler Axonometrie</a:t>
            </a:r>
          </a:p>
        </p:txBody>
      </p:sp>
      <p:cxnSp>
        <p:nvCxnSpPr>
          <p:cNvPr id="32" name="Gerade Verbindung 31"/>
          <p:cNvCxnSpPr/>
          <p:nvPr/>
        </p:nvCxnSpPr>
        <p:spPr>
          <a:xfrm flipH="1">
            <a:off x="2820683" y="3155156"/>
            <a:ext cx="4994470" cy="1323322"/>
          </a:xfrm>
          <a:prstGeom prst="line">
            <a:avLst/>
          </a:prstGeom>
          <a:noFill/>
          <a:ln w="12700">
            <a:solidFill>
              <a:srgbClr val="010000"/>
            </a:solidFill>
            <a:prstDash val="solid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feld 34"/>
          <p:cNvSpPr txBox="1"/>
          <p:nvPr/>
        </p:nvSpPr>
        <p:spPr>
          <a:xfrm>
            <a:off x="2541829" y="448676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36" name="Textfeld 35"/>
          <p:cNvSpPr txBox="1"/>
          <p:nvPr/>
        </p:nvSpPr>
        <p:spPr>
          <a:xfrm>
            <a:off x="6198483" y="501665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cxnSp>
        <p:nvCxnSpPr>
          <p:cNvPr id="42" name="Gerade Verbindung 41"/>
          <p:cNvCxnSpPr/>
          <p:nvPr/>
        </p:nvCxnSpPr>
        <p:spPr>
          <a:xfrm flipH="1" flipV="1">
            <a:off x="3691820" y="2020843"/>
            <a:ext cx="1105305" cy="4171625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Ellipse 33"/>
          <p:cNvSpPr/>
          <p:nvPr/>
        </p:nvSpPr>
        <p:spPr>
          <a:xfrm>
            <a:off x="4205640" y="4075429"/>
            <a:ext cx="56448" cy="564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49" name="Gerade Verbindung 48"/>
          <p:cNvCxnSpPr/>
          <p:nvPr/>
        </p:nvCxnSpPr>
        <p:spPr>
          <a:xfrm flipH="1">
            <a:off x="3612296" y="1997152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Gerade Verbindung 52"/>
          <p:cNvCxnSpPr/>
          <p:nvPr/>
        </p:nvCxnSpPr>
        <p:spPr>
          <a:xfrm flipH="1">
            <a:off x="4725591" y="6169691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Line 92"/>
          <p:cNvSpPr>
            <a:spLocks noChangeShapeType="1"/>
          </p:cNvSpPr>
          <p:nvPr/>
        </p:nvSpPr>
        <p:spPr bwMode="auto">
          <a:xfrm flipV="1">
            <a:off x="3687735" y="2017783"/>
            <a:ext cx="0" cy="3550097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3" name="Line 91"/>
          <p:cNvSpPr>
            <a:spLocks noChangeShapeType="1"/>
          </p:cNvSpPr>
          <p:nvPr/>
        </p:nvSpPr>
        <p:spPr bwMode="auto">
          <a:xfrm>
            <a:off x="3683815" y="5549774"/>
            <a:ext cx="1118641" cy="644851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25" name="Gerade Verbindung 24"/>
          <p:cNvCxnSpPr/>
          <p:nvPr/>
        </p:nvCxnSpPr>
        <p:spPr>
          <a:xfrm rot="3240000" flipH="1" flipV="1">
            <a:off x="4089819" y="3683035"/>
            <a:ext cx="553021" cy="2087203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Bogen 5"/>
          <p:cNvSpPr/>
          <p:nvPr/>
        </p:nvSpPr>
        <p:spPr>
          <a:xfrm>
            <a:off x="1475656" y="3362810"/>
            <a:ext cx="4310744" cy="4310744"/>
          </a:xfrm>
          <a:prstGeom prst="arc">
            <a:avLst>
              <a:gd name="adj1" fmla="val 17937603"/>
              <a:gd name="adj2" fmla="val 19375879"/>
            </a:avLst>
          </a:prstGeom>
          <a:ln w="95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4" name="Gerade Verbindung 43"/>
          <p:cNvCxnSpPr/>
          <p:nvPr/>
        </p:nvCxnSpPr>
        <p:spPr>
          <a:xfrm rot="2160000" flipV="1">
            <a:off x="3335322" y="3809499"/>
            <a:ext cx="712787" cy="87521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Gerade Verbindung 44"/>
          <p:cNvCxnSpPr/>
          <p:nvPr/>
        </p:nvCxnSpPr>
        <p:spPr>
          <a:xfrm flipH="1" flipV="1">
            <a:off x="3117137" y="4285027"/>
            <a:ext cx="61383" cy="231671"/>
          </a:xfrm>
          <a:prstGeom prst="line">
            <a:avLst/>
          </a:prstGeom>
          <a:noFill/>
          <a:ln w="127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Gerade Verbindung 46"/>
          <p:cNvCxnSpPr/>
          <p:nvPr/>
        </p:nvCxnSpPr>
        <p:spPr>
          <a:xfrm rot="2160000" flipV="1">
            <a:off x="4425934" y="3521367"/>
            <a:ext cx="712787" cy="87521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Gerade Verbindung 47"/>
          <p:cNvCxnSpPr/>
          <p:nvPr/>
        </p:nvCxnSpPr>
        <p:spPr>
          <a:xfrm flipH="1" flipV="1">
            <a:off x="5291218" y="3684952"/>
            <a:ext cx="61383" cy="231671"/>
          </a:xfrm>
          <a:prstGeom prst="line">
            <a:avLst/>
          </a:prstGeom>
          <a:noFill/>
          <a:ln w="127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Ellipse 12"/>
          <p:cNvSpPr/>
          <p:nvPr/>
        </p:nvSpPr>
        <p:spPr>
          <a:xfrm rot="20702068">
            <a:off x="3130203" y="1929486"/>
            <a:ext cx="2230511" cy="4337455"/>
          </a:xfrm>
          <a:prstGeom prst="ellipse">
            <a:avLst/>
          </a:prstGeom>
          <a:noFill/>
          <a:ln w="952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3658834" y="5527584"/>
            <a:ext cx="56448" cy="5644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16" name="Gerade Verbindung 15"/>
          <p:cNvCxnSpPr/>
          <p:nvPr/>
        </p:nvCxnSpPr>
        <p:spPr>
          <a:xfrm>
            <a:off x="6586166" y="2431256"/>
            <a:ext cx="2426494" cy="141446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uppieren 54"/>
          <p:cNvGrpSpPr/>
          <p:nvPr/>
        </p:nvGrpSpPr>
        <p:grpSpPr>
          <a:xfrm>
            <a:off x="6581870" y="946717"/>
            <a:ext cx="2413735" cy="1366913"/>
            <a:chOff x="713753" y="1547425"/>
            <a:chExt cx="6974511" cy="3949708"/>
          </a:xfrm>
        </p:grpSpPr>
        <p:sp>
          <p:nvSpPr>
            <p:cNvPr id="58" name="Freeform 5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59" name="Line 6"/>
            <p:cNvSpPr>
              <a:spLocks noChangeShapeType="1"/>
            </p:cNvSpPr>
            <p:nvPr/>
          </p:nvSpPr>
          <p:spPr bwMode="auto">
            <a:xfrm>
              <a:off x="5162551" y="2540000"/>
              <a:ext cx="2525713" cy="1457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0" name="Freeform 7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 flipV="1">
              <a:off x="5162551" y="2540000"/>
              <a:ext cx="2525713" cy="1457325"/>
            </a:xfrm>
            <a:custGeom>
              <a:avLst/>
              <a:gdLst>
                <a:gd name="T0" fmla="*/ 6999 w 6999"/>
                <a:gd name="T1" fmla="*/ 0 h 4041"/>
                <a:gd name="T2" fmla="*/ 6989 w 6999"/>
                <a:gd name="T3" fmla="*/ 7 h 4041"/>
                <a:gd name="T4" fmla="*/ 6956 w 6999"/>
                <a:gd name="T5" fmla="*/ 25 h 4041"/>
                <a:gd name="T6" fmla="*/ 6903 w 6999"/>
                <a:gd name="T7" fmla="*/ 56 h 4041"/>
                <a:gd name="T8" fmla="*/ 6828 w 6999"/>
                <a:gd name="T9" fmla="*/ 99 h 4041"/>
                <a:gd name="T10" fmla="*/ 6733 w 6999"/>
                <a:gd name="T11" fmla="*/ 154 h 4041"/>
                <a:gd name="T12" fmla="*/ 6618 w 6999"/>
                <a:gd name="T13" fmla="*/ 221 h 4041"/>
                <a:gd name="T14" fmla="*/ 6484 w 6999"/>
                <a:gd name="T15" fmla="*/ 298 h 4041"/>
                <a:gd name="T16" fmla="*/ 6331 w 6999"/>
                <a:gd name="T17" fmla="*/ 386 h 4041"/>
                <a:gd name="T18" fmla="*/ 6161 w 6999"/>
                <a:gd name="T19" fmla="*/ 484 h 4041"/>
                <a:gd name="T20" fmla="*/ 5974 w 6999"/>
                <a:gd name="T21" fmla="*/ 592 h 4041"/>
                <a:gd name="T22" fmla="*/ 5773 w 6999"/>
                <a:gd name="T23" fmla="*/ 709 h 4041"/>
                <a:gd name="T24" fmla="*/ 5557 w 6999"/>
                <a:gd name="T25" fmla="*/ 833 h 4041"/>
                <a:gd name="T26" fmla="*/ 5328 w 6999"/>
                <a:gd name="T27" fmla="*/ 965 h 4041"/>
                <a:gd name="T28" fmla="*/ 5089 w 6999"/>
                <a:gd name="T29" fmla="*/ 1104 h 4041"/>
                <a:gd name="T30" fmla="*/ 4839 w 6999"/>
                <a:gd name="T31" fmla="*/ 1248 h 4041"/>
                <a:gd name="T32" fmla="*/ 4581 w 6999"/>
                <a:gd name="T33" fmla="*/ 1396 h 4041"/>
                <a:gd name="T34" fmla="*/ 4317 w 6999"/>
                <a:gd name="T35" fmla="*/ 1549 h 4041"/>
                <a:gd name="T36" fmla="*/ 4047 w 6999"/>
                <a:gd name="T37" fmla="*/ 1705 h 4041"/>
                <a:gd name="T38" fmla="*/ 3774 w 6999"/>
                <a:gd name="T39" fmla="*/ 1862 h 4041"/>
                <a:gd name="T40" fmla="*/ 3500 w 6999"/>
                <a:gd name="T41" fmla="*/ 2021 h 4041"/>
                <a:gd name="T42" fmla="*/ 3225 w 6999"/>
                <a:gd name="T43" fmla="*/ 2179 h 4041"/>
                <a:gd name="T44" fmla="*/ 2952 w 6999"/>
                <a:gd name="T45" fmla="*/ 2337 h 4041"/>
                <a:gd name="T46" fmla="*/ 2683 w 6999"/>
                <a:gd name="T47" fmla="*/ 2492 h 4041"/>
                <a:gd name="T48" fmla="*/ 2418 w 6999"/>
                <a:gd name="T49" fmla="*/ 2645 h 4041"/>
                <a:gd name="T50" fmla="*/ 2161 w 6999"/>
                <a:gd name="T51" fmla="*/ 2794 h 4041"/>
                <a:gd name="T52" fmla="*/ 1911 w 6999"/>
                <a:gd name="T53" fmla="*/ 2938 h 4041"/>
                <a:gd name="T54" fmla="*/ 1671 w 6999"/>
                <a:gd name="T55" fmla="*/ 3076 h 4041"/>
                <a:gd name="T56" fmla="*/ 1443 w 6999"/>
                <a:gd name="T57" fmla="*/ 3208 h 4041"/>
                <a:gd name="T58" fmla="*/ 1227 w 6999"/>
                <a:gd name="T59" fmla="*/ 3333 h 4041"/>
                <a:gd name="T60" fmla="*/ 1025 w 6999"/>
                <a:gd name="T61" fmla="*/ 3449 h 4041"/>
                <a:gd name="T62" fmla="*/ 839 w 6999"/>
                <a:gd name="T63" fmla="*/ 3557 h 4041"/>
                <a:gd name="T64" fmla="*/ 669 w 6999"/>
                <a:gd name="T65" fmla="*/ 3655 h 4041"/>
                <a:gd name="T66" fmla="*/ 516 w 6999"/>
                <a:gd name="T67" fmla="*/ 3744 h 4041"/>
                <a:gd name="T68" fmla="*/ 382 w 6999"/>
                <a:gd name="T69" fmla="*/ 3821 h 4041"/>
                <a:gd name="T70" fmla="*/ 267 w 6999"/>
                <a:gd name="T71" fmla="*/ 3887 h 4041"/>
                <a:gd name="T72" fmla="*/ 172 w 6999"/>
                <a:gd name="T73" fmla="*/ 3942 h 4041"/>
                <a:gd name="T74" fmla="*/ 97 w 6999"/>
                <a:gd name="T75" fmla="*/ 3985 h 4041"/>
                <a:gd name="T76" fmla="*/ 43 w 6999"/>
                <a:gd name="T77" fmla="*/ 4016 h 4041"/>
                <a:gd name="T78" fmla="*/ 11 w 6999"/>
                <a:gd name="T79" fmla="*/ 4035 h 4041"/>
                <a:gd name="T80" fmla="*/ 0 w 6999"/>
                <a:gd name="T81" fmla="*/ 4041 h 4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4041">
                  <a:moveTo>
                    <a:pt x="6999" y="0"/>
                  </a:moveTo>
                  <a:lnTo>
                    <a:pt x="6989" y="7"/>
                  </a:lnTo>
                  <a:lnTo>
                    <a:pt x="6956" y="25"/>
                  </a:lnTo>
                  <a:lnTo>
                    <a:pt x="6903" y="56"/>
                  </a:lnTo>
                  <a:lnTo>
                    <a:pt x="6828" y="99"/>
                  </a:lnTo>
                  <a:lnTo>
                    <a:pt x="6733" y="154"/>
                  </a:lnTo>
                  <a:lnTo>
                    <a:pt x="6618" y="221"/>
                  </a:lnTo>
                  <a:lnTo>
                    <a:pt x="6484" y="298"/>
                  </a:lnTo>
                  <a:lnTo>
                    <a:pt x="6331" y="386"/>
                  </a:lnTo>
                  <a:lnTo>
                    <a:pt x="6161" y="484"/>
                  </a:lnTo>
                  <a:lnTo>
                    <a:pt x="5974" y="592"/>
                  </a:lnTo>
                  <a:lnTo>
                    <a:pt x="5773" y="709"/>
                  </a:lnTo>
                  <a:lnTo>
                    <a:pt x="5557" y="833"/>
                  </a:lnTo>
                  <a:lnTo>
                    <a:pt x="5328" y="965"/>
                  </a:lnTo>
                  <a:lnTo>
                    <a:pt x="5089" y="1104"/>
                  </a:lnTo>
                  <a:lnTo>
                    <a:pt x="4839" y="1248"/>
                  </a:lnTo>
                  <a:lnTo>
                    <a:pt x="4581" y="1396"/>
                  </a:lnTo>
                  <a:lnTo>
                    <a:pt x="4317" y="1549"/>
                  </a:lnTo>
                  <a:lnTo>
                    <a:pt x="4047" y="1705"/>
                  </a:lnTo>
                  <a:lnTo>
                    <a:pt x="3774" y="1862"/>
                  </a:lnTo>
                  <a:lnTo>
                    <a:pt x="3500" y="2021"/>
                  </a:lnTo>
                  <a:lnTo>
                    <a:pt x="3225" y="2179"/>
                  </a:lnTo>
                  <a:lnTo>
                    <a:pt x="2952" y="2337"/>
                  </a:lnTo>
                  <a:lnTo>
                    <a:pt x="2683" y="2492"/>
                  </a:lnTo>
                  <a:lnTo>
                    <a:pt x="2418" y="2645"/>
                  </a:lnTo>
                  <a:lnTo>
                    <a:pt x="2161" y="2794"/>
                  </a:lnTo>
                  <a:lnTo>
                    <a:pt x="1911" y="2938"/>
                  </a:lnTo>
                  <a:lnTo>
                    <a:pt x="1671" y="3076"/>
                  </a:lnTo>
                  <a:lnTo>
                    <a:pt x="1443" y="3208"/>
                  </a:lnTo>
                  <a:lnTo>
                    <a:pt x="1227" y="3333"/>
                  </a:lnTo>
                  <a:lnTo>
                    <a:pt x="1025" y="3449"/>
                  </a:lnTo>
                  <a:lnTo>
                    <a:pt x="839" y="3557"/>
                  </a:lnTo>
                  <a:lnTo>
                    <a:pt x="669" y="3655"/>
                  </a:lnTo>
                  <a:lnTo>
                    <a:pt x="516" y="3744"/>
                  </a:lnTo>
                  <a:lnTo>
                    <a:pt x="382" y="3821"/>
                  </a:lnTo>
                  <a:lnTo>
                    <a:pt x="267" y="3887"/>
                  </a:lnTo>
                  <a:lnTo>
                    <a:pt x="172" y="3942"/>
                  </a:lnTo>
                  <a:lnTo>
                    <a:pt x="97" y="3985"/>
                  </a:lnTo>
                  <a:lnTo>
                    <a:pt x="43" y="4016"/>
                  </a:lnTo>
                  <a:lnTo>
                    <a:pt x="11" y="4035"/>
                  </a:lnTo>
                  <a:lnTo>
                    <a:pt x="0" y="4041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 flipV="1">
              <a:off x="3981451" y="3997325"/>
              <a:ext cx="3706813" cy="992188"/>
            </a:xfrm>
            <a:custGeom>
              <a:avLst/>
              <a:gdLst>
                <a:gd name="T0" fmla="*/ 0 w 10273"/>
                <a:gd name="T1" fmla="*/ 0 h 2752"/>
                <a:gd name="T2" fmla="*/ 2054 w 10273"/>
                <a:gd name="T3" fmla="*/ 550 h 2752"/>
                <a:gd name="T4" fmla="*/ 4109 w 10273"/>
                <a:gd name="T5" fmla="*/ 1101 h 2752"/>
                <a:gd name="T6" fmla="*/ 6164 w 10273"/>
                <a:gd name="T7" fmla="*/ 1651 h 2752"/>
                <a:gd name="T8" fmla="*/ 8219 w 10273"/>
                <a:gd name="T9" fmla="*/ 2202 h 2752"/>
                <a:gd name="T10" fmla="*/ 10273 w 10273"/>
                <a:gd name="T11" fmla="*/ 2752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2">
                  <a:moveTo>
                    <a:pt x="0" y="0"/>
                  </a:moveTo>
                  <a:lnTo>
                    <a:pt x="2054" y="550"/>
                  </a:lnTo>
                  <a:lnTo>
                    <a:pt x="4109" y="1101"/>
                  </a:lnTo>
                  <a:lnTo>
                    <a:pt x="6164" y="1651"/>
                  </a:lnTo>
                  <a:lnTo>
                    <a:pt x="8219" y="2202"/>
                  </a:lnTo>
                  <a:lnTo>
                    <a:pt x="10273" y="2752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 flipV="1">
              <a:off x="3919538" y="3962400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10 w 10274"/>
                <a:gd name="T5" fmla="*/ 395 h 987"/>
                <a:gd name="T6" fmla="*/ 6165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10" y="395"/>
                  </a:lnTo>
                  <a:lnTo>
                    <a:pt x="6165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4" name="Freeform 21"/>
            <p:cNvSpPr>
              <a:spLocks/>
            </p:cNvSpPr>
            <p:nvPr/>
          </p:nvSpPr>
          <p:spPr bwMode="auto">
            <a:xfrm flipV="1">
              <a:off x="3740151" y="3640138"/>
              <a:ext cx="3706813" cy="219075"/>
            </a:xfrm>
            <a:custGeom>
              <a:avLst/>
              <a:gdLst>
                <a:gd name="T0" fmla="*/ 0 w 10274"/>
                <a:gd name="T1" fmla="*/ 606 h 606"/>
                <a:gd name="T2" fmla="*/ 2055 w 10274"/>
                <a:gd name="T3" fmla="*/ 485 h 606"/>
                <a:gd name="T4" fmla="*/ 4110 w 10274"/>
                <a:gd name="T5" fmla="*/ 364 h 606"/>
                <a:gd name="T6" fmla="*/ 6165 w 10274"/>
                <a:gd name="T7" fmla="*/ 243 h 606"/>
                <a:gd name="T8" fmla="*/ 8219 w 10274"/>
                <a:gd name="T9" fmla="*/ 121 h 606"/>
                <a:gd name="T10" fmla="*/ 10274 w 10274"/>
                <a:gd name="T11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6">
                  <a:moveTo>
                    <a:pt x="0" y="606"/>
                  </a:moveTo>
                  <a:lnTo>
                    <a:pt x="2055" y="485"/>
                  </a:lnTo>
                  <a:lnTo>
                    <a:pt x="4110" y="364"/>
                  </a:lnTo>
                  <a:lnTo>
                    <a:pt x="6165" y="243"/>
                  </a:lnTo>
                  <a:lnTo>
                    <a:pt x="8219" y="121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auto">
            <a:xfrm flipV="1">
              <a:off x="3460751" y="3022600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2 h 1871"/>
                <a:gd name="T6" fmla="*/ 6164 w 10274"/>
                <a:gd name="T7" fmla="*/ 748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2"/>
                  </a:lnTo>
                  <a:lnTo>
                    <a:pt x="6164" y="748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6" name="Freeform 29"/>
            <p:cNvSpPr>
              <a:spLocks/>
            </p:cNvSpPr>
            <p:nvPr/>
          </p:nvSpPr>
          <p:spPr bwMode="auto">
            <a:xfrm flipV="1">
              <a:off x="3108326" y="2527300"/>
              <a:ext cx="3706813" cy="966788"/>
            </a:xfrm>
            <a:custGeom>
              <a:avLst/>
              <a:gdLst>
                <a:gd name="T0" fmla="*/ 0 w 10273"/>
                <a:gd name="T1" fmla="*/ 2683 h 2683"/>
                <a:gd name="T2" fmla="*/ 2054 w 10273"/>
                <a:gd name="T3" fmla="*/ 2146 h 2683"/>
                <a:gd name="T4" fmla="*/ 4109 w 10273"/>
                <a:gd name="T5" fmla="*/ 1610 h 2683"/>
                <a:gd name="T6" fmla="*/ 6164 w 10273"/>
                <a:gd name="T7" fmla="*/ 1073 h 2683"/>
                <a:gd name="T8" fmla="*/ 8219 w 10273"/>
                <a:gd name="T9" fmla="*/ 537 h 2683"/>
                <a:gd name="T10" fmla="*/ 10273 w 10273"/>
                <a:gd name="T11" fmla="*/ 0 h 2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3">
                  <a:moveTo>
                    <a:pt x="0" y="2683"/>
                  </a:moveTo>
                  <a:lnTo>
                    <a:pt x="2054" y="2146"/>
                  </a:lnTo>
                  <a:lnTo>
                    <a:pt x="4109" y="1610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 flipV="1">
              <a:off x="2719388" y="2200275"/>
              <a:ext cx="3705225" cy="1068388"/>
            </a:xfrm>
            <a:custGeom>
              <a:avLst/>
              <a:gdLst>
                <a:gd name="T0" fmla="*/ 0 w 10274"/>
                <a:gd name="T1" fmla="*/ 2962 h 2962"/>
                <a:gd name="T2" fmla="*/ 2055 w 10274"/>
                <a:gd name="T3" fmla="*/ 2369 h 2962"/>
                <a:gd name="T4" fmla="*/ 4110 w 10274"/>
                <a:gd name="T5" fmla="*/ 1777 h 2962"/>
                <a:gd name="T6" fmla="*/ 6164 w 10274"/>
                <a:gd name="T7" fmla="*/ 1185 h 2962"/>
                <a:gd name="T8" fmla="*/ 8219 w 10274"/>
                <a:gd name="T9" fmla="*/ 592 h 2962"/>
                <a:gd name="T10" fmla="*/ 10274 w 10274"/>
                <a:gd name="T11" fmla="*/ 0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2962">
                  <a:moveTo>
                    <a:pt x="0" y="2962"/>
                  </a:moveTo>
                  <a:lnTo>
                    <a:pt x="2055" y="2369"/>
                  </a:lnTo>
                  <a:lnTo>
                    <a:pt x="4110" y="1777"/>
                  </a:lnTo>
                  <a:lnTo>
                    <a:pt x="6164" y="1185"/>
                  </a:lnTo>
                  <a:lnTo>
                    <a:pt x="8219" y="59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8" name="Freeform 37"/>
            <p:cNvSpPr>
              <a:spLocks/>
            </p:cNvSpPr>
            <p:nvPr/>
          </p:nvSpPr>
          <p:spPr bwMode="auto">
            <a:xfrm flipV="1">
              <a:off x="2328863" y="2076450"/>
              <a:ext cx="3706813" cy="966788"/>
            </a:xfrm>
            <a:custGeom>
              <a:avLst/>
              <a:gdLst>
                <a:gd name="T0" fmla="*/ 0 w 10273"/>
                <a:gd name="T1" fmla="*/ 2682 h 2682"/>
                <a:gd name="T2" fmla="*/ 2054 w 10273"/>
                <a:gd name="T3" fmla="*/ 2146 h 2682"/>
                <a:gd name="T4" fmla="*/ 4109 w 10273"/>
                <a:gd name="T5" fmla="*/ 1609 h 2682"/>
                <a:gd name="T6" fmla="*/ 6164 w 10273"/>
                <a:gd name="T7" fmla="*/ 1073 h 2682"/>
                <a:gd name="T8" fmla="*/ 8219 w 10273"/>
                <a:gd name="T9" fmla="*/ 537 h 2682"/>
                <a:gd name="T10" fmla="*/ 10273 w 10273"/>
                <a:gd name="T11" fmla="*/ 0 h 2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2">
                  <a:moveTo>
                    <a:pt x="0" y="2682"/>
                  </a:moveTo>
                  <a:lnTo>
                    <a:pt x="2054" y="2146"/>
                  </a:lnTo>
                  <a:lnTo>
                    <a:pt x="4109" y="1609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9" name="Freeform 41"/>
            <p:cNvSpPr>
              <a:spLocks/>
            </p:cNvSpPr>
            <p:nvPr/>
          </p:nvSpPr>
          <p:spPr bwMode="auto">
            <a:xfrm flipV="1">
              <a:off x="1976438" y="2166938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3 h 1871"/>
                <a:gd name="T6" fmla="*/ 6164 w 10274"/>
                <a:gd name="T7" fmla="*/ 749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3"/>
                  </a:lnTo>
                  <a:lnTo>
                    <a:pt x="6164" y="749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0" name="Freeform 45"/>
            <p:cNvSpPr>
              <a:spLocks/>
            </p:cNvSpPr>
            <p:nvPr/>
          </p:nvSpPr>
          <p:spPr bwMode="auto">
            <a:xfrm flipV="1">
              <a:off x="1697038" y="2460625"/>
              <a:ext cx="3706813" cy="219075"/>
            </a:xfrm>
            <a:custGeom>
              <a:avLst/>
              <a:gdLst>
                <a:gd name="T0" fmla="*/ 0 w 10274"/>
                <a:gd name="T1" fmla="*/ 607 h 607"/>
                <a:gd name="T2" fmla="*/ 2055 w 10274"/>
                <a:gd name="T3" fmla="*/ 485 h 607"/>
                <a:gd name="T4" fmla="*/ 4109 w 10274"/>
                <a:gd name="T5" fmla="*/ 364 h 607"/>
                <a:gd name="T6" fmla="*/ 6164 w 10274"/>
                <a:gd name="T7" fmla="*/ 243 h 607"/>
                <a:gd name="T8" fmla="*/ 8219 w 10274"/>
                <a:gd name="T9" fmla="*/ 122 h 607"/>
                <a:gd name="T10" fmla="*/ 10274 w 10274"/>
                <a:gd name="T11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7">
                  <a:moveTo>
                    <a:pt x="0" y="607"/>
                  </a:moveTo>
                  <a:lnTo>
                    <a:pt x="2055" y="485"/>
                  </a:lnTo>
                  <a:lnTo>
                    <a:pt x="4109" y="364"/>
                  </a:lnTo>
                  <a:lnTo>
                    <a:pt x="6164" y="243"/>
                  </a:lnTo>
                  <a:lnTo>
                    <a:pt x="8219" y="12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1" name="Freeform 49"/>
            <p:cNvSpPr>
              <a:spLocks/>
            </p:cNvSpPr>
            <p:nvPr/>
          </p:nvSpPr>
          <p:spPr bwMode="auto">
            <a:xfrm flipV="1">
              <a:off x="1517651" y="2576513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09 w 10274"/>
                <a:gd name="T5" fmla="*/ 395 h 987"/>
                <a:gd name="T6" fmla="*/ 6164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09" y="395"/>
                  </a:lnTo>
                  <a:lnTo>
                    <a:pt x="6164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2" name="Freeform 53"/>
            <p:cNvSpPr>
              <a:spLocks/>
            </p:cNvSpPr>
            <p:nvPr/>
          </p:nvSpPr>
          <p:spPr bwMode="auto">
            <a:xfrm flipV="1">
              <a:off x="1455738" y="2540000"/>
              <a:ext cx="3706813" cy="993775"/>
            </a:xfrm>
            <a:custGeom>
              <a:avLst/>
              <a:gdLst>
                <a:gd name="T0" fmla="*/ 0 w 10273"/>
                <a:gd name="T1" fmla="*/ 0 h 2753"/>
                <a:gd name="T2" fmla="*/ 2054 w 10273"/>
                <a:gd name="T3" fmla="*/ 551 h 2753"/>
                <a:gd name="T4" fmla="*/ 4109 w 10273"/>
                <a:gd name="T5" fmla="*/ 1102 h 2753"/>
                <a:gd name="T6" fmla="*/ 6164 w 10273"/>
                <a:gd name="T7" fmla="*/ 1652 h 2753"/>
                <a:gd name="T8" fmla="*/ 8219 w 10273"/>
                <a:gd name="T9" fmla="*/ 2203 h 2753"/>
                <a:gd name="T10" fmla="*/ 10273 w 10273"/>
                <a:gd name="T11" fmla="*/ 2753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3">
                  <a:moveTo>
                    <a:pt x="0" y="0"/>
                  </a:moveTo>
                  <a:lnTo>
                    <a:pt x="2054" y="551"/>
                  </a:lnTo>
                  <a:lnTo>
                    <a:pt x="4109" y="1102"/>
                  </a:lnTo>
                  <a:lnTo>
                    <a:pt x="6164" y="1652"/>
                  </a:lnTo>
                  <a:lnTo>
                    <a:pt x="8219" y="2203"/>
                  </a:lnTo>
                  <a:lnTo>
                    <a:pt x="10273" y="2753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3" name="Line 54"/>
            <p:cNvSpPr>
              <a:spLocks noChangeShapeType="1"/>
            </p:cNvSpPr>
            <p:nvPr/>
          </p:nvSpPr>
          <p:spPr bwMode="auto">
            <a:xfrm flipH="1" flipV="1">
              <a:off x="2520951" y="2112963"/>
              <a:ext cx="322263" cy="88900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4" name="Line 57"/>
            <p:cNvSpPr>
              <a:spLocks noChangeShapeType="1"/>
            </p:cNvSpPr>
            <p:nvPr/>
          </p:nvSpPr>
          <p:spPr bwMode="auto">
            <a:xfrm>
              <a:off x="3487738" y="2379663"/>
              <a:ext cx="323850" cy="841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5" name="Line 64"/>
            <p:cNvSpPr>
              <a:spLocks noChangeShapeType="1"/>
            </p:cNvSpPr>
            <p:nvPr/>
          </p:nvSpPr>
          <p:spPr bwMode="auto">
            <a:xfrm flipH="1" flipV="1">
              <a:off x="4283076" y="2582863"/>
              <a:ext cx="328613" cy="650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6" name="Line 65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411163" cy="777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7" name="Line 66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331788" cy="60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8" name="Line 73"/>
            <p:cNvSpPr>
              <a:spLocks noChangeShapeType="1"/>
            </p:cNvSpPr>
            <p:nvPr/>
          </p:nvSpPr>
          <p:spPr bwMode="auto">
            <a:xfrm>
              <a:off x="4322763" y="2613025"/>
              <a:ext cx="3397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 flipH="1">
              <a:off x="4518026" y="2614613"/>
              <a:ext cx="3524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0" name="Line 81"/>
            <p:cNvSpPr>
              <a:spLocks noChangeShapeType="1"/>
            </p:cNvSpPr>
            <p:nvPr/>
          </p:nvSpPr>
          <p:spPr bwMode="auto">
            <a:xfrm flipH="1">
              <a:off x="4483101" y="2614613"/>
              <a:ext cx="387350" cy="333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1" name="Line 82"/>
            <p:cNvSpPr>
              <a:spLocks noChangeShapeType="1"/>
            </p:cNvSpPr>
            <p:nvPr/>
          </p:nvSpPr>
          <p:spPr bwMode="auto">
            <a:xfrm flipH="1">
              <a:off x="4483101" y="2611438"/>
              <a:ext cx="357188" cy="36513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2" name="Line 84"/>
            <p:cNvSpPr>
              <a:spLocks noChangeShapeType="1"/>
            </p:cNvSpPr>
            <p:nvPr/>
          </p:nvSpPr>
          <p:spPr bwMode="auto">
            <a:xfrm flipV="1">
              <a:off x="4818063" y="2560638"/>
              <a:ext cx="379413" cy="5397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3" name="Line 91"/>
            <p:cNvSpPr>
              <a:spLocks noChangeShapeType="1"/>
            </p:cNvSpPr>
            <p:nvPr/>
          </p:nvSpPr>
          <p:spPr bwMode="auto">
            <a:xfrm>
              <a:off x="1265507" y="3424335"/>
              <a:ext cx="3595741" cy="207279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4" name="Line 92"/>
            <p:cNvSpPr>
              <a:spLocks noChangeShapeType="1"/>
            </p:cNvSpPr>
            <p:nvPr/>
          </p:nvSpPr>
          <p:spPr bwMode="auto">
            <a:xfrm flipV="1">
              <a:off x="2719388" y="1685925"/>
              <a:ext cx="0" cy="257651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cxnSp>
          <p:nvCxnSpPr>
            <p:cNvPr id="85" name="Gerade Verbindung 84"/>
            <p:cNvCxnSpPr/>
            <p:nvPr/>
          </p:nvCxnSpPr>
          <p:spPr>
            <a:xfrm flipH="1">
              <a:off x="917166" y="3096661"/>
              <a:ext cx="6202091" cy="164329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Ellipse 85"/>
            <p:cNvSpPr/>
            <p:nvPr/>
          </p:nvSpPr>
          <p:spPr>
            <a:xfrm>
              <a:off x="6375048" y="3211650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2653640" y="4195805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713753" y="4070050"/>
              <a:ext cx="544401" cy="711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x</a:t>
              </a:r>
              <a:endParaRPr lang="de-AT" sz="10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4644628" y="4757727"/>
              <a:ext cx="279401" cy="72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y</a:t>
              </a:r>
              <a:endParaRPr lang="de-AT" sz="10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2694394" y="1547425"/>
              <a:ext cx="635366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z</a:t>
              </a:r>
              <a:endParaRPr lang="de-AT" sz="10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200019" y="2660120"/>
              <a:ext cx="482167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L</a:t>
              </a:r>
              <a:endParaRPr lang="de-AT" sz="1000" dirty="0"/>
            </a:p>
          </p:txBody>
        </p:sp>
      </p:grpSp>
      <p:cxnSp>
        <p:nvCxnSpPr>
          <p:cNvPr id="130" name="Gerade Verbindung 129"/>
          <p:cNvCxnSpPr/>
          <p:nvPr/>
        </p:nvCxnSpPr>
        <p:spPr>
          <a:xfrm flipH="1">
            <a:off x="3007606" y="2430899"/>
            <a:ext cx="3594238" cy="967555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flipH="1">
            <a:off x="5450524" y="3854889"/>
            <a:ext cx="3541435" cy="958388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 flipH="1" flipV="1">
            <a:off x="4221585" y="2105025"/>
            <a:ext cx="3602478" cy="1045582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Ellipse 133"/>
          <p:cNvSpPr/>
          <p:nvPr/>
        </p:nvSpPr>
        <p:spPr>
          <a:xfrm>
            <a:off x="7779749" y="3112964"/>
            <a:ext cx="72000" cy="700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36" name="Gerade Verbindung 135"/>
          <p:cNvCxnSpPr/>
          <p:nvPr/>
        </p:nvCxnSpPr>
        <p:spPr>
          <a:xfrm flipH="1">
            <a:off x="3259931" y="2562569"/>
            <a:ext cx="3560450" cy="963534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 flipH="1">
            <a:off x="3519488" y="2724700"/>
            <a:ext cx="3568642" cy="965751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 flipH="1">
            <a:off x="3879056" y="2934456"/>
            <a:ext cx="3567311" cy="965390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flipH="1">
            <a:off x="4617244" y="3351737"/>
            <a:ext cx="3561486" cy="963814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 flipH="1">
            <a:off x="4960144" y="3556375"/>
            <a:ext cx="3557503" cy="962736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 flipH="1">
            <a:off x="5231606" y="3713537"/>
            <a:ext cx="3559885" cy="963381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 flipH="1">
            <a:off x="5408342" y="3815930"/>
            <a:ext cx="3559361" cy="963239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 flipH="1">
            <a:off x="3088481" y="2472174"/>
            <a:ext cx="3559384" cy="958172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feld 120"/>
          <p:cNvSpPr txBox="1"/>
          <p:nvPr/>
        </p:nvSpPr>
        <p:spPr>
          <a:xfrm>
            <a:off x="4237517" y="1484784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2" name="Textfeld 1"/>
          <p:cNvSpPr txBox="1"/>
          <p:nvPr/>
        </p:nvSpPr>
        <p:spPr>
          <a:xfrm>
            <a:off x="0" y="2276872"/>
            <a:ext cx="3007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Ermittle weitere Erzeugenden.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0" y="3046913"/>
            <a:ext cx="30029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Zeichne dazu jeweils eine </a:t>
            </a:r>
            <a:r>
              <a:rPr lang="de-AT" dirty="0" smtClean="0">
                <a:solidFill>
                  <a:srgbClr val="FF6600"/>
                </a:solidFill>
              </a:rPr>
              <a:t>Parallele zur x- Achse</a:t>
            </a:r>
            <a:r>
              <a:rPr lang="de-AT" dirty="0" smtClean="0"/>
              <a:t>, schneide sie mit der y- Achse und zeichne durch den </a:t>
            </a:r>
            <a:r>
              <a:rPr lang="de-AT" dirty="0"/>
              <a:t>S</a:t>
            </a:r>
            <a:r>
              <a:rPr lang="de-AT" dirty="0" smtClean="0"/>
              <a:t>chnittpunkt eine </a:t>
            </a:r>
            <a:r>
              <a:rPr lang="de-AT" dirty="0" smtClean="0">
                <a:solidFill>
                  <a:srgbClr val="FF6600"/>
                </a:solidFill>
              </a:rPr>
              <a:t>Parallele zur z- Achse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4837421"/>
            <a:ext cx="3266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Dadurch werden Parallelebenen zur </a:t>
            </a:r>
            <a:r>
              <a:rPr lang="de-AT" dirty="0" err="1" smtClean="0"/>
              <a:t>xz</a:t>
            </a:r>
            <a:r>
              <a:rPr lang="de-AT" dirty="0" smtClean="0"/>
              <a:t>- Ebene aufgespannt, in denen die Erzeugenden liegen müssen.</a:t>
            </a:r>
            <a:endParaRPr lang="de-AT" dirty="0"/>
          </a:p>
        </p:txBody>
      </p:sp>
      <p:sp>
        <p:nvSpPr>
          <p:cNvPr id="147" name="Line 92"/>
          <p:cNvSpPr>
            <a:spLocks noChangeShapeType="1"/>
          </p:cNvSpPr>
          <p:nvPr/>
        </p:nvSpPr>
        <p:spPr bwMode="auto">
          <a:xfrm flipV="1">
            <a:off x="3091608" y="2807493"/>
            <a:ext cx="0" cy="628687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8" name="Line 92"/>
          <p:cNvSpPr>
            <a:spLocks noChangeShapeType="1"/>
          </p:cNvSpPr>
          <p:nvPr/>
        </p:nvSpPr>
        <p:spPr bwMode="auto">
          <a:xfrm flipV="1">
            <a:off x="3260676" y="2359818"/>
            <a:ext cx="0" cy="1169231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9" name="Line 92"/>
          <p:cNvSpPr>
            <a:spLocks noChangeShapeType="1"/>
          </p:cNvSpPr>
          <p:nvPr/>
        </p:nvSpPr>
        <p:spPr bwMode="auto">
          <a:xfrm flipV="1">
            <a:off x="3536901" y="2074068"/>
            <a:ext cx="0" cy="1619287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0" name="Line 92"/>
          <p:cNvSpPr>
            <a:spLocks noChangeShapeType="1"/>
          </p:cNvSpPr>
          <p:nvPr/>
        </p:nvSpPr>
        <p:spPr bwMode="auto">
          <a:xfrm flipV="1">
            <a:off x="4613226" y="2421730"/>
            <a:ext cx="0" cy="1895513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1" name="Line 92"/>
          <p:cNvSpPr>
            <a:spLocks noChangeShapeType="1"/>
          </p:cNvSpPr>
          <p:nvPr/>
        </p:nvSpPr>
        <p:spPr bwMode="auto">
          <a:xfrm flipV="1">
            <a:off x="4960889" y="2902743"/>
            <a:ext cx="0" cy="1619287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2" name="Line 92"/>
          <p:cNvSpPr>
            <a:spLocks noChangeShapeType="1"/>
          </p:cNvSpPr>
          <p:nvPr/>
        </p:nvSpPr>
        <p:spPr bwMode="auto">
          <a:xfrm flipV="1">
            <a:off x="3886946" y="1993105"/>
            <a:ext cx="0" cy="1900275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3" name="Line 92"/>
          <p:cNvSpPr>
            <a:spLocks noChangeShapeType="1"/>
          </p:cNvSpPr>
          <p:nvPr/>
        </p:nvSpPr>
        <p:spPr bwMode="auto">
          <a:xfrm flipV="1">
            <a:off x="5227589" y="3507580"/>
            <a:ext cx="0" cy="1164469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4" name="Line 92"/>
          <p:cNvSpPr>
            <a:spLocks noChangeShapeType="1"/>
          </p:cNvSpPr>
          <p:nvPr/>
        </p:nvSpPr>
        <p:spPr bwMode="auto">
          <a:xfrm flipV="1">
            <a:off x="5401420" y="4157662"/>
            <a:ext cx="0" cy="623924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31" name="Bogen 130"/>
          <p:cNvSpPr/>
          <p:nvPr/>
        </p:nvSpPr>
        <p:spPr>
          <a:xfrm rot="20697023">
            <a:off x="3126048" y="1935409"/>
            <a:ext cx="2232963" cy="4334080"/>
          </a:xfrm>
          <a:prstGeom prst="arc">
            <a:avLst>
              <a:gd name="adj1" fmla="val 13493931"/>
              <a:gd name="adj2" fmla="val 274711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lt1"/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5421382" y="4780973"/>
            <a:ext cx="56448" cy="5644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54" name="Ellipse 53"/>
          <p:cNvSpPr/>
          <p:nvPr/>
        </p:nvSpPr>
        <p:spPr>
          <a:xfrm>
            <a:off x="3002954" y="3378696"/>
            <a:ext cx="56448" cy="5644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118" name="Textfeld 117"/>
          <p:cNvSpPr txBox="1"/>
          <p:nvPr/>
        </p:nvSpPr>
        <p:spPr>
          <a:xfrm>
            <a:off x="7721989" y="2888285"/>
            <a:ext cx="267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L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212528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uppieren 96"/>
          <p:cNvGrpSpPr/>
          <p:nvPr/>
        </p:nvGrpSpPr>
        <p:grpSpPr>
          <a:xfrm>
            <a:off x="6833555" y="1122602"/>
            <a:ext cx="2148520" cy="1017354"/>
            <a:chOff x="3176257" y="2132323"/>
            <a:chExt cx="5975288" cy="2829377"/>
          </a:xfrm>
        </p:grpSpPr>
        <p:sp>
          <p:nvSpPr>
            <p:cNvPr id="98" name="Freihandform 97"/>
            <p:cNvSpPr/>
            <p:nvPr/>
          </p:nvSpPr>
          <p:spPr>
            <a:xfrm>
              <a:off x="3176257" y="2132323"/>
              <a:ext cx="1928389" cy="1406072"/>
            </a:xfrm>
            <a:custGeom>
              <a:avLst/>
              <a:gdLst>
                <a:gd name="connsiteX0" fmla="*/ 0 w 1928389"/>
                <a:gd name="connsiteY0" fmla="*/ 1394234 h 1394234"/>
                <a:gd name="connsiteX1" fmla="*/ 1928389 w 1928389"/>
                <a:gd name="connsiteY1" fmla="*/ 887240 h 1394234"/>
                <a:gd name="connsiteX2" fmla="*/ 715224 w 1928389"/>
                <a:gd name="connsiteY2" fmla="*/ 0 h 1394234"/>
                <a:gd name="connsiteX3" fmla="*/ 0 w 1928389"/>
                <a:gd name="connsiteY3" fmla="*/ 1394234 h 1394234"/>
                <a:gd name="connsiteX0" fmla="*/ 40930 w 1969319"/>
                <a:gd name="connsiteY0" fmla="*/ 1394234 h 1394234"/>
                <a:gd name="connsiteX1" fmla="*/ 1969319 w 1969319"/>
                <a:gd name="connsiteY1" fmla="*/ 887240 h 1394234"/>
                <a:gd name="connsiteX2" fmla="*/ 756154 w 1969319"/>
                <a:gd name="connsiteY2" fmla="*/ 0 h 1394234"/>
                <a:gd name="connsiteX3" fmla="*/ 40930 w 1969319"/>
                <a:gd name="connsiteY3" fmla="*/ 1394234 h 1394234"/>
                <a:gd name="connsiteX0" fmla="*/ 40930 w 1979034"/>
                <a:gd name="connsiteY0" fmla="*/ 1400925 h 1400925"/>
                <a:gd name="connsiteX1" fmla="*/ 1969319 w 1979034"/>
                <a:gd name="connsiteY1" fmla="*/ 893931 h 1400925"/>
                <a:gd name="connsiteX2" fmla="*/ 756154 w 1979034"/>
                <a:gd name="connsiteY2" fmla="*/ 6691 h 1400925"/>
                <a:gd name="connsiteX3" fmla="*/ 40930 w 1979034"/>
                <a:gd name="connsiteY3" fmla="*/ 1400925 h 1400925"/>
                <a:gd name="connsiteX0" fmla="*/ 40930 w 1969319"/>
                <a:gd name="connsiteY0" fmla="*/ 1403175 h 1403175"/>
                <a:gd name="connsiteX1" fmla="*/ 1969319 w 1969319"/>
                <a:gd name="connsiteY1" fmla="*/ 896181 h 1403175"/>
                <a:gd name="connsiteX2" fmla="*/ 756154 w 1969319"/>
                <a:gd name="connsiteY2" fmla="*/ 8941 h 1403175"/>
                <a:gd name="connsiteX3" fmla="*/ 40930 w 1969319"/>
                <a:gd name="connsiteY3" fmla="*/ 1403175 h 1403175"/>
                <a:gd name="connsiteX0" fmla="*/ 40939 w 1969328"/>
                <a:gd name="connsiteY0" fmla="*/ 1406746 h 1406746"/>
                <a:gd name="connsiteX1" fmla="*/ 1969328 w 1969328"/>
                <a:gd name="connsiteY1" fmla="*/ 899752 h 1406746"/>
                <a:gd name="connsiteX2" fmla="*/ 756163 w 1969328"/>
                <a:gd name="connsiteY2" fmla="*/ 12512 h 1406746"/>
                <a:gd name="connsiteX3" fmla="*/ 40939 w 1969328"/>
                <a:gd name="connsiteY3" fmla="*/ 1406746 h 1406746"/>
                <a:gd name="connsiteX0" fmla="*/ 66935 w 1995324"/>
                <a:gd name="connsiteY0" fmla="*/ 1406072 h 1406072"/>
                <a:gd name="connsiteX1" fmla="*/ 1995324 w 1995324"/>
                <a:gd name="connsiteY1" fmla="*/ 899078 h 1406072"/>
                <a:gd name="connsiteX2" fmla="*/ 782159 w 1995324"/>
                <a:gd name="connsiteY2" fmla="*/ 11838 h 1406072"/>
                <a:gd name="connsiteX3" fmla="*/ 66935 w 1995324"/>
                <a:gd name="connsiteY3" fmla="*/ 1406072 h 1406072"/>
                <a:gd name="connsiteX0" fmla="*/ 0 w 1928389"/>
                <a:gd name="connsiteY0" fmla="*/ 1406072 h 1406072"/>
                <a:gd name="connsiteX1" fmla="*/ 1928389 w 1928389"/>
                <a:gd name="connsiteY1" fmla="*/ 899078 h 1406072"/>
                <a:gd name="connsiteX2" fmla="*/ 715224 w 1928389"/>
                <a:gd name="connsiteY2" fmla="*/ 11838 h 1406072"/>
                <a:gd name="connsiteX3" fmla="*/ 0 w 1928389"/>
                <a:gd name="connsiteY3" fmla="*/ 1406072 h 140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8389" h="1406072">
                  <a:moveTo>
                    <a:pt x="0" y="1406072"/>
                  </a:moveTo>
                  <a:lnTo>
                    <a:pt x="1928389" y="899078"/>
                  </a:lnTo>
                  <a:cubicBezTo>
                    <a:pt x="1676401" y="458477"/>
                    <a:pt x="1109886" y="-87504"/>
                    <a:pt x="715224" y="11838"/>
                  </a:cubicBezTo>
                  <a:cubicBezTo>
                    <a:pt x="58661" y="177104"/>
                    <a:pt x="51303" y="887007"/>
                    <a:pt x="0" y="1406072"/>
                  </a:cubicBezTo>
                  <a:close/>
                </a:path>
              </a:pathLst>
            </a:custGeom>
            <a:solidFill>
              <a:srgbClr val="00B05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9" name="Freihandform 98"/>
            <p:cNvSpPr/>
            <p:nvPr/>
          </p:nvSpPr>
          <p:spPr>
            <a:xfrm>
              <a:off x="4170701" y="2175117"/>
              <a:ext cx="4980844" cy="2786583"/>
            </a:xfrm>
            <a:custGeom>
              <a:avLst/>
              <a:gdLst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348966 w 4997513"/>
                <a:gd name="connsiteY6" fmla="*/ 2064190 h 2824682"/>
                <a:gd name="connsiteX7" fmla="*/ 1457608 w 4997513"/>
                <a:gd name="connsiteY7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41443 w 4981348"/>
                <a:gd name="connsiteY0" fmla="*/ 2793726 h 2793726"/>
                <a:gd name="connsiteX1" fmla="*/ 4981348 w 4981348"/>
                <a:gd name="connsiteY1" fmla="*/ 1815951 h 2793726"/>
                <a:gd name="connsiteX2" fmla="*/ 2577417 w 4981348"/>
                <a:gd name="connsiteY2" fmla="*/ 407431 h 2793726"/>
                <a:gd name="connsiteX3" fmla="*/ 1332801 w 4981348"/>
                <a:gd name="connsiteY3" fmla="*/ 358343 h 2793726"/>
                <a:gd name="connsiteX4" fmla="*/ 504 w 4981348"/>
                <a:gd name="connsiteY4" fmla="*/ 0 h 2793726"/>
                <a:gd name="connsiteX5" fmla="*/ 1178892 w 4981348"/>
                <a:gd name="connsiteY5" fmla="*/ 1363278 h 2793726"/>
                <a:gd name="connsiteX6" fmla="*/ 1441443 w 4981348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8388 w 4980844"/>
                <a:gd name="connsiteY5" fmla="*/ 1363278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31414 w 4980844"/>
                <a:gd name="connsiteY0" fmla="*/ 2786583 h 2786583"/>
                <a:gd name="connsiteX1" fmla="*/ 4980844 w 4980844"/>
                <a:gd name="connsiteY1" fmla="*/ 1815951 h 2786583"/>
                <a:gd name="connsiteX2" fmla="*/ 2576913 w 4980844"/>
                <a:gd name="connsiteY2" fmla="*/ 407431 h 2786583"/>
                <a:gd name="connsiteX3" fmla="*/ 1332297 w 4980844"/>
                <a:gd name="connsiteY3" fmla="*/ 358343 h 2786583"/>
                <a:gd name="connsiteX4" fmla="*/ 0 w 4980844"/>
                <a:gd name="connsiteY4" fmla="*/ 0 h 2786583"/>
                <a:gd name="connsiteX5" fmla="*/ 1171245 w 4980844"/>
                <a:gd name="connsiteY5" fmla="*/ 1372803 h 2786583"/>
                <a:gd name="connsiteX6" fmla="*/ 1431414 w 4980844"/>
                <a:gd name="connsiteY6" fmla="*/ 2786583 h 2786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0844" h="2786583">
                  <a:moveTo>
                    <a:pt x="1431414" y="2786583"/>
                  </a:moveTo>
                  <a:lnTo>
                    <a:pt x="4980844" y="1815951"/>
                  </a:lnTo>
                  <a:lnTo>
                    <a:pt x="2576913" y="407431"/>
                  </a:lnTo>
                  <a:cubicBezTo>
                    <a:pt x="2230760" y="550259"/>
                    <a:pt x="1870129" y="517132"/>
                    <a:pt x="1332297" y="358343"/>
                  </a:cubicBezTo>
                  <a:lnTo>
                    <a:pt x="0" y="0"/>
                  </a:lnTo>
                  <a:cubicBezTo>
                    <a:pt x="626811" y="174633"/>
                    <a:pt x="956885" y="892498"/>
                    <a:pt x="1171245" y="1372803"/>
                  </a:cubicBezTo>
                  <a:cubicBezTo>
                    <a:pt x="1376080" y="1891208"/>
                    <a:pt x="1431084" y="2377762"/>
                    <a:pt x="1431414" y="2786583"/>
                  </a:cubicBez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135" name="Textfeld 134"/>
          <p:cNvSpPr txBox="1"/>
          <p:nvPr/>
        </p:nvSpPr>
        <p:spPr>
          <a:xfrm>
            <a:off x="0" y="46912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In einer </a:t>
            </a:r>
            <a:r>
              <a:rPr lang="de-AT" sz="1400" dirty="0" err="1" smtClean="0"/>
              <a:t>normalaxonometrischen</a:t>
            </a:r>
            <a:r>
              <a:rPr lang="de-AT" sz="1400" dirty="0" smtClean="0"/>
              <a:t> Ansicht liegt der Leithalbkreis eines geraden halben Kreiskonoids in der </a:t>
            </a:r>
            <a:r>
              <a:rPr lang="de-AT" sz="1400" dirty="0" err="1" smtClean="0"/>
              <a:t>yz</a:t>
            </a:r>
            <a:r>
              <a:rPr lang="de-AT" sz="1400" dirty="0" smtClean="0"/>
              <a:t>- Ebene und hat seinen Mittelpunkt im </a:t>
            </a:r>
            <a:r>
              <a:rPr lang="de-AT" sz="1400" dirty="0"/>
              <a:t>K</a:t>
            </a:r>
            <a:r>
              <a:rPr lang="de-AT" sz="1400" dirty="0" smtClean="0"/>
              <a:t>oordinatenursprung. Der Kreis hat den Radius 6 cm. Die Leitgerade ist parallel zur y- Achse und geht durch den Punkt L auf der x- Achse.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den Leitkreis des Konoids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die passende Leitstrecke </a:t>
            </a:r>
            <a:br>
              <a:rPr lang="de-AT" sz="1400" dirty="0" smtClean="0"/>
            </a:br>
            <a:r>
              <a:rPr lang="de-AT" sz="1400" dirty="0" smtClean="0"/>
              <a:t>des Konoids.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Zeichne den Umriss des Konoids als </a:t>
            </a:r>
            <a:br>
              <a:rPr lang="de-AT" sz="1400" dirty="0" smtClean="0"/>
            </a:br>
            <a:r>
              <a:rPr lang="de-AT" sz="1400" dirty="0" smtClean="0"/>
              <a:t>Hüllkurve einiger Erzeugender ein. </a:t>
            </a:r>
            <a:endParaRPr lang="de-AT" sz="1400" dirty="0"/>
          </a:p>
        </p:txBody>
      </p:sp>
      <p:cxnSp>
        <p:nvCxnSpPr>
          <p:cNvPr id="138" name="Gerade Verbindung 137"/>
          <p:cNvCxnSpPr/>
          <p:nvPr/>
        </p:nvCxnSpPr>
        <p:spPr>
          <a:xfrm flipH="1">
            <a:off x="3879056" y="2934456"/>
            <a:ext cx="3567311" cy="965390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flipH="1">
            <a:off x="4617244" y="3351737"/>
            <a:ext cx="3561486" cy="963814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 flipH="1">
            <a:off x="4960144" y="3556375"/>
            <a:ext cx="3557503" cy="962736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/>
          <p:nvPr/>
        </p:nvCxnSpPr>
        <p:spPr>
          <a:xfrm flipH="1" flipV="1">
            <a:off x="5214938" y="3500438"/>
            <a:ext cx="3571875" cy="209550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145"/>
          <p:cNvCxnSpPr/>
          <p:nvPr/>
        </p:nvCxnSpPr>
        <p:spPr>
          <a:xfrm flipH="1">
            <a:off x="2518429" y="2971897"/>
            <a:ext cx="5945985" cy="1598273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" name="Line 91"/>
          <p:cNvSpPr>
            <a:spLocks noChangeShapeType="1"/>
          </p:cNvSpPr>
          <p:nvPr/>
        </p:nvSpPr>
        <p:spPr bwMode="auto">
          <a:xfrm>
            <a:off x="2852386" y="3290594"/>
            <a:ext cx="3447260" cy="201601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4" name="Line 92"/>
          <p:cNvSpPr>
            <a:spLocks noChangeShapeType="1"/>
          </p:cNvSpPr>
          <p:nvPr/>
        </p:nvSpPr>
        <p:spPr bwMode="auto">
          <a:xfrm flipV="1">
            <a:off x="4246231" y="1599807"/>
            <a:ext cx="0" cy="250593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: </a:t>
            </a:r>
            <a:r>
              <a:rPr lang="en-US" dirty="0" err="1" smtClean="0"/>
              <a:t>Halbes</a:t>
            </a:r>
            <a:r>
              <a:rPr lang="en-US" dirty="0" smtClean="0"/>
              <a:t> </a:t>
            </a:r>
            <a:r>
              <a:rPr lang="en-US" dirty="0" err="1"/>
              <a:t>Kreisk</a:t>
            </a:r>
            <a:r>
              <a:rPr lang="de-AT" dirty="0" err="1"/>
              <a:t>onoid</a:t>
            </a:r>
            <a:r>
              <a:rPr lang="de-AT" dirty="0"/>
              <a:t> in normaler Axonometrie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2541829" y="448676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36" name="Textfeld 35"/>
          <p:cNvSpPr txBox="1"/>
          <p:nvPr/>
        </p:nvSpPr>
        <p:spPr>
          <a:xfrm>
            <a:off x="6198483" y="501665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cxnSp>
        <p:nvCxnSpPr>
          <p:cNvPr id="42" name="Gerade Verbindung 41"/>
          <p:cNvCxnSpPr/>
          <p:nvPr/>
        </p:nvCxnSpPr>
        <p:spPr>
          <a:xfrm flipH="1" flipV="1">
            <a:off x="3691820" y="2020843"/>
            <a:ext cx="1105305" cy="4171625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Ellipse 33"/>
          <p:cNvSpPr/>
          <p:nvPr/>
        </p:nvSpPr>
        <p:spPr>
          <a:xfrm>
            <a:off x="4205640" y="4075429"/>
            <a:ext cx="56448" cy="564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49" name="Gerade Verbindung 48"/>
          <p:cNvCxnSpPr/>
          <p:nvPr/>
        </p:nvCxnSpPr>
        <p:spPr>
          <a:xfrm flipH="1">
            <a:off x="3612296" y="1997152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Gerade Verbindung 52"/>
          <p:cNvCxnSpPr/>
          <p:nvPr/>
        </p:nvCxnSpPr>
        <p:spPr>
          <a:xfrm flipH="1">
            <a:off x="4725591" y="6169691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Line 92"/>
          <p:cNvSpPr>
            <a:spLocks noChangeShapeType="1"/>
          </p:cNvSpPr>
          <p:nvPr/>
        </p:nvSpPr>
        <p:spPr bwMode="auto">
          <a:xfrm flipV="1">
            <a:off x="3687735" y="2017783"/>
            <a:ext cx="0" cy="3550097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3" name="Line 91"/>
          <p:cNvSpPr>
            <a:spLocks noChangeShapeType="1"/>
          </p:cNvSpPr>
          <p:nvPr/>
        </p:nvSpPr>
        <p:spPr bwMode="auto">
          <a:xfrm>
            <a:off x="3683815" y="5549774"/>
            <a:ext cx="1118641" cy="644851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25" name="Gerade Verbindung 24"/>
          <p:cNvCxnSpPr/>
          <p:nvPr/>
        </p:nvCxnSpPr>
        <p:spPr>
          <a:xfrm rot="3240000" flipH="1" flipV="1">
            <a:off x="4089819" y="3683035"/>
            <a:ext cx="553021" cy="2087203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Bogen 5"/>
          <p:cNvSpPr/>
          <p:nvPr/>
        </p:nvSpPr>
        <p:spPr>
          <a:xfrm>
            <a:off x="1475656" y="3362810"/>
            <a:ext cx="4310744" cy="4310744"/>
          </a:xfrm>
          <a:prstGeom prst="arc">
            <a:avLst>
              <a:gd name="adj1" fmla="val 17937603"/>
              <a:gd name="adj2" fmla="val 19375879"/>
            </a:avLst>
          </a:prstGeom>
          <a:ln w="95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4" name="Gerade Verbindung 43"/>
          <p:cNvCxnSpPr/>
          <p:nvPr/>
        </p:nvCxnSpPr>
        <p:spPr>
          <a:xfrm rot="2160000" flipV="1">
            <a:off x="3335322" y="3809499"/>
            <a:ext cx="712787" cy="87521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Gerade Verbindung 44"/>
          <p:cNvCxnSpPr/>
          <p:nvPr/>
        </p:nvCxnSpPr>
        <p:spPr>
          <a:xfrm flipH="1" flipV="1">
            <a:off x="3117137" y="4285027"/>
            <a:ext cx="61383" cy="231671"/>
          </a:xfrm>
          <a:prstGeom prst="line">
            <a:avLst/>
          </a:prstGeom>
          <a:noFill/>
          <a:ln w="127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Gerade Verbindung 46"/>
          <p:cNvCxnSpPr/>
          <p:nvPr/>
        </p:nvCxnSpPr>
        <p:spPr>
          <a:xfrm rot="2160000" flipV="1">
            <a:off x="4425934" y="3521367"/>
            <a:ext cx="712787" cy="87521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Gerade Verbindung 47"/>
          <p:cNvCxnSpPr/>
          <p:nvPr/>
        </p:nvCxnSpPr>
        <p:spPr>
          <a:xfrm flipH="1" flipV="1">
            <a:off x="5291218" y="3684952"/>
            <a:ext cx="61383" cy="231671"/>
          </a:xfrm>
          <a:prstGeom prst="line">
            <a:avLst/>
          </a:prstGeom>
          <a:noFill/>
          <a:ln w="127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Ellipse 12"/>
          <p:cNvSpPr/>
          <p:nvPr/>
        </p:nvSpPr>
        <p:spPr>
          <a:xfrm rot="20702068">
            <a:off x="3130203" y="1929486"/>
            <a:ext cx="2230511" cy="4337455"/>
          </a:xfrm>
          <a:prstGeom prst="ellipse">
            <a:avLst/>
          </a:prstGeom>
          <a:noFill/>
          <a:ln w="952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3658834" y="5527584"/>
            <a:ext cx="56448" cy="5644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16" name="Gerade Verbindung 15"/>
          <p:cNvCxnSpPr/>
          <p:nvPr/>
        </p:nvCxnSpPr>
        <p:spPr>
          <a:xfrm>
            <a:off x="6586166" y="2431256"/>
            <a:ext cx="2426494" cy="141446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uppieren 54"/>
          <p:cNvGrpSpPr/>
          <p:nvPr/>
        </p:nvGrpSpPr>
        <p:grpSpPr>
          <a:xfrm>
            <a:off x="6581870" y="946717"/>
            <a:ext cx="2413735" cy="1366913"/>
            <a:chOff x="713753" y="1547425"/>
            <a:chExt cx="6974511" cy="3949708"/>
          </a:xfrm>
        </p:grpSpPr>
        <p:sp>
          <p:nvSpPr>
            <p:cNvPr id="58" name="Freeform 5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59" name="Line 6"/>
            <p:cNvSpPr>
              <a:spLocks noChangeShapeType="1"/>
            </p:cNvSpPr>
            <p:nvPr/>
          </p:nvSpPr>
          <p:spPr bwMode="auto">
            <a:xfrm>
              <a:off x="5162551" y="2540000"/>
              <a:ext cx="2525713" cy="1457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0" name="Freeform 7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 flipV="1">
              <a:off x="5162551" y="2540000"/>
              <a:ext cx="2525713" cy="1457325"/>
            </a:xfrm>
            <a:custGeom>
              <a:avLst/>
              <a:gdLst>
                <a:gd name="T0" fmla="*/ 6999 w 6999"/>
                <a:gd name="T1" fmla="*/ 0 h 4041"/>
                <a:gd name="T2" fmla="*/ 6989 w 6999"/>
                <a:gd name="T3" fmla="*/ 7 h 4041"/>
                <a:gd name="T4" fmla="*/ 6956 w 6999"/>
                <a:gd name="T5" fmla="*/ 25 h 4041"/>
                <a:gd name="T6" fmla="*/ 6903 w 6999"/>
                <a:gd name="T7" fmla="*/ 56 h 4041"/>
                <a:gd name="T8" fmla="*/ 6828 w 6999"/>
                <a:gd name="T9" fmla="*/ 99 h 4041"/>
                <a:gd name="T10" fmla="*/ 6733 w 6999"/>
                <a:gd name="T11" fmla="*/ 154 h 4041"/>
                <a:gd name="T12" fmla="*/ 6618 w 6999"/>
                <a:gd name="T13" fmla="*/ 221 h 4041"/>
                <a:gd name="T14" fmla="*/ 6484 w 6999"/>
                <a:gd name="T15" fmla="*/ 298 h 4041"/>
                <a:gd name="T16" fmla="*/ 6331 w 6999"/>
                <a:gd name="T17" fmla="*/ 386 h 4041"/>
                <a:gd name="T18" fmla="*/ 6161 w 6999"/>
                <a:gd name="T19" fmla="*/ 484 h 4041"/>
                <a:gd name="T20" fmla="*/ 5974 w 6999"/>
                <a:gd name="T21" fmla="*/ 592 h 4041"/>
                <a:gd name="T22" fmla="*/ 5773 w 6999"/>
                <a:gd name="T23" fmla="*/ 709 h 4041"/>
                <a:gd name="T24" fmla="*/ 5557 w 6999"/>
                <a:gd name="T25" fmla="*/ 833 h 4041"/>
                <a:gd name="T26" fmla="*/ 5328 w 6999"/>
                <a:gd name="T27" fmla="*/ 965 h 4041"/>
                <a:gd name="T28" fmla="*/ 5089 w 6999"/>
                <a:gd name="T29" fmla="*/ 1104 h 4041"/>
                <a:gd name="T30" fmla="*/ 4839 w 6999"/>
                <a:gd name="T31" fmla="*/ 1248 h 4041"/>
                <a:gd name="T32" fmla="*/ 4581 w 6999"/>
                <a:gd name="T33" fmla="*/ 1396 h 4041"/>
                <a:gd name="T34" fmla="*/ 4317 w 6999"/>
                <a:gd name="T35" fmla="*/ 1549 h 4041"/>
                <a:gd name="T36" fmla="*/ 4047 w 6999"/>
                <a:gd name="T37" fmla="*/ 1705 h 4041"/>
                <a:gd name="T38" fmla="*/ 3774 w 6999"/>
                <a:gd name="T39" fmla="*/ 1862 h 4041"/>
                <a:gd name="T40" fmla="*/ 3500 w 6999"/>
                <a:gd name="T41" fmla="*/ 2021 h 4041"/>
                <a:gd name="T42" fmla="*/ 3225 w 6999"/>
                <a:gd name="T43" fmla="*/ 2179 h 4041"/>
                <a:gd name="T44" fmla="*/ 2952 w 6999"/>
                <a:gd name="T45" fmla="*/ 2337 h 4041"/>
                <a:gd name="T46" fmla="*/ 2683 w 6999"/>
                <a:gd name="T47" fmla="*/ 2492 h 4041"/>
                <a:gd name="T48" fmla="*/ 2418 w 6999"/>
                <a:gd name="T49" fmla="*/ 2645 h 4041"/>
                <a:gd name="T50" fmla="*/ 2161 w 6999"/>
                <a:gd name="T51" fmla="*/ 2794 h 4041"/>
                <a:gd name="T52" fmla="*/ 1911 w 6999"/>
                <a:gd name="T53" fmla="*/ 2938 h 4041"/>
                <a:gd name="T54" fmla="*/ 1671 w 6999"/>
                <a:gd name="T55" fmla="*/ 3076 h 4041"/>
                <a:gd name="T56" fmla="*/ 1443 w 6999"/>
                <a:gd name="T57" fmla="*/ 3208 h 4041"/>
                <a:gd name="T58" fmla="*/ 1227 w 6999"/>
                <a:gd name="T59" fmla="*/ 3333 h 4041"/>
                <a:gd name="T60" fmla="*/ 1025 w 6999"/>
                <a:gd name="T61" fmla="*/ 3449 h 4041"/>
                <a:gd name="T62" fmla="*/ 839 w 6999"/>
                <a:gd name="T63" fmla="*/ 3557 h 4041"/>
                <a:gd name="T64" fmla="*/ 669 w 6999"/>
                <a:gd name="T65" fmla="*/ 3655 h 4041"/>
                <a:gd name="T66" fmla="*/ 516 w 6999"/>
                <a:gd name="T67" fmla="*/ 3744 h 4041"/>
                <a:gd name="T68" fmla="*/ 382 w 6999"/>
                <a:gd name="T69" fmla="*/ 3821 h 4041"/>
                <a:gd name="T70" fmla="*/ 267 w 6999"/>
                <a:gd name="T71" fmla="*/ 3887 h 4041"/>
                <a:gd name="T72" fmla="*/ 172 w 6999"/>
                <a:gd name="T73" fmla="*/ 3942 h 4041"/>
                <a:gd name="T74" fmla="*/ 97 w 6999"/>
                <a:gd name="T75" fmla="*/ 3985 h 4041"/>
                <a:gd name="T76" fmla="*/ 43 w 6999"/>
                <a:gd name="T77" fmla="*/ 4016 h 4041"/>
                <a:gd name="T78" fmla="*/ 11 w 6999"/>
                <a:gd name="T79" fmla="*/ 4035 h 4041"/>
                <a:gd name="T80" fmla="*/ 0 w 6999"/>
                <a:gd name="T81" fmla="*/ 4041 h 4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4041">
                  <a:moveTo>
                    <a:pt x="6999" y="0"/>
                  </a:moveTo>
                  <a:lnTo>
                    <a:pt x="6989" y="7"/>
                  </a:lnTo>
                  <a:lnTo>
                    <a:pt x="6956" y="25"/>
                  </a:lnTo>
                  <a:lnTo>
                    <a:pt x="6903" y="56"/>
                  </a:lnTo>
                  <a:lnTo>
                    <a:pt x="6828" y="99"/>
                  </a:lnTo>
                  <a:lnTo>
                    <a:pt x="6733" y="154"/>
                  </a:lnTo>
                  <a:lnTo>
                    <a:pt x="6618" y="221"/>
                  </a:lnTo>
                  <a:lnTo>
                    <a:pt x="6484" y="298"/>
                  </a:lnTo>
                  <a:lnTo>
                    <a:pt x="6331" y="386"/>
                  </a:lnTo>
                  <a:lnTo>
                    <a:pt x="6161" y="484"/>
                  </a:lnTo>
                  <a:lnTo>
                    <a:pt x="5974" y="592"/>
                  </a:lnTo>
                  <a:lnTo>
                    <a:pt x="5773" y="709"/>
                  </a:lnTo>
                  <a:lnTo>
                    <a:pt x="5557" y="833"/>
                  </a:lnTo>
                  <a:lnTo>
                    <a:pt x="5328" y="965"/>
                  </a:lnTo>
                  <a:lnTo>
                    <a:pt x="5089" y="1104"/>
                  </a:lnTo>
                  <a:lnTo>
                    <a:pt x="4839" y="1248"/>
                  </a:lnTo>
                  <a:lnTo>
                    <a:pt x="4581" y="1396"/>
                  </a:lnTo>
                  <a:lnTo>
                    <a:pt x="4317" y="1549"/>
                  </a:lnTo>
                  <a:lnTo>
                    <a:pt x="4047" y="1705"/>
                  </a:lnTo>
                  <a:lnTo>
                    <a:pt x="3774" y="1862"/>
                  </a:lnTo>
                  <a:lnTo>
                    <a:pt x="3500" y="2021"/>
                  </a:lnTo>
                  <a:lnTo>
                    <a:pt x="3225" y="2179"/>
                  </a:lnTo>
                  <a:lnTo>
                    <a:pt x="2952" y="2337"/>
                  </a:lnTo>
                  <a:lnTo>
                    <a:pt x="2683" y="2492"/>
                  </a:lnTo>
                  <a:lnTo>
                    <a:pt x="2418" y="2645"/>
                  </a:lnTo>
                  <a:lnTo>
                    <a:pt x="2161" y="2794"/>
                  </a:lnTo>
                  <a:lnTo>
                    <a:pt x="1911" y="2938"/>
                  </a:lnTo>
                  <a:lnTo>
                    <a:pt x="1671" y="3076"/>
                  </a:lnTo>
                  <a:lnTo>
                    <a:pt x="1443" y="3208"/>
                  </a:lnTo>
                  <a:lnTo>
                    <a:pt x="1227" y="3333"/>
                  </a:lnTo>
                  <a:lnTo>
                    <a:pt x="1025" y="3449"/>
                  </a:lnTo>
                  <a:lnTo>
                    <a:pt x="839" y="3557"/>
                  </a:lnTo>
                  <a:lnTo>
                    <a:pt x="669" y="3655"/>
                  </a:lnTo>
                  <a:lnTo>
                    <a:pt x="516" y="3744"/>
                  </a:lnTo>
                  <a:lnTo>
                    <a:pt x="382" y="3821"/>
                  </a:lnTo>
                  <a:lnTo>
                    <a:pt x="267" y="3887"/>
                  </a:lnTo>
                  <a:lnTo>
                    <a:pt x="172" y="3942"/>
                  </a:lnTo>
                  <a:lnTo>
                    <a:pt x="97" y="3985"/>
                  </a:lnTo>
                  <a:lnTo>
                    <a:pt x="43" y="4016"/>
                  </a:lnTo>
                  <a:lnTo>
                    <a:pt x="11" y="4035"/>
                  </a:lnTo>
                  <a:lnTo>
                    <a:pt x="0" y="4041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 flipV="1">
              <a:off x="3981451" y="3997325"/>
              <a:ext cx="3706813" cy="992188"/>
            </a:xfrm>
            <a:custGeom>
              <a:avLst/>
              <a:gdLst>
                <a:gd name="T0" fmla="*/ 0 w 10273"/>
                <a:gd name="T1" fmla="*/ 0 h 2752"/>
                <a:gd name="T2" fmla="*/ 2054 w 10273"/>
                <a:gd name="T3" fmla="*/ 550 h 2752"/>
                <a:gd name="T4" fmla="*/ 4109 w 10273"/>
                <a:gd name="T5" fmla="*/ 1101 h 2752"/>
                <a:gd name="T6" fmla="*/ 6164 w 10273"/>
                <a:gd name="T7" fmla="*/ 1651 h 2752"/>
                <a:gd name="T8" fmla="*/ 8219 w 10273"/>
                <a:gd name="T9" fmla="*/ 2202 h 2752"/>
                <a:gd name="T10" fmla="*/ 10273 w 10273"/>
                <a:gd name="T11" fmla="*/ 2752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2">
                  <a:moveTo>
                    <a:pt x="0" y="0"/>
                  </a:moveTo>
                  <a:lnTo>
                    <a:pt x="2054" y="550"/>
                  </a:lnTo>
                  <a:lnTo>
                    <a:pt x="4109" y="1101"/>
                  </a:lnTo>
                  <a:lnTo>
                    <a:pt x="6164" y="1651"/>
                  </a:lnTo>
                  <a:lnTo>
                    <a:pt x="8219" y="2202"/>
                  </a:lnTo>
                  <a:lnTo>
                    <a:pt x="10273" y="2752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 flipV="1">
              <a:off x="3919538" y="3962400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10 w 10274"/>
                <a:gd name="T5" fmla="*/ 395 h 987"/>
                <a:gd name="T6" fmla="*/ 6165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10" y="395"/>
                  </a:lnTo>
                  <a:lnTo>
                    <a:pt x="6165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4" name="Freeform 21"/>
            <p:cNvSpPr>
              <a:spLocks/>
            </p:cNvSpPr>
            <p:nvPr/>
          </p:nvSpPr>
          <p:spPr bwMode="auto">
            <a:xfrm flipV="1">
              <a:off x="3740151" y="3640138"/>
              <a:ext cx="3706813" cy="219075"/>
            </a:xfrm>
            <a:custGeom>
              <a:avLst/>
              <a:gdLst>
                <a:gd name="T0" fmla="*/ 0 w 10274"/>
                <a:gd name="T1" fmla="*/ 606 h 606"/>
                <a:gd name="T2" fmla="*/ 2055 w 10274"/>
                <a:gd name="T3" fmla="*/ 485 h 606"/>
                <a:gd name="T4" fmla="*/ 4110 w 10274"/>
                <a:gd name="T5" fmla="*/ 364 h 606"/>
                <a:gd name="T6" fmla="*/ 6165 w 10274"/>
                <a:gd name="T7" fmla="*/ 243 h 606"/>
                <a:gd name="T8" fmla="*/ 8219 w 10274"/>
                <a:gd name="T9" fmla="*/ 121 h 606"/>
                <a:gd name="T10" fmla="*/ 10274 w 10274"/>
                <a:gd name="T11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6">
                  <a:moveTo>
                    <a:pt x="0" y="606"/>
                  </a:moveTo>
                  <a:lnTo>
                    <a:pt x="2055" y="485"/>
                  </a:lnTo>
                  <a:lnTo>
                    <a:pt x="4110" y="364"/>
                  </a:lnTo>
                  <a:lnTo>
                    <a:pt x="6165" y="243"/>
                  </a:lnTo>
                  <a:lnTo>
                    <a:pt x="8219" y="121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auto">
            <a:xfrm flipV="1">
              <a:off x="3460751" y="3022600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2 h 1871"/>
                <a:gd name="T6" fmla="*/ 6164 w 10274"/>
                <a:gd name="T7" fmla="*/ 748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2"/>
                  </a:lnTo>
                  <a:lnTo>
                    <a:pt x="6164" y="748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6" name="Freeform 29"/>
            <p:cNvSpPr>
              <a:spLocks/>
            </p:cNvSpPr>
            <p:nvPr/>
          </p:nvSpPr>
          <p:spPr bwMode="auto">
            <a:xfrm flipV="1">
              <a:off x="3108326" y="2527300"/>
              <a:ext cx="3706813" cy="966788"/>
            </a:xfrm>
            <a:custGeom>
              <a:avLst/>
              <a:gdLst>
                <a:gd name="T0" fmla="*/ 0 w 10273"/>
                <a:gd name="T1" fmla="*/ 2683 h 2683"/>
                <a:gd name="T2" fmla="*/ 2054 w 10273"/>
                <a:gd name="T3" fmla="*/ 2146 h 2683"/>
                <a:gd name="T4" fmla="*/ 4109 w 10273"/>
                <a:gd name="T5" fmla="*/ 1610 h 2683"/>
                <a:gd name="T6" fmla="*/ 6164 w 10273"/>
                <a:gd name="T7" fmla="*/ 1073 h 2683"/>
                <a:gd name="T8" fmla="*/ 8219 w 10273"/>
                <a:gd name="T9" fmla="*/ 537 h 2683"/>
                <a:gd name="T10" fmla="*/ 10273 w 10273"/>
                <a:gd name="T11" fmla="*/ 0 h 2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3">
                  <a:moveTo>
                    <a:pt x="0" y="2683"/>
                  </a:moveTo>
                  <a:lnTo>
                    <a:pt x="2054" y="2146"/>
                  </a:lnTo>
                  <a:lnTo>
                    <a:pt x="4109" y="1610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 flipV="1">
              <a:off x="2719388" y="2200275"/>
              <a:ext cx="3705225" cy="1068388"/>
            </a:xfrm>
            <a:custGeom>
              <a:avLst/>
              <a:gdLst>
                <a:gd name="T0" fmla="*/ 0 w 10274"/>
                <a:gd name="T1" fmla="*/ 2962 h 2962"/>
                <a:gd name="T2" fmla="*/ 2055 w 10274"/>
                <a:gd name="T3" fmla="*/ 2369 h 2962"/>
                <a:gd name="T4" fmla="*/ 4110 w 10274"/>
                <a:gd name="T5" fmla="*/ 1777 h 2962"/>
                <a:gd name="T6" fmla="*/ 6164 w 10274"/>
                <a:gd name="T7" fmla="*/ 1185 h 2962"/>
                <a:gd name="T8" fmla="*/ 8219 w 10274"/>
                <a:gd name="T9" fmla="*/ 592 h 2962"/>
                <a:gd name="T10" fmla="*/ 10274 w 10274"/>
                <a:gd name="T11" fmla="*/ 0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2962">
                  <a:moveTo>
                    <a:pt x="0" y="2962"/>
                  </a:moveTo>
                  <a:lnTo>
                    <a:pt x="2055" y="2369"/>
                  </a:lnTo>
                  <a:lnTo>
                    <a:pt x="4110" y="1777"/>
                  </a:lnTo>
                  <a:lnTo>
                    <a:pt x="6164" y="1185"/>
                  </a:lnTo>
                  <a:lnTo>
                    <a:pt x="8219" y="59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8" name="Freeform 37"/>
            <p:cNvSpPr>
              <a:spLocks/>
            </p:cNvSpPr>
            <p:nvPr/>
          </p:nvSpPr>
          <p:spPr bwMode="auto">
            <a:xfrm flipV="1">
              <a:off x="2328863" y="2076450"/>
              <a:ext cx="3706813" cy="966788"/>
            </a:xfrm>
            <a:custGeom>
              <a:avLst/>
              <a:gdLst>
                <a:gd name="T0" fmla="*/ 0 w 10273"/>
                <a:gd name="T1" fmla="*/ 2682 h 2682"/>
                <a:gd name="T2" fmla="*/ 2054 w 10273"/>
                <a:gd name="T3" fmla="*/ 2146 h 2682"/>
                <a:gd name="T4" fmla="*/ 4109 w 10273"/>
                <a:gd name="T5" fmla="*/ 1609 h 2682"/>
                <a:gd name="T6" fmla="*/ 6164 w 10273"/>
                <a:gd name="T7" fmla="*/ 1073 h 2682"/>
                <a:gd name="T8" fmla="*/ 8219 w 10273"/>
                <a:gd name="T9" fmla="*/ 537 h 2682"/>
                <a:gd name="T10" fmla="*/ 10273 w 10273"/>
                <a:gd name="T11" fmla="*/ 0 h 2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2">
                  <a:moveTo>
                    <a:pt x="0" y="2682"/>
                  </a:moveTo>
                  <a:lnTo>
                    <a:pt x="2054" y="2146"/>
                  </a:lnTo>
                  <a:lnTo>
                    <a:pt x="4109" y="1609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9" name="Freeform 41"/>
            <p:cNvSpPr>
              <a:spLocks/>
            </p:cNvSpPr>
            <p:nvPr/>
          </p:nvSpPr>
          <p:spPr bwMode="auto">
            <a:xfrm flipV="1">
              <a:off x="1976438" y="2166938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3 h 1871"/>
                <a:gd name="T6" fmla="*/ 6164 w 10274"/>
                <a:gd name="T7" fmla="*/ 749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3"/>
                  </a:lnTo>
                  <a:lnTo>
                    <a:pt x="6164" y="749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0" name="Freeform 45"/>
            <p:cNvSpPr>
              <a:spLocks/>
            </p:cNvSpPr>
            <p:nvPr/>
          </p:nvSpPr>
          <p:spPr bwMode="auto">
            <a:xfrm flipV="1">
              <a:off x="1697038" y="2460625"/>
              <a:ext cx="3706813" cy="219075"/>
            </a:xfrm>
            <a:custGeom>
              <a:avLst/>
              <a:gdLst>
                <a:gd name="T0" fmla="*/ 0 w 10274"/>
                <a:gd name="T1" fmla="*/ 607 h 607"/>
                <a:gd name="T2" fmla="*/ 2055 w 10274"/>
                <a:gd name="T3" fmla="*/ 485 h 607"/>
                <a:gd name="T4" fmla="*/ 4109 w 10274"/>
                <a:gd name="T5" fmla="*/ 364 h 607"/>
                <a:gd name="T6" fmla="*/ 6164 w 10274"/>
                <a:gd name="T7" fmla="*/ 243 h 607"/>
                <a:gd name="T8" fmla="*/ 8219 w 10274"/>
                <a:gd name="T9" fmla="*/ 122 h 607"/>
                <a:gd name="T10" fmla="*/ 10274 w 10274"/>
                <a:gd name="T11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7">
                  <a:moveTo>
                    <a:pt x="0" y="607"/>
                  </a:moveTo>
                  <a:lnTo>
                    <a:pt x="2055" y="485"/>
                  </a:lnTo>
                  <a:lnTo>
                    <a:pt x="4109" y="364"/>
                  </a:lnTo>
                  <a:lnTo>
                    <a:pt x="6164" y="243"/>
                  </a:lnTo>
                  <a:lnTo>
                    <a:pt x="8219" y="12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1" name="Freeform 49"/>
            <p:cNvSpPr>
              <a:spLocks/>
            </p:cNvSpPr>
            <p:nvPr/>
          </p:nvSpPr>
          <p:spPr bwMode="auto">
            <a:xfrm flipV="1">
              <a:off x="1517651" y="2576513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09 w 10274"/>
                <a:gd name="T5" fmla="*/ 395 h 987"/>
                <a:gd name="T6" fmla="*/ 6164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09" y="395"/>
                  </a:lnTo>
                  <a:lnTo>
                    <a:pt x="6164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2" name="Freeform 53"/>
            <p:cNvSpPr>
              <a:spLocks/>
            </p:cNvSpPr>
            <p:nvPr/>
          </p:nvSpPr>
          <p:spPr bwMode="auto">
            <a:xfrm flipV="1">
              <a:off x="1455738" y="2540000"/>
              <a:ext cx="3706813" cy="993775"/>
            </a:xfrm>
            <a:custGeom>
              <a:avLst/>
              <a:gdLst>
                <a:gd name="T0" fmla="*/ 0 w 10273"/>
                <a:gd name="T1" fmla="*/ 0 h 2753"/>
                <a:gd name="T2" fmla="*/ 2054 w 10273"/>
                <a:gd name="T3" fmla="*/ 551 h 2753"/>
                <a:gd name="T4" fmla="*/ 4109 w 10273"/>
                <a:gd name="T5" fmla="*/ 1102 h 2753"/>
                <a:gd name="T6" fmla="*/ 6164 w 10273"/>
                <a:gd name="T7" fmla="*/ 1652 h 2753"/>
                <a:gd name="T8" fmla="*/ 8219 w 10273"/>
                <a:gd name="T9" fmla="*/ 2203 h 2753"/>
                <a:gd name="T10" fmla="*/ 10273 w 10273"/>
                <a:gd name="T11" fmla="*/ 2753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3">
                  <a:moveTo>
                    <a:pt x="0" y="0"/>
                  </a:moveTo>
                  <a:lnTo>
                    <a:pt x="2054" y="551"/>
                  </a:lnTo>
                  <a:lnTo>
                    <a:pt x="4109" y="1102"/>
                  </a:lnTo>
                  <a:lnTo>
                    <a:pt x="6164" y="1652"/>
                  </a:lnTo>
                  <a:lnTo>
                    <a:pt x="8219" y="2203"/>
                  </a:lnTo>
                  <a:lnTo>
                    <a:pt x="10273" y="2753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3" name="Line 54"/>
            <p:cNvSpPr>
              <a:spLocks noChangeShapeType="1"/>
            </p:cNvSpPr>
            <p:nvPr/>
          </p:nvSpPr>
          <p:spPr bwMode="auto">
            <a:xfrm flipH="1" flipV="1">
              <a:off x="2520951" y="2112963"/>
              <a:ext cx="322263" cy="88900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4" name="Line 57"/>
            <p:cNvSpPr>
              <a:spLocks noChangeShapeType="1"/>
            </p:cNvSpPr>
            <p:nvPr/>
          </p:nvSpPr>
          <p:spPr bwMode="auto">
            <a:xfrm>
              <a:off x="3487738" y="2379663"/>
              <a:ext cx="323850" cy="841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5" name="Line 64"/>
            <p:cNvSpPr>
              <a:spLocks noChangeShapeType="1"/>
            </p:cNvSpPr>
            <p:nvPr/>
          </p:nvSpPr>
          <p:spPr bwMode="auto">
            <a:xfrm flipH="1" flipV="1">
              <a:off x="4283076" y="2582863"/>
              <a:ext cx="328613" cy="650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6" name="Line 65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411163" cy="777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7" name="Line 66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331788" cy="60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8" name="Line 73"/>
            <p:cNvSpPr>
              <a:spLocks noChangeShapeType="1"/>
            </p:cNvSpPr>
            <p:nvPr/>
          </p:nvSpPr>
          <p:spPr bwMode="auto">
            <a:xfrm>
              <a:off x="4322763" y="2613025"/>
              <a:ext cx="3397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 flipH="1">
              <a:off x="4518026" y="2614613"/>
              <a:ext cx="3524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0" name="Line 81"/>
            <p:cNvSpPr>
              <a:spLocks noChangeShapeType="1"/>
            </p:cNvSpPr>
            <p:nvPr/>
          </p:nvSpPr>
          <p:spPr bwMode="auto">
            <a:xfrm flipH="1">
              <a:off x="4483101" y="2614613"/>
              <a:ext cx="387350" cy="333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1" name="Line 82"/>
            <p:cNvSpPr>
              <a:spLocks noChangeShapeType="1"/>
            </p:cNvSpPr>
            <p:nvPr/>
          </p:nvSpPr>
          <p:spPr bwMode="auto">
            <a:xfrm flipH="1">
              <a:off x="4483101" y="2611438"/>
              <a:ext cx="357188" cy="36513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2" name="Line 84"/>
            <p:cNvSpPr>
              <a:spLocks noChangeShapeType="1"/>
            </p:cNvSpPr>
            <p:nvPr/>
          </p:nvSpPr>
          <p:spPr bwMode="auto">
            <a:xfrm flipV="1">
              <a:off x="4818063" y="2560638"/>
              <a:ext cx="379413" cy="5397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3" name="Line 91"/>
            <p:cNvSpPr>
              <a:spLocks noChangeShapeType="1"/>
            </p:cNvSpPr>
            <p:nvPr/>
          </p:nvSpPr>
          <p:spPr bwMode="auto">
            <a:xfrm>
              <a:off x="1265507" y="3424335"/>
              <a:ext cx="3595741" cy="207279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4" name="Line 92"/>
            <p:cNvSpPr>
              <a:spLocks noChangeShapeType="1"/>
            </p:cNvSpPr>
            <p:nvPr/>
          </p:nvSpPr>
          <p:spPr bwMode="auto">
            <a:xfrm flipV="1">
              <a:off x="2719388" y="1685925"/>
              <a:ext cx="0" cy="257651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cxnSp>
          <p:nvCxnSpPr>
            <p:cNvPr id="85" name="Gerade Verbindung 84"/>
            <p:cNvCxnSpPr/>
            <p:nvPr/>
          </p:nvCxnSpPr>
          <p:spPr>
            <a:xfrm flipH="1">
              <a:off x="917166" y="3096661"/>
              <a:ext cx="6202091" cy="164329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Ellipse 85"/>
            <p:cNvSpPr/>
            <p:nvPr/>
          </p:nvSpPr>
          <p:spPr>
            <a:xfrm>
              <a:off x="6375048" y="3211650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2653640" y="4195805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713753" y="4070050"/>
              <a:ext cx="544401" cy="711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x</a:t>
              </a:r>
              <a:endParaRPr lang="de-AT" sz="10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4644628" y="4757727"/>
              <a:ext cx="279401" cy="72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y</a:t>
              </a:r>
              <a:endParaRPr lang="de-AT" sz="10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2694394" y="1547425"/>
              <a:ext cx="635366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z</a:t>
              </a:r>
              <a:endParaRPr lang="de-AT" sz="10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200019" y="2660120"/>
              <a:ext cx="482167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L</a:t>
              </a:r>
              <a:endParaRPr lang="de-AT" sz="1000" dirty="0"/>
            </a:p>
          </p:txBody>
        </p:sp>
      </p:grpSp>
      <p:cxnSp>
        <p:nvCxnSpPr>
          <p:cNvPr id="130" name="Gerade Verbindung 129"/>
          <p:cNvCxnSpPr/>
          <p:nvPr/>
        </p:nvCxnSpPr>
        <p:spPr>
          <a:xfrm flipH="1">
            <a:off x="3007606" y="2430899"/>
            <a:ext cx="3594238" cy="967555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flipH="1">
            <a:off x="5450524" y="3854889"/>
            <a:ext cx="3541435" cy="958388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 flipH="1" flipV="1">
            <a:off x="4221585" y="2105025"/>
            <a:ext cx="3602478" cy="1045582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Ellipse 133"/>
          <p:cNvSpPr/>
          <p:nvPr/>
        </p:nvSpPr>
        <p:spPr>
          <a:xfrm>
            <a:off x="7779749" y="3112964"/>
            <a:ext cx="72000" cy="700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36" name="Gerade Verbindung 135"/>
          <p:cNvCxnSpPr/>
          <p:nvPr/>
        </p:nvCxnSpPr>
        <p:spPr>
          <a:xfrm flipH="1">
            <a:off x="3259931" y="2562569"/>
            <a:ext cx="3560450" cy="963534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 flipH="1">
            <a:off x="3519488" y="2724700"/>
            <a:ext cx="3568642" cy="965751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 flipH="1">
            <a:off x="5231606" y="3713537"/>
            <a:ext cx="3559885" cy="963381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 flipH="1">
            <a:off x="5408342" y="3815930"/>
            <a:ext cx="3559361" cy="963239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 flipH="1">
            <a:off x="3088481" y="2472174"/>
            <a:ext cx="3559384" cy="958172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feld 120"/>
          <p:cNvSpPr txBox="1"/>
          <p:nvPr/>
        </p:nvSpPr>
        <p:spPr>
          <a:xfrm>
            <a:off x="4237517" y="1484784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147" name="Line 92"/>
          <p:cNvSpPr>
            <a:spLocks noChangeShapeType="1"/>
          </p:cNvSpPr>
          <p:nvPr/>
        </p:nvSpPr>
        <p:spPr bwMode="auto">
          <a:xfrm flipV="1">
            <a:off x="3091608" y="2807493"/>
            <a:ext cx="0" cy="628687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8" name="Line 92"/>
          <p:cNvSpPr>
            <a:spLocks noChangeShapeType="1"/>
          </p:cNvSpPr>
          <p:nvPr/>
        </p:nvSpPr>
        <p:spPr bwMode="auto">
          <a:xfrm flipV="1">
            <a:off x="3260676" y="2359818"/>
            <a:ext cx="0" cy="1169231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9" name="Line 92"/>
          <p:cNvSpPr>
            <a:spLocks noChangeShapeType="1"/>
          </p:cNvSpPr>
          <p:nvPr/>
        </p:nvSpPr>
        <p:spPr bwMode="auto">
          <a:xfrm flipV="1">
            <a:off x="3536901" y="2074068"/>
            <a:ext cx="0" cy="1619287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0" name="Line 92"/>
          <p:cNvSpPr>
            <a:spLocks noChangeShapeType="1"/>
          </p:cNvSpPr>
          <p:nvPr/>
        </p:nvSpPr>
        <p:spPr bwMode="auto">
          <a:xfrm flipV="1">
            <a:off x="4613226" y="2421730"/>
            <a:ext cx="0" cy="1895513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1" name="Line 92"/>
          <p:cNvSpPr>
            <a:spLocks noChangeShapeType="1"/>
          </p:cNvSpPr>
          <p:nvPr/>
        </p:nvSpPr>
        <p:spPr bwMode="auto">
          <a:xfrm flipV="1">
            <a:off x="4960889" y="2902743"/>
            <a:ext cx="0" cy="1619287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2" name="Line 92"/>
          <p:cNvSpPr>
            <a:spLocks noChangeShapeType="1"/>
          </p:cNvSpPr>
          <p:nvPr/>
        </p:nvSpPr>
        <p:spPr bwMode="auto">
          <a:xfrm flipV="1">
            <a:off x="3886946" y="1993105"/>
            <a:ext cx="0" cy="1900275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3" name="Line 92"/>
          <p:cNvSpPr>
            <a:spLocks noChangeShapeType="1"/>
          </p:cNvSpPr>
          <p:nvPr/>
        </p:nvSpPr>
        <p:spPr bwMode="auto">
          <a:xfrm flipV="1">
            <a:off x="5227589" y="3507580"/>
            <a:ext cx="0" cy="1164469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4" name="Line 92"/>
          <p:cNvSpPr>
            <a:spLocks noChangeShapeType="1"/>
          </p:cNvSpPr>
          <p:nvPr/>
        </p:nvSpPr>
        <p:spPr bwMode="auto">
          <a:xfrm flipV="1">
            <a:off x="5401420" y="4157662"/>
            <a:ext cx="0" cy="623924"/>
          </a:xfrm>
          <a:prstGeom prst="line">
            <a:avLst/>
          </a:prstGeom>
          <a:ln w="12700">
            <a:solidFill>
              <a:srgbClr val="FF6600"/>
            </a:solidFill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0" y="2430485"/>
            <a:ext cx="285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Verbinde passende Punkte auf dem Halbkreis mit jenen auf der Leitstrecke.</a:t>
            </a:r>
            <a:endParaRPr lang="de-AT" dirty="0"/>
          </a:p>
        </p:txBody>
      </p:sp>
      <p:cxnSp>
        <p:nvCxnSpPr>
          <p:cNvPr id="156" name="Gerade Verbindung 155"/>
          <p:cNvCxnSpPr/>
          <p:nvPr/>
        </p:nvCxnSpPr>
        <p:spPr>
          <a:xfrm flipH="1">
            <a:off x="3083719" y="2466975"/>
            <a:ext cx="3571876" cy="347663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 flipH="1" flipV="1">
            <a:off x="3262313" y="2352675"/>
            <a:ext cx="3555206" cy="211931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 flipH="1" flipV="1">
            <a:off x="3536157" y="2066925"/>
            <a:ext cx="3552824" cy="659606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158"/>
          <p:cNvCxnSpPr/>
          <p:nvPr/>
        </p:nvCxnSpPr>
        <p:spPr>
          <a:xfrm flipH="1" flipV="1">
            <a:off x="3886201" y="1985963"/>
            <a:ext cx="3531393" cy="931068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 flipH="1" flipV="1">
            <a:off x="4610101" y="2416970"/>
            <a:ext cx="3555205" cy="935830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 flipH="1" flipV="1">
            <a:off x="4943476" y="2893219"/>
            <a:ext cx="3567112" cy="657225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 flipH="1">
            <a:off x="5398294" y="3812381"/>
            <a:ext cx="3559969" cy="350044"/>
          </a:xfrm>
          <a:prstGeom prst="line">
            <a:avLst/>
          </a:prstGeom>
          <a:ln w="25400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Bogen 130"/>
          <p:cNvSpPr/>
          <p:nvPr/>
        </p:nvSpPr>
        <p:spPr>
          <a:xfrm rot="20697023">
            <a:off x="3126048" y="1935409"/>
            <a:ext cx="2232963" cy="4334080"/>
          </a:xfrm>
          <a:prstGeom prst="arc">
            <a:avLst>
              <a:gd name="adj1" fmla="val 13493931"/>
              <a:gd name="adj2" fmla="val 274711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lt1"/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3002954" y="3378696"/>
            <a:ext cx="56448" cy="5644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50" name="Ellipse 49"/>
          <p:cNvSpPr/>
          <p:nvPr/>
        </p:nvSpPr>
        <p:spPr>
          <a:xfrm>
            <a:off x="5421382" y="4780973"/>
            <a:ext cx="56448" cy="5644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164" name="Textfeld 163"/>
          <p:cNvSpPr txBox="1"/>
          <p:nvPr/>
        </p:nvSpPr>
        <p:spPr>
          <a:xfrm>
            <a:off x="0" y="3683591"/>
            <a:ext cx="3002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Zeichne den Umriss als Hüllkurve der Erzeugenden und führe mit richtiger Sichtbarkeit aus.</a:t>
            </a:r>
            <a:endParaRPr lang="de-AT" dirty="0"/>
          </a:p>
        </p:txBody>
      </p:sp>
      <p:sp>
        <p:nvSpPr>
          <p:cNvPr id="165" name="Textfeld 164"/>
          <p:cNvSpPr txBox="1"/>
          <p:nvPr/>
        </p:nvSpPr>
        <p:spPr>
          <a:xfrm>
            <a:off x="7721989" y="2888285"/>
            <a:ext cx="267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L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100786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uppieren 107"/>
          <p:cNvGrpSpPr/>
          <p:nvPr/>
        </p:nvGrpSpPr>
        <p:grpSpPr>
          <a:xfrm>
            <a:off x="6833555" y="1122602"/>
            <a:ext cx="2148520" cy="1017354"/>
            <a:chOff x="3176257" y="2132323"/>
            <a:chExt cx="5975288" cy="2829377"/>
          </a:xfrm>
        </p:grpSpPr>
        <p:sp>
          <p:nvSpPr>
            <p:cNvPr id="109" name="Freihandform 108"/>
            <p:cNvSpPr/>
            <p:nvPr/>
          </p:nvSpPr>
          <p:spPr>
            <a:xfrm>
              <a:off x="3176257" y="2132323"/>
              <a:ext cx="1928389" cy="1406072"/>
            </a:xfrm>
            <a:custGeom>
              <a:avLst/>
              <a:gdLst>
                <a:gd name="connsiteX0" fmla="*/ 0 w 1928389"/>
                <a:gd name="connsiteY0" fmla="*/ 1394234 h 1394234"/>
                <a:gd name="connsiteX1" fmla="*/ 1928389 w 1928389"/>
                <a:gd name="connsiteY1" fmla="*/ 887240 h 1394234"/>
                <a:gd name="connsiteX2" fmla="*/ 715224 w 1928389"/>
                <a:gd name="connsiteY2" fmla="*/ 0 h 1394234"/>
                <a:gd name="connsiteX3" fmla="*/ 0 w 1928389"/>
                <a:gd name="connsiteY3" fmla="*/ 1394234 h 1394234"/>
                <a:gd name="connsiteX0" fmla="*/ 40930 w 1969319"/>
                <a:gd name="connsiteY0" fmla="*/ 1394234 h 1394234"/>
                <a:gd name="connsiteX1" fmla="*/ 1969319 w 1969319"/>
                <a:gd name="connsiteY1" fmla="*/ 887240 h 1394234"/>
                <a:gd name="connsiteX2" fmla="*/ 756154 w 1969319"/>
                <a:gd name="connsiteY2" fmla="*/ 0 h 1394234"/>
                <a:gd name="connsiteX3" fmla="*/ 40930 w 1969319"/>
                <a:gd name="connsiteY3" fmla="*/ 1394234 h 1394234"/>
                <a:gd name="connsiteX0" fmla="*/ 40930 w 1979034"/>
                <a:gd name="connsiteY0" fmla="*/ 1400925 h 1400925"/>
                <a:gd name="connsiteX1" fmla="*/ 1969319 w 1979034"/>
                <a:gd name="connsiteY1" fmla="*/ 893931 h 1400925"/>
                <a:gd name="connsiteX2" fmla="*/ 756154 w 1979034"/>
                <a:gd name="connsiteY2" fmla="*/ 6691 h 1400925"/>
                <a:gd name="connsiteX3" fmla="*/ 40930 w 1979034"/>
                <a:gd name="connsiteY3" fmla="*/ 1400925 h 1400925"/>
                <a:gd name="connsiteX0" fmla="*/ 40930 w 1969319"/>
                <a:gd name="connsiteY0" fmla="*/ 1403175 h 1403175"/>
                <a:gd name="connsiteX1" fmla="*/ 1969319 w 1969319"/>
                <a:gd name="connsiteY1" fmla="*/ 896181 h 1403175"/>
                <a:gd name="connsiteX2" fmla="*/ 756154 w 1969319"/>
                <a:gd name="connsiteY2" fmla="*/ 8941 h 1403175"/>
                <a:gd name="connsiteX3" fmla="*/ 40930 w 1969319"/>
                <a:gd name="connsiteY3" fmla="*/ 1403175 h 1403175"/>
                <a:gd name="connsiteX0" fmla="*/ 40939 w 1969328"/>
                <a:gd name="connsiteY0" fmla="*/ 1406746 h 1406746"/>
                <a:gd name="connsiteX1" fmla="*/ 1969328 w 1969328"/>
                <a:gd name="connsiteY1" fmla="*/ 899752 h 1406746"/>
                <a:gd name="connsiteX2" fmla="*/ 756163 w 1969328"/>
                <a:gd name="connsiteY2" fmla="*/ 12512 h 1406746"/>
                <a:gd name="connsiteX3" fmla="*/ 40939 w 1969328"/>
                <a:gd name="connsiteY3" fmla="*/ 1406746 h 1406746"/>
                <a:gd name="connsiteX0" fmla="*/ 66935 w 1995324"/>
                <a:gd name="connsiteY0" fmla="*/ 1406072 h 1406072"/>
                <a:gd name="connsiteX1" fmla="*/ 1995324 w 1995324"/>
                <a:gd name="connsiteY1" fmla="*/ 899078 h 1406072"/>
                <a:gd name="connsiteX2" fmla="*/ 782159 w 1995324"/>
                <a:gd name="connsiteY2" fmla="*/ 11838 h 1406072"/>
                <a:gd name="connsiteX3" fmla="*/ 66935 w 1995324"/>
                <a:gd name="connsiteY3" fmla="*/ 1406072 h 1406072"/>
                <a:gd name="connsiteX0" fmla="*/ 0 w 1928389"/>
                <a:gd name="connsiteY0" fmla="*/ 1406072 h 1406072"/>
                <a:gd name="connsiteX1" fmla="*/ 1928389 w 1928389"/>
                <a:gd name="connsiteY1" fmla="*/ 899078 h 1406072"/>
                <a:gd name="connsiteX2" fmla="*/ 715224 w 1928389"/>
                <a:gd name="connsiteY2" fmla="*/ 11838 h 1406072"/>
                <a:gd name="connsiteX3" fmla="*/ 0 w 1928389"/>
                <a:gd name="connsiteY3" fmla="*/ 1406072 h 140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8389" h="1406072">
                  <a:moveTo>
                    <a:pt x="0" y="1406072"/>
                  </a:moveTo>
                  <a:lnTo>
                    <a:pt x="1928389" y="899078"/>
                  </a:lnTo>
                  <a:cubicBezTo>
                    <a:pt x="1676401" y="458477"/>
                    <a:pt x="1109886" y="-87504"/>
                    <a:pt x="715224" y="11838"/>
                  </a:cubicBezTo>
                  <a:cubicBezTo>
                    <a:pt x="58661" y="177104"/>
                    <a:pt x="51303" y="887007"/>
                    <a:pt x="0" y="1406072"/>
                  </a:cubicBezTo>
                  <a:close/>
                </a:path>
              </a:pathLst>
            </a:custGeom>
            <a:solidFill>
              <a:srgbClr val="00B05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0" name="Freihandform 109"/>
            <p:cNvSpPr/>
            <p:nvPr/>
          </p:nvSpPr>
          <p:spPr>
            <a:xfrm>
              <a:off x="4170701" y="2175117"/>
              <a:ext cx="4980844" cy="2786583"/>
            </a:xfrm>
            <a:custGeom>
              <a:avLst/>
              <a:gdLst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348966 w 4997513"/>
                <a:gd name="connsiteY6" fmla="*/ 2064190 h 2824682"/>
                <a:gd name="connsiteX7" fmla="*/ 1457608 w 4997513"/>
                <a:gd name="connsiteY7" fmla="*/ 2824682 h 2824682"/>
                <a:gd name="connsiteX0" fmla="*/ 1457608 w 4997513"/>
                <a:gd name="connsiteY0" fmla="*/ 2824682 h 2824682"/>
                <a:gd name="connsiteX1" fmla="*/ 4997513 w 4997513"/>
                <a:gd name="connsiteY1" fmla="*/ 1846907 h 2824682"/>
                <a:gd name="connsiteX2" fmla="*/ 2598344 w 4997513"/>
                <a:gd name="connsiteY2" fmla="*/ 452674 h 2824682"/>
                <a:gd name="connsiteX3" fmla="*/ 1348966 w 4997513"/>
                <a:gd name="connsiteY3" fmla="*/ 389299 h 2824682"/>
                <a:gd name="connsiteX4" fmla="*/ 0 w 4997513"/>
                <a:gd name="connsiteY4" fmla="*/ 0 h 2824682"/>
                <a:gd name="connsiteX5" fmla="*/ 1195057 w 4997513"/>
                <a:gd name="connsiteY5" fmla="*/ 1394234 h 2824682"/>
                <a:gd name="connsiteX6" fmla="*/ 1457608 w 4997513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8839 w 4998008"/>
                <a:gd name="connsiteY2" fmla="*/ 452674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58103 w 4998008"/>
                <a:gd name="connsiteY0" fmla="*/ 2824682 h 2824682"/>
                <a:gd name="connsiteX1" fmla="*/ 4998008 w 4998008"/>
                <a:gd name="connsiteY1" fmla="*/ 1846907 h 2824682"/>
                <a:gd name="connsiteX2" fmla="*/ 2594077 w 4998008"/>
                <a:gd name="connsiteY2" fmla="*/ 438387 h 2824682"/>
                <a:gd name="connsiteX3" fmla="*/ 1349461 w 4998008"/>
                <a:gd name="connsiteY3" fmla="*/ 389299 h 2824682"/>
                <a:gd name="connsiteX4" fmla="*/ 495 w 4998008"/>
                <a:gd name="connsiteY4" fmla="*/ 0 h 2824682"/>
                <a:gd name="connsiteX5" fmla="*/ 1195552 w 4998008"/>
                <a:gd name="connsiteY5" fmla="*/ 1394234 h 2824682"/>
                <a:gd name="connsiteX6" fmla="*/ 1458103 w 4998008"/>
                <a:gd name="connsiteY6" fmla="*/ 2824682 h 2824682"/>
                <a:gd name="connsiteX0" fmla="*/ 1441443 w 4981348"/>
                <a:gd name="connsiteY0" fmla="*/ 2793726 h 2793726"/>
                <a:gd name="connsiteX1" fmla="*/ 4981348 w 4981348"/>
                <a:gd name="connsiteY1" fmla="*/ 1815951 h 2793726"/>
                <a:gd name="connsiteX2" fmla="*/ 2577417 w 4981348"/>
                <a:gd name="connsiteY2" fmla="*/ 407431 h 2793726"/>
                <a:gd name="connsiteX3" fmla="*/ 1332801 w 4981348"/>
                <a:gd name="connsiteY3" fmla="*/ 358343 h 2793726"/>
                <a:gd name="connsiteX4" fmla="*/ 504 w 4981348"/>
                <a:gd name="connsiteY4" fmla="*/ 0 h 2793726"/>
                <a:gd name="connsiteX5" fmla="*/ 1178892 w 4981348"/>
                <a:gd name="connsiteY5" fmla="*/ 1363278 h 2793726"/>
                <a:gd name="connsiteX6" fmla="*/ 1441443 w 4981348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8388 w 4980844"/>
                <a:gd name="connsiteY5" fmla="*/ 1363278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40939 w 4980844"/>
                <a:gd name="connsiteY0" fmla="*/ 2793726 h 2793726"/>
                <a:gd name="connsiteX1" fmla="*/ 4980844 w 4980844"/>
                <a:gd name="connsiteY1" fmla="*/ 1815951 h 2793726"/>
                <a:gd name="connsiteX2" fmla="*/ 2576913 w 4980844"/>
                <a:gd name="connsiteY2" fmla="*/ 407431 h 2793726"/>
                <a:gd name="connsiteX3" fmla="*/ 1332297 w 4980844"/>
                <a:gd name="connsiteY3" fmla="*/ 358343 h 2793726"/>
                <a:gd name="connsiteX4" fmla="*/ 0 w 4980844"/>
                <a:gd name="connsiteY4" fmla="*/ 0 h 2793726"/>
                <a:gd name="connsiteX5" fmla="*/ 1171245 w 4980844"/>
                <a:gd name="connsiteY5" fmla="*/ 1372803 h 2793726"/>
                <a:gd name="connsiteX6" fmla="*/ 1440939 w 4980844"/>
                <a:gd name="connsiteY6" fmla="*/ 2793726 h 2793726"/>
                <a:gd name="connsiteX0" fmla="*/ 1431414 w 4980844"/>
                <a:gd name="connsiteY0" fmla="*/ 2786583 h 2786583"/>
                <a:gd name="connsiteX1" fmla="*/ 4980844 w 4980844"/>
                <a:gd name="connsiteY1" fmla="*/ 1815951 h 2786583"/>
                <a:gd name="connsiteX2" fmla="*/ 2576913 w 4980844"/>
                <a:gd name="connsiteY2" fmla="*/ 407431 h 2786583"/>
                <a:gd name="connsiteX3" fmla="*/ 1332297 w 4980844"/>
                <a:gd name="connsiteY3" fmla="*/ 358343 h 2786583"/>
                <a:gd name="connsiteX4" fmla="*/ 0 w 4980844"/>
                <a:gd name="connsiteY4" fmla="*/ 0 h 2786583"/>
                <a:gd name="connsiteX5" fmla="*/ 1171245 w 4980844"/>
                <a:gd name="connsiteY5" fmla="*/ 1372803 h 2786583"/>
                <a:gd name="connsiteX6" fmla="*/ 1431414 w 4980844"/>
                <a:gd name="connsiteY6" fmla="*/ 2786583 h 2786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0844" h="2786583">
                  <a:moveTo>
                    <a:pt x="1431414" y="2786583"/>
                  </a:moveTo>
                  <a:lnTo>
                    <a:pt x="4980844" y="1815951"/>
                  </a:lnTo>
                  <a:lnTo>
                    <a:pt x="2576913" y="407431"/>
                  </a:lnTo>
                  <a:cubicBezTo>
                    <a:pt x="2230760" y="550259"/>
                    <a:pt x="1870129" y="517132"/>
                    <a:pt x="1332297" y="358343"/>
                  </a:cubicBezTo>
                  <a:lnTo>
                    <a:pt x="0" y="0"/>
                  </a:lnTo>
                  <a:cubicBezTo>
                    <a:pt x="626811" y="174633"/>
                    <a:pt x="956885" y="892498"/>
                    <a:pt x="1171245" y="1372803"/>
                  </a:cubicBezTo>
                  <a:cubicBezTo>
                    <a:pt x="1376080" y="1891208"/>
                    <a:pt x="1431084" y="2377762"/>
                    <a:pt x="1431414" y="2786583"/>
                  </a:cubicBezTo>
                  <a:close/>
                </a:path>
              </a:pathLst>
            </a:custGeom>
            <a:solidFill>
              <a:srgbClr val="00B05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135" name="Textfeld 134"/>
          <p:cNvSpPr txBox="1"/>
          <p:nvPr/>
        </p:nvSpPr>
        <p:spPr>
          <a:xfrm>
            <a:off x="0" y="469121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In einer </a:t>
            </a:r>
            <a:r>
              <a:rPr lang="de-AT" sz="1400" dirty="0" err="1" smtClean="0"/>
              <a:t>normalaxonometrischen</a:t>
            </a:r>
            <a:r>
              <a:rPr lang="de-AT" sz="1400" dirty="0" smtClean="0"/>
              <a:t> Ansicht liegt der Leithalbkreis eines geraden halben Kreiskonoids in der </a:t>
            </a:r>
            <a:r>
              <a:rPr lang="de-AT" sz="1400" dirty="0" err="1" smtClean="0"/>
              <a:t>yz</a:t>
            </a:r>
            <a:r>
              <a:rPr lang="de-AT" sz="1400" dirty="0" smtClean="0"/>
              <a:t>- Ebene und hat seinen Mittelpunkt im </a:t>
            </a:r>
            <a:r>
              <a:rPr lang="de-AT" sz="1400" dirty="0"/>
              <a:t>K</a:t>
            </a:r>
            <a:r>
              <a:rPr lang="de-AT" sz="1400" dirty="0" smtClean="0"/>
              <a:t>oordinatenursprung. Der Kreis hat den Radius 6 cm. Die Leitgerade ist parallel zur y- Achse und geht durch den Punkt L auf der x- Achse.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den Leitkreis des Konoids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Konstruiere die passende Leitstrecke </a:t>
            </a:r>
            <a:br>
              <a:rPr lang="de-AT" sz="1400" dirty="0" smtClean="0"/>
            </a:br>
            <a:r>
              <a:rPr lang="de-AT" sz="1400" dirty="0" smtClean="0"/>
              <a:t>des Konoids.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 smtClean="0"/>
              <a:t>Zeichne den Umriss des Konoids als </a:t>
            </a:r>
            <a:br>
              <a:rPr lang="de-AT" sz="1400" dirty="0" smtClean="0"/>
            </a:br>
            <a:r>
              <a:rPr lang="de-AT" sz="1400" dirty="0" smtClean="0"/>
              <a:t>Hüllkurve einiger Erzeugender ein. </a:t>
            </a:r>
            <a:endParaRPr lang="de-AT" sz="1400" dirty="0"/>
          </a:p>
        </p:txBody>
      </p:sp>
      <p:sp>
        <p:nvSpPr>
          <p:cNvPr id="31" name="Freihandform 30"/>
          <p:cNvSpPr/>
          <p:nvPr/>
        </p:nvSpPr>
        <p:spPr>
          <a:xfrm>
            <a:off x="3023857" y="1979923"/>
            <a:ext cx="1928389" cy="1406072"/>
          </a:xfrm>
          <a:custGeom>
            <a:avLst/>
            <a:gdLst>
              <a:gd name="connsiteX0" fmla="*/ 0 w 1928389"/>
              <a:gd name="connsiteY0" fmla="*/ 1394234 h 1394234"/>
              <a:gd name="connsiteX1" fmla="*/ 1928389 w 1928389"/>
              <a:gd name="connsiteY1" fmla="*/ 887240 h 1394234"/>
              <a:gd name="connsiteX2" fmla="*/ 715224 w 1928389"/>
              <a:gd name="connsiteY2" fmla="*/ 0 h 1394234"/>
              <a:gd name="connsiteX3" fmla="*/ 0 w 1928389"/>
              <a:gd name="connsiteY3" fmla="*/ 1394234 h 1394234"/>
              <a:gd name="connsiteX0" fmla="*/ 40930 w 1969319"/>
              <a:gd name="connsiteY0" fmla="*/ 1394234 h 1394234"/>
              <a:gd name="connsiteX1" fmla="*/ 1969319 w 1969319"/>
              <a:gd name="connsiteY1" fmla="*/ 887240 h 1394234"/>
              <a:gd name="connsiteX2" fmla="*/ 756154 w 1969319"/>
              <a:gd name="connsiteY2" fmla="*/ 0 h 1394234"/>
              <a:gd name="connsiteX3" fmla="*/ 40930 w 1969319"/>
              <a:gd name="connsiteY3" fmla="*/ 1394234 h 1394234"/>
              <a:gd name="connsiteX0" fmla="*/ 40930 w 1979034"/>
              <a:gd name="connsiteY0" fmla="*/ 1400925 h 1400925"/>
              <a:gd name="connsiteX1" fmla="*/ 1969319 w 1979034"/>
              <a:gd name="connsiteY1" fmla="*/ 893931 h 1400925"/>
              <a:gd name="connsiteX2" fmla="*/ 756154 w 1979034"/>
              <a:gd name="connsiteY2" fmla="*/ 6691 h 1400925"/>
              <a:gd name="connsiteX3" fmla="*/ 40930 w 1979034"/>
              <a:gd name="connsiteY3" fmla="*/ 1400925 h 1400925"/>
              <a:gd name="connsiteX0" fmla="*/ 40930 w 1969319"/>
              <a:gd name="connsiteY0" fmla="*/ 1403175 h 1403175"/>
              <a:gd name="connsiteX1" fmla="*/ 1969319 w 1969319"/>
              <a:gd name="connsiteY1" fmla="*/ 896181 h 1403175"/>
              <a:gd name="connsiteX2" fmla="*/ 756154 w 1969319"/>
              <a:gd name="connsiteY2" fmla="*/ 8941 h 1403175"/>
              <a:gd name="connsiteX3" fmla="*/ 40930 w 1969319"/>
              <a:gd name="connsiteY3" fmla="*/ 1403175 h 1403175"/>
              <a:gd name="connsiteX0" fmla="*/ 40939 w 1969328"/>
              <a:gd name="connsiteY0" fmla="*/ 1406746 h 1406746"/>
              <a:gd name="connsiteX1" fmla="*/ 1969328 w 1969328"/>
              <a:gd name="connsiteY1" fmla="*/ 899752 h 1406746"/>
              <a:gd name="connsiteX2" fmla="*/ 756163 w 1969328"/>
              <a:gd name="connsiteY2" fmla="*/ 12512 h 1406746"/>
              <a:gd name="connsiteX3" fmla="*/ 40939 w 1969328"/>
              <a:gd name="connsiteY3" fmla="*/ 1406746 h 1406746"/>
              <a:gd name="connsiteX0" fmla="*/ 66935 w 1995324"/>
              <a:gd name="connsiteY0" fmla="*/ 1406072 h 1406072"/>
              <a:gd name="connsiteX1" fmla="*/ 1995324 w 1995324"/>
              <a:gd name="connsiteY1" fmla="*/ 899078 h 1406072"/>
              <a:gd name="connsiteX2" fmla="*/ 782159 w 1995324"/>
              <a:gd name="connsiteY2" fmla="*/ 11838 h 1406072"/>
              <a:gd name="connsiteX3" fmla="*/ 66935 w 1995324"/>
              <a:gd name="connsiteY3" fmla="*/ 1406072 h 1406072"/>
              <a:gd name="connsiteX0" fmla="*/ 0 w 1928389"/>
              <a:gd name="connsiteY0" fmla="*/ 1406072 h 1406072"/>
              <a:gd name="connsiteX1" fmla="*/ 1928389 w 1928389"/>
              <a:gd name="connsiteY1" fmla="*/ 899078 h 1406072"/>
              <a:gd name="connsiteX2" fmla="*/ 715224 w 1928389"/>
              <a:gd name="connsiteY2" fmla="*/ 11838 h 1406072"/>
              <a:gd name="connsiteX3" fmla="*/ 0 w 1928389"/>
              <a:gd name="connsiteY3" fmla="*/ 1406072 h 140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8389" h="1406072">
                <a:moveTo>
                  <a:pt x="0" y="1406072"/>
                </a:moveTo>
                <a:lnTo>
                  <a:pt x="1928389" y="899078"/>
                </a:lnTo>
                <a:cubicBezTo>
                  <a:pt x="1676401" y="458477"/>
                  <a:pt x="1109886" y="-87504"/>
                  <a:pt x="715224" y="11838"/>
                </a:cubicBezTo>
                <a:cubicBezTo>
                  <a:pt x="58661" y="177104"/>
                  <a:pt x="51303" y="887007"/>
                  <a:pt x="0" y="1406072"/>
                </a:cubicBezTo>
                <a:close/>
              </a:path>
            </a:pathLst>
          </a:cu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Freihandform 29"/>
          <p:cNvSpPr/>
          <p:nvPr/>
        </p:nvSpPr>
        <p:spPr>
          <a:xfrm>
            <a:off x="4018301" y="2022717"/>
            <a:ext cx="4980844" cy="2786583"/>
          </a:xfrm>
          <a:custGeom>
            <a:avLst/>
            <a:gdLst>
              <a:gd name="connsiteX0" fmla="*/ 1457608 w 4997513"/>
              <a:gd name="connsiteY0" fmla="*/ 2824682 h 2824682"/>
              <a:gd name="connsiteX1" fmla="*/ 4997513 w 4997513"/>
              <a:gd name="connsiteY1" fmla="*/ 1846907 h 2824682"/>
              <a:gd name="connsiteX2" fmla="*/ 2598344 w 4997513"/>
              <a:gd name="connsiteY2" fmla="*/ 452674 h 2824682"/>
              <a:gd name="connsiteX3" fmla="*/ 1348966 w 4997513"/>
              <a:gd name="connsiteY3" fmla="*/ 389299 h 2824682"/>
              <a:gd name="connsiteX4" fmla="*/ 0 w 4997513"/>
              <a:gd name="connsiteY4" fmla="*/ 0 h 2824682"/>
              <a:gd name="connsiteX5" fmla="*/ 1195057 w 4997513"/>
              <a:gd name="connsiteY5" fmla="*/ 1394234 h 2824682"/>
              <a:gd name="connsiteX6" fmla="*/ 1457608 w 4997513"/>
              <a:gd name="connsiteY6" fmla="*/ 2824682 h 2824682"/>
              <a:gd name="connsiteX0" fmla="*/ 1457608 w 4997513"/>
              <a:gd name="connsiteY0" fmla="*/ 2824682 h 2824682"/>
              <a:gd name="connsiteX1" fmla="*/ 4997513 w 4997513"/>
              <a:gd name="connsiteY1" fmla="*/ 1846907 h 2824682"/>
              <a:gd name="connsiteX2" fmla="*/ 2598344 w 4997513"/>
              <a:gd name="connsiteY2" fmla="*/ 452674 h 2824682"/>
              <a:gd name="connsiteX3" fmla="*/ 1348966 w 4997513"/>
              <a:gd name="connsiteY3" fmla="*/ 389299 h 2824682"/>
              <a:gd name="connsiteX4" fmla="*/ 0 w 4997513"/>
              <a:gd name="connsiteY4" fmla="*/ 0 h 2824682"/>
              <a:gd name="connsiteX5" fmla="*/ 1195057 w 4997513"/>
              <a:gd name="connsiteY5" fmla="*/ 1394234 h 2824682"/>
              <a:gd name="connsiteX6" fmla="*/ 1457608 w 4997513"/>
              <a:gd name="connsiteY6" fmla="*/ 2824682 h 2824682"/>
              <a:gd name="connsiteX0" fmla="*/ 1457608 w 4997513"/>
              <a:gd name="connsiteY0" fmla="*/ 2824682 h 2824682"/>
              <a:gd name="connsiteX1" fmla="*/ 4997513 w 4997513"/>
              <a:gd name="connsiteY1" fmla="*/ 1846907 h 2824682"/>
              <a:gd name="connsiteX2" fmla="*/ 2598344 w 4997513"/>
              <a:gd name="connsiteY2" fmla="*/ 452674 h 2824682"/>
              <a:gd name="connsiteX3" fmla="*/ 1348966 w 4997513"/>
              <a:gd name="connsiteY3" fmla="*/ 389299 h 2824682"/>
              <a:gd name="connsiteX4" fmla="*/ 0 w 4997513"/>
              <a:gd name="connsiteY4" fmla="*/ 0 h 2824682"/>
              <a:gd name="connsiteX5" fmla="*/ 1195057 w 4997513"/>
              <a:gd name="connsiteY5" fmla="*/ 1394234 h 2824682"/>
              <a:gd name="connsiteX6" fmla="*/ 1348966 w 4997513"/>
              <a:gd name="connsiteY6" fmla="*/ 2064190 h 2824682"/>
              <a:gd name="connsiteX7" fmla="*/ 1457608 w 4997513"/>
              <a:gd name="connsiteY7" fmla="*/ 2824682 h 2824682"/>
              <a:gd name="connsiteX0" fmla="*/ 1457608 w 4997513"/>
              <a:gd name="connsiteY0" fmla="*/ 2824682 h 2824682"/>
              <a:gd name="connsiteX1" fmla="*/ 4997513 w 4997513"/>
              <a:gd name="connsiteY1" fmla="*/ 1846907 h 2824682"/>
              <a:gd name="connsiteX2" fmla="*/ 2598344 w 4997513"/>
              <a:gd name="connsiteY2" fmla="*/ 452674 h 2824682"/>
              <a:gd name="connsiteX3" fmla="*/ 1348966 w 4997513"/>
              <a:gd name="connsiteY3" fmla="*/ 389299 h 2824682"/>
              <a:gd name="connsiteX4" fmla="*/ 0 w 4997513"/>
              <a:gd name="connsiteY4" fmla="*/ 0 h 2824682"/>
              <a:gd name="connsiteX5" fmla="*/ 1195057 w 4997513"/>
              <a:gd name="connsiteY5" fmla="*/ 1394234 h 2824682"/>
              <a:gd name="connsiteX6" fmla="*/ 1457608 w 4997513"/>
              <a:gd name="connsiteY6" fmla="*/ 2824682 h 2824682"/>
              <a:gd name="connsiteX0" fmla="*/ 1458103 w 4998008"/>
              <a:gd name="connsiteY0" fmla="*/ 2824682 h 2824682"/>
              <a:gd name="connsiteX1" fmla="*/ 4998008 w 4998008"/>
              <a:gd name="connsiteY1" fmla="*/ 1846907 h 2824682"/>
              <a:gd name="connsiteX2" fmla="*/ 2598839 w 4998008"/>
              <a:gd name="connsiteY2" fmla="*/ 452674 h 2824682"/>
              <a:gd name="connsiteX3" fmla="*/ 1349461 w 4998008"/>
              <a:gd name="connsiteY3" fmla="*/ 389299 h 2824682"/>
              <a:gd name="connsiteX4" fmla="*/ 495 w 4998008"/>
              <a:gd name="connsiteY4" fmla="*/ 0 h 2824682"/>
              <a:gd name="connsiteX5" fmla="*/ 1195552 w 4998008"/>
              <a:gd name="connsiteY5" fmla="*/ 1394234 h 2824682"/>
              <a:gd name="connsiteX6" fmla="*/ 1458103 w 4998008"/>
              <a:gd name="connsiteY6" fmla="*/ 2824682 h 2824682"/>
              <a:gd name="connsiteX0" fmla="*/ 1458103 w 4998008"/>
              <a:gd name="connsiteY0" fmla="*/ 2824682 h 2824682"/>
              <a:gd name="connsiteX1" fmla="*/ 4998008 w 4998008"/>
              <a:gd name="connsiteY1" fmla="*/ 1846907 h 2824682"/>
              <a:gd name="connsiteX2" fmla="*/ 2598839 w 4998008"/>
              <a:gd name="connsiteY2" fmla="*/ 452674 h 2824682"/>
              <a:gd name="connsiteX3" fmla="*/ 1349461 w 4998008"/>
              <a:gd name="connsiteY3" fmla="*/ 389299 h 2824682"/>
              <a:gd name="connsiteX4" fmla="*/ 495 w 4998008"/>
              <a:gd name="connsiteY4" fmla="*/ 0 h 2824682"/>
              <a:gd name="connsiteX5" fmla="*/ 1195552 w 4998008"/>
              <a:gd name="connsiteY5" fmla="*/ 1394234 h 2824682"/>
              <a:gd name="connsiteX6" fmla="*/ 1458103 w 4998008"/>
              <a:gd name="connsiteY6" fmla="*/ 2824682 h 2824682"/>
              <a:gd name="connsiteX0" fmla="*/ 1458103 w 4998008"/>
              <a:gd name="connsiteY0" fmla="*/ 2824682 h 2824682"/>
              <a:gd name="connsiteX1" fmla="*/ 4998008 w 4998008"/>
              <a:gd name="connsiteY1" fmla="*/ 1846907 h 2824682"/>
              <a:gd name="connsiteX2" fmla="*/ 2594077 w 4998008"/>
              <a:gd name="connsiteY2" fmla="*/ 438387 h 2824682"/>
              <a:gd name="connsiteX3" fmla="*/ 1349461 w 4998008"/>
              <a:gd name="connsiteY3" fmla="*/ 389299 h 2824682"/>
              <a:gd name="connsiteX4" fmla="*/ 495 w 4998008"/>
              <a:gd name="connsiteY4" fmla="*/ 0 h 2824682"/>
              <a:gd name="connsiteX5" fmla="*/ 1195552 w 4998008"/>
              <a:gd name="connsiteY5" fmla="*/ 1394234 h 2824682"/>
              <a:gd name="connsiteX6" fmla="*/ 1458103 w 4998008"/>
              <a:gd name="connsiteY6" fmla="*/ 2824682 h 2824682"/>
              <a:gd name="connsiteX0" fmla="*/ 1458103 w 4998008"/>
              <a:gd name="connsiteY0" fmla="*/ 2824682 h 2824682"/>
              <a:gd name="connsiteX1" fmla="*/ 4998008 w 4998008"/>
              <a:gd name="connsiteY1" fmla="*/ 1846907 h 2824682"/>
              <a:gd name="connsiteX2" fmla="*/ 2594077 w 4998008"/>
              <a:gd name="connsiteY2" fmla="*/ 438387 h 2824682"/>
              <a:gd name="connsiteX3" fmla="*/ 1349461 w 4998008"/>
              <a:gd name="connsiteY3" fmla="*/ 389299 h 2824682"/>
              <a:gd name="connsiteX4" fmla="*/ 495 w 4998008"/>
              <a:gd name="connsiteY4" fmla="*/ 0 h 2824682"/>
              <a:gd name="connsiteX5" fmla="*/ 1195552 w 4998008"/>
              <a:gd name="connsiteY5" fmla="*/ 1394234 h 2824682"/>
              <a:gd name="connsiteX6" fmla="*/ 1458103 w 4998008"/>
              <a:gd name="connsiteY6" fmla="*/ 2824682 h 2824682"/>
              <a:gd name="connsiteX0" fmla="*/ 1458103 w 4998008"/>
              <a:gd name="connsiteY0" fmla="*/ 2824682 h 2824682"/>
              <a:gd name="connsiteX1" fmla="*/ 4998008 w 4998008"/>
              <a:gd name="connsiteY1" fmla="*/ 1846907 h 2824682"/>
              <a:gd name="connsiteX2" fmla="*/ 2594077 w 4998008"/>
              <a:gd name="connsiteY2" fmla="*/ 438387 h 2824682"/>
              <a:gd name="connsiteX3" fmla="*/ 1349461 w 4998008"/>
              <a:gd name="connsiteY3" fmla="*/ 389299 h 2824682"/>
              <a:gd name="connsiteX4" fmla="*/ 495 w 4998008"/>
              <a:gd name="connsiteY4" fmla="*/ 0 h 2824682"/>
              <a:gd name="connsiteX5" fmla="*/ 1195552 w 4998008"/>
              <a:gd name="connsiteY5" fmla="*/ 1394234 h 2824682"/>
              <a:gd name="connsiteX6" fmla="*/ 1458103 w 4998008"/>
              <a:gd name="connsiteY6" fmla="*/ 2824682 h 2824682"/>
              <a:gd name="connsiteX0" fmla="*/ 1458103 w 4998008"/>
              <a:gd name="connsiteY0" fmla="*/ 2824682 h 2824682"/>
              <a:gd name="connsiteX1" fmla="*/ 4998008 w 4998008"/>
              <a:gd name="connsiteY1" fmla="*/ 1846907 h 2824682"/>
              <a:gd name="connsiteX2" fmla="*/ 2594077 w 4998008"/>
              <a:gd name="connsiteY2" fmla="*/ 438387 h 2824682"/>
              <a:gd name="connsiteX3" fmla="*/ 1349461 w 4998008"/>
              <a:gd name="connsiteY3" fmla="*/ 389299 h 2824682"/>
              <a:gd name="connsiteX4" fmla="*/ 495 w 4998008"/>
              <a:gd name="connsiteY4" fmla="*/ 0 h 2824682"/>
              <a:gd name="connsiteX5" fmla="*/ 1195552 w 4998008"/>
              <a:gd name="connsiteY5" fmla="*/ 1394234 h 2824682"/>
              <a:gd name="connsiteX6" fmla="*/ 1458103 w 4998008"/>
              <a:gd name="connsiteY6" fmla="*/ 2824682 h 2824682"/>
              <a:gd name="connsiteX0" fmla="*/ 1441443 w 4981348"/>
              <a:gd name="connsiteY0" fmla="*/ 2793726 h 2793726"/>
              <a:gd name="connsiteX1" fmla="*/ 4981348 w 4981348"/>
              <a:gd name="connsiteY1" fmla="*/ 1815951 h 2793726"/>
              <a:gd name="connsiteX2" fmla="*/ 2577417 w 4981348"/>
              <a:gd name="connsiteY2" fmla="*/ 407431 h 2793726"/>
              <a:gd name="connsiteX3" fmla="*/ 1332801 w 4981348"/>
              <a:gd name="connsiteY3" fmla="*/ 358343 h 2793726"/>
              <a:gd name="connsiteX4" fmla="*/ 504 w 4981348"/>
              <a:gd name="connsiteY4" fmla="*/ 0 h 2793726"/>
              <a:gd name="connsiteX5" fmla="*/ 1178892 w 4981348"/>
              <a:gd name="connsiteY5" fmla="*/ 1363278 h 2793726"/>
              <a:gd name="connsiteX6" fmla="*/ 1441443 w 4981348"/>
              <a:gd name="connsiteY6" fmla="*/ 2793726 h 2793726"/>
              <a:gd name="connsiteX0" fmla="*/ 1440939 w 4980844"/>
              <a:gd name="connsiteY0" fmla="*/ 2793726 h 2793726"/>
              <a:gd name="connsiteX1" fmla="*/ 4980844 w 4980844"/>
              <a:gd name="connsiteY1" fmla="*/ 1815951 h 2793726"/>
              <a:gd name="connsiteX2" fmla="*/ 2576913 w 4980844"/>
              <a:gd name="connsiteY2" fmla="*/ 407431 h 2793726"/>
              <a:gd name="connsiteX3" fmla="*/ 1332297 w 4980844"/>
              <a:gd name="connsiteY3" fmla="*/ 358343 h 2793726"/>
              <a:gd name="connsiteX4" fmla="*/ 0 w 4980844"/>
              <a:gd name="connsiteY4" fmla="*/ 0 h 2793726"/>
              <a:gd name="connsiteX5" fmla="*/ 1178388 w 4980844"/>
              <a:gd name="connsiteY5" fmla="*/ 1363278 h 2793726"/>
              <a:gd name="connsiteX6" fmla="*/ 1440939 w 4980844"/>
              <a:gd name="connsiteY6" fmla="*/ 2793726 h 2793726"/>
              <a:gd name="connsiteX0" fmla="*/ 1440939 w 4980844"/>
              <a:gd name="connsiteY0" fmla="*/ 2793726 h 2793726"/>
              <a:gd name="connsiteX1" fmla="*/ 4980844 w 4980844"/>
              <a:gd name="connsiteY1" fmla="*/ 1815951 h 2793726"/>
              <a:gd name="connsiteX2" fmla="*/ 2576913 w 4980844"/>
              <a:gd name="connsiteY2" fmla="*/ 407431 h 2793726"/>
              <a:gd name="connsiteX3" fmla="*/ 1332297 w 4980844"/>
              <a:gd name="connsiteY3" fmla="*/ 358343 h 2793726"/>
              <a:gd name="connsiteX4" fmla="*/ 0 w 4980844"/>
              <a:gd name="connsiteY4" fmla="*/ 0 h 2793726"/>
              <a:gd name="connsiteX5" fmla="*/ 1171245 w 4980844"/>
              <a:gd name="connsiteY5" fmla="*/ 1372803 h 2793726"/>
              <a:gd name="connsiteX6" fmla="*/ 1440939 w 4980844"/>
              <a:gd name="connsiteY6" fmla="*/ 2793726 h 2793726"/>
              <a:gd name="connsiteX0" fmla="*/ 1440939 w 4980844"/>
              <a:gd name="connsiteY0" fmla="*/ 2793726 h 2793726"/>
              <a:gd name="connsiteX1" fmla="*/ 4980844 w 4980844"/>
              <a:gd name="connsiteY1" fmla="*/ 1815951 h 2793726"/>
              <a:gd name="connsiteX2" fmla="*/ 2576913 w 4980844"/>
              <a:gd name="connsiteY2" fmla="*/ 407431 h 2793726"/>
              <a:gd name="connsiteX3" fmla="*/ 1332297 w 4980844"/>
              <a:gd name="connsiteY3" fmla="*/ 358343 h 2793726"/>
              <a:gd name="connsiteX4" fmla="*/ 0 w 4980844"/>
              <a:gd name="connsiteY4" fmla="*/ 0 h 2793726"/>
              <a:gd name="connsiteX5" fmla="*/ 1171245 w 4980844"/>
              <a:gd name="connsiteY5" fmla="*/ 1372803 h 2793726"/>
              <a:gd name="connsiteX6" fmla="*/ 1440939 w 4980844"/>
              <a:gd name="connsiteY6" fmla="*/ 2793726 h 2793726"/>
              <a:gd name="connsiteX0" fmla="*/ 1440939 w 4980844"/>
              <a:gd name="connsiteY0" fmla="*/ 2793726 h 2793726"/>
              <a:gd name="connsiteX1" fmla="*/ 4980844 w 4980844"/>
              <a:gd name="connsiteY1" fmla="*/ 1815951 h 2793726"/>
              <a:gd name="connsiteX2" fmla="*/ 2576913 w 4980844"/>
              <a:gd name="connsiteY2" fmla="*/ 407431 h 2793726"/>
              <a:gd name="connsiteX3" fmla="*/ 1332297 w 4980844"/>
              <a:gd name="connsiteY3" fmla="*/ 358343 h 2793726"/>
              <a:gd name="connsiteX4" fmla="*/ 0 w 4980844"/>
              <a:gd name="connsiteY4" fmla="*/ 0 h 2793726"/>
              <a:gd name="connsiteX5" fmla="*/ 1171245 w 4980844"/>
              <a:gd name="connsiteY5" fmla="*/ 1372803 h 2793726"/>
              <a:gd name="connsiteX6" fmla="*/ 1440939 w 4980844"/>
              <a:gd name="connsiteY6" fmla="*/ 2793726 h 2793726"/>
              <a:gd name="connsiteX0" fmla="*/ 1440939 w 4980844"/>
              <a:gd name="connsiteY0" fmla="*/ 2793726 h 2793726"/>
              <a:gd name="connsiteX1" fmla="*/ 4980844 w 4980844"/>
              <a:gd name="connsiteY1" fmla="*/ 1815951 h 2793726"/>
              <a:gd name="connsiteX2" fmla="*/ 2576913 w 4980844"/>
              <a:gd name="connsiteY2" fmla="*/ 407431 h 2793726"/>
              <a:gd name="connsiteX3" fmla="*/ 1332297 w 4980844"/>
              <a:gd name="connsiteY3" fmla="*/ 358343 h 2793726"/>
              <a:gd name="connsiteX4" fmla="*/ 0 w 4980844"/>
              <a:gd name="connsiteY4" fmla="*/ 0 h 2793726"/>
              <a:gd name="connsiteX5" fmla="*/ 1171245 w 4980844"/>
              <a:gd name="connsiteY5" fmla="*/ 1372803 h 2793726"/>
              <a:gd name="connsiteX6" fmla="*/ 1440939 w 4980844"/>
              <a:gd name="connsiteY6" fmla="*/ 2793726 h 2793726"/>
              <a:gd name="connsiteX0" fmla="*/ 1440939 w 4980844"/>
              <a:gd name="connsiteY0" fmla="*/ 2793726 h 2793726"/>
              <a:gd name="connsiteX1" fmla="*/ 4980844 w 4980844"/>
              <a:gd name="connsiteY1" fmla="*/ 1815951 h 2793726"/>
              <a:gd name="connsiteX2" fmla="*/ 2576913 w 4980844"/>
              <a:gd name="connsiteY2" fmla="*/ 407431 h 2793726"/>
              <a:gd name="connsiteX3" fmla="*/ 1332297 w 4980844"/>
              <a:gd name="connsiteY3" fmla="*/ 358343 h 2793726"/>
              <a:gd name="connsiteX4" fmla="*/ 0 w 4980844"/>
              <a:gd name="connsiteY4" fmla="*/ 0 h 2793726"/>
              <a:gd name="connsiteX5" fmla="*/ 1171245 w 4980844"/>
              <a:gd name="connsiteY5" fmla="*/ 1372803 h 2793726"/>
              <a:gd name="connsiteX6" fmla="*/ 1440939 w 4980844"/>
              <a:gd name="connsiteY6" fmla="*/ 2793726 h 2793726"/>
              <a:gd name="connsiteX0" fmla="*/ 1431414 w 4980844"/>
              <a:gd name="connsiteY0" fmla="*/ 2786583 h 2786583"/>
              <a:gd name="connsiteX1" fmla="*/ 4980844 w 4980844"/>
              <a:gd name="connsiteY1" fmla="*/ 1815951 h 2786583"/>
              <a:gd name="connsiteX2" fmla="*/ 2576913 w 4980844"/>
              <a:gd name="connsiteY2" fmla="*/ 407431 h 2786583"/>
              <a:gd name="connsiteX3" fmla="*/ 1332297 w 4980844"/>
              <a:gd name="connsiteY3" fmla="*/ 358343 h 2786583"/>
              <a:gd name="connsiteX4" fmla="*/ 0 w 4980844"/>
              <a:gd name="connsiteY4" fmla="*/ 0 h 2786583"/>
              <a:gd name="connsiteX5" fmla="*/ 1171245 w 4980844"/>
              <a:gd name="connsiteY5" fmla="*/ 1372803 h 2786583"/>
              <a:gd name="connsiteX6" fmla="*/ 1431414 w 4980844"/>
              <a:gd name="connsiteY6" fmla="*/ 2786583 h 278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80844" h="2786583">
                <a:moveTo>
                  <a:pt x="1431414" y="2786583"/>
                </a:moveTo>
                <a:lnTo>
                  <a:pt x="4980844" y="1815951"/>
                </a:lnTo>
                <a:lnTo>
                  <a:pt x="2576913" y="407431"/>
                </a:lnTo>
                <a:cubicBezTo>
                  <a:pt x="2230760" y="550259"/>
                  <a:pt x="1870129" y="517132"/>
                  <a:pt x="1332297" y="358343"/>
                </a:cubicBezTo>
                <a:lnTo>
                  <a:pt x="0" y="0"/>
                </a:lnTo>
                <a:cubicBezTo>
                  <a:pt x="626811" y="174633"/>
                  <a:pt x="956885" y="892498"/>
                  <a:pt x="1171245" y="1372803"/>
                </a:cubicBezTo>
                <a:cubicBezTo>
                  <a:pt x="1376080" y="1891208"/>
                  <a:pt x="1431084" y="2377762"/>
                  <a:pt x="1431414" y="2786583"/>
                </a:cubicBezTo>
                <a:close/>
              </a:path>
            </a:pathLst>
          </a:cu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46" name="Gerade Verbindung 145"/>
          <p:cNvCxnSpPr/>
          <p:nvPr/>
        </p:nvCxnSpPr>
        <p:spPr>
          <a:xfrm flipH="1">
            <a:off x="2518429" y="2971897"/>
            <a:ext cx="5945985" cy="1598273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8" name="Gerade Verbindung 137"/>
          <p:cNvCxnSpPr/>
          <p:nvPr/>
        </p:nvCxnSpPr>
        <p:spPr>
          <a:xfrm flipH="1">
            <a:off x="3879056" y="2934456"/>
            <a:ext cx="3567311" cy="965390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flipH="1">
            <a:off x="4617244" y="3351737"/>
            <a:ext cx="3561486" cy="963814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 flipH="1">
            <a:off x="4960144" y="3556375"/>
            <a:ext cx="3557503" cy="962736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 flipH="1">
            <a:off x="5231606" y="3713537"/>
            <a:ext cx="3559885" cy="963381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161"/>
          <p:cNvCxnSpPr/>
          <p:nvPr/>
        </p:nvCxnSpPr>
        <p:spPr>
          <a:xfrm flipH="1" flipV="1">
            <a:off x="5214938" y="3500438"/>
            <a:ext cx="3571875" cy="2095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Line 91"/>
          <p:cNvSpPr>
            <a:spLocks noChangeShapeType="1"/>
          </p:cNvSpPr>
          <p:nvPr/>
        </p:nvSpPr>
        <p:spPr bwMode="auto">
          <a:xfrm>
            <a:off x="2852386" y="3290594"/>
            <a:ext cx="3447260" cy="201601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4" name="Line 92"/>
          <p:cNvSpPr>
            <a:spLocks noChangeShapeType="1"/>
          </p:cNvSpPr>
          <p:nvPr/>
        </p:nvSpPr>
        <p:spPr bwMode="auto">
          <a:xfrm flipV="1">
            <a:off x="4246231" y="1599807"/>
            <a:ext cx="0" cy="250593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r>
              <a:rPr lang="en-US" dirty="0" smtClean="0"/>
              <a:t>: </a:t>
            </a:r>
            <a:r>
              <a:rPr lang="en-US" dirty="0" err="1" smtClean="0"/>
              <a:t>Halbes</a:t>
            </a:r>
            <a:r>
              <a:rPr lang="en-US" dirty="0" smtClean="0"/>
              <a:t> </a:t>
            </a:r>
            <a:r>
              <a:rPr lang="en-US" dirty="0" err="1"/>
              <a:t>Kreisk</a:t>
            </a:r>
            <a:r>
              <a:rPr lang="de-AT" dirty="0" err="1"/>
              <a:t>onoid</a:t>
            </a:r>
            <a:r>
              <a:rPr lang="de-AT" dirty="0"/>
              <a:t> in normaler Axonometrie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2541829" y="448676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36" name="Textfeld 35"/>
          <p:cNvSpPr txBox="1"/>
          <p:nvPr/>
        </p:nvSpPr>
        <p:spPr>
          <a:xfrm>
            <a:off x="6198483" y="5016658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cxnSp>
        <p:nvCxnSpPr>
          <p:cNvPr id="42" name="Gerade Verbindung 41"/>
          <p:cNvCxnSpPr/>
          <p:nvPr/>
        </p:nvCxnSpPr>
        <p:spPr>
          <a:xfrm flipH="1" flipV="1">
            <a:off x="3691820" y="2020843"/>
            <a:ext cx="1105305" cy="4171625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Ellipse 33"/>
          <p:cNvSpPr/>
          <p:nvPr/>
        </p:nvSpPr>
        <p:spPr>
          <a:xfrm>
            <a:off x="4205640" y="4075429"/>
            <a:ext cx="56448" cy="564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49" name="Gerade Verbindung 48"/>
          <p:cNvCxnSpPr/>
          <p:nvPr/>
        </p:nvCxnSpPr>
        <p:spPr>
          <a:xfrm flipH="1">
            <a:off x="3612296" y="1997152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Gerade Verbindung 52"/>
          <p:cNvCxnSpPr/>
          <p:nvPr/>
        </p:nvCxnSpPr>
        <p:spPr>
          <a:xfrm flipH="1">
            <a:off x="4725591" y="6169691"/>
            <a:ext cx="155434" cy="41183"/>
          </a:xfrm>
          <a:prstGeom prst="line">
            <a:avLst/>
          </a:prstGeom>
          <a:noFill/>
          <a:ln w="12700">
            <a:solidFill>
              <a:srgbClr val="0000FF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Line 92"/>
          <p:cNvSpPr>
            <a:spLocks noChangeShapeType="1"/>
          </p:cNvSpPr>
          <p:nvPr/>
        </p:nvSpPr>
        <p:spPr bwMode="auto">
          <a:xfrm flipV="1">
            <a:off x="3687735" y="2017783"/>
            <a:ext cx="0" cy="3550097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3" name="Line 91"/>
          <p:cNvSpPr>
            <a:spLocks noChangeShapeType="1"/>
          </p:cNvSpPr>
          <p:nvPr/>
        </p:nvSpPr>
        <p:spPr bwMode="auto">
          <a:xfrm>
            <a:off x="3683815" y="5549774"/>
            <a:ext cx="1118641" cy="644851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25" name="Gerade Verbindung 24"/>
          <p:cNvCxnSpPr/>
          <p:nvPr/>
        </p:nvCxnSpPr>
        <p:spPr>
          <a:xfrm rot="3240000" flipH="1" flipV="1">
            <a:off x="4089819" y="3683035"/>
            <a:ext cx="553021" cy="2087203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Bogen 5"/>
          <p:cNvSpPr/>
          <p:nvPr/>
        </p:nvSpPr>
        <p:spPr>
          <a:xfrm>
            <a:off x="1475656" y="3362810"/>
            <a:ext cx="4310744" cy="4310744"/>
          </a:xfrm>
          <a:prstGeom prst="arc">
            <a:avLst>
              <a:gd name="adj1" fmla="val 17937603"/>
              <a:gd name="adj2" fmla="val 19375879"/>
            </a:avLst>
          </a:prstGeom>
          <a:ln w="95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4" name="Gerade Verbindung 43"/>
          <p:cNvCxnSpPr/>
          <p:nvPr/>
        </p:nvCxnSpPr>
        <p:spPr>
          <a:xfrm rot="2160000" flipV="1">
            <a:off x="3335322" y="3809499"/>
            <a:ext cx="712787" cy="87521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Gerade Verbindung 44"/>
          <p:cNvCxnSpPr/>
          <p:nvPr/>
        </p:nvCxnSpPr>
        <p:spPr>
          <a:xfrm flipH="1" flipV="1">
            <a:off x="3117137" y="4285027"/>
            <a:ext cx="61383" cy="231671"/>
          </a:xfrm>
          <a:prstGeom prst="line">
            <a:avLst/>
          </a:prstGeom>
          <a:noFill/>
          <a:ln w="127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Gerade Verbindung 46"/>
          <p:cNvCxnSpPr/>
          <p:nvPr/>
        </p:nvCxnSpPr>
        <p:spPr>
          <a:xfrm rot="2160000" flipV="1">
            <a:off x="4425934" y="3521367"/>
            <a:ext cx="712787" cy="87521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Gerade Verbindung 47"/>
          <p:cNvCxnSpPr/>
          <p:nvPr/>
        </p:nvCxnSpPr>
        <p:spPr>
          <a:xfrm flipH="1" flipV="1">
            <a:off x="5291218" y="3684952"/>
            <a:ext cx="61383" cy="231671"/>
          </a:xfrm>
          <a:prstGeom prst="line">
            <a:avLst/>
          </a:prstGeom>
          <a:noFill/>
          <a:ln w="12700">
            <a:solidFill>
              <a:srgbClr val="FF0000"/>
            </a:solidFill>
            <a:prstDash val="solid"/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Ellipse 12"/>
          <p:cNvSpPr/>
          <p:nvPr/>
        </p:nvSpPr>
        <p:spPr>
          <a:xfrm rot="20702068">
            <a:off x="3130203" y="1929486"/>
            <a:ext cx="2230511" cy="4337455"/>
          </a:xfrm>
          <a:prstGeom prst="ellipse">
            <a:avLst/>
          </a:prstGeom>
          <a:noFill/>
          <a:ln w="952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Ellipse 23"/>
          <p:cNvSpPr/>
          <p:nvPr/>
        </p:nvSpPr>
        <p:spPr>
          <a:xfrm>
            <a:off x="3658834" y="5527584"/>
            <a:ext cx="56448" cy="5644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16" name="Gerade Verbindung 15"/>
          <p:cNvCxnSpPr/>
          <p:nvPr/>
        </p:nvCxnSpPr>
        <p:spPr>
          <a:xfrm>
            <a:off x="6586166" y="2431256"/>
            <a:ext cx="2426494" cy="14144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uppieren 54"/>
          <p:cNvGrpSpPr/>
          <p:nvPr/>
        </p:nvGrpSpPr>
        <p:grpSpPr>
          <a:xfrm>
            <a:off x="6581870" y="946717"/>
            <a:ext cx="2413735" cy="1366913"/>
            <a:chOff x="713753" y="1547425"/>
            <a:chExt cx="6974511" cy="3949708"/>
          </a:xfrm>
        </p:grpSpPr>
        <p:sp>
          <p:nvSpPr>
            <p:cNvPr id="58" name="Freeform 5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59" name="Line 6"/>
            <p:cNvSpPr>
              <a:spLocks noChangeShapeType="1"/>
            </p:cNvSpPr>
            <p:nvPr/>
          </p:nvSpPr>
          <p:spPr bwMode="auto">
            <a:xfrm>
              <a:off x="5162551" y="2540000"/>
              <a:ext cx="2525713" cy="1457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0" name="Freeform 7"/>
            <p:cNvSpPr>
              <a:spLocks/>
            </p:cNvSpPr>
            <p:nvPr/>
          </p:nvSpPr>
          <p:spPr bwMode="auto">
            <a:xfrm flipV="1">
              <a:off x="1455738" y="2076450"/>
              <a:ext cx="2525713" cy="2913063"/>
            </a:xfrm>
            <a:custGeom>
              <a:avLst/>
              <a:gdLst>
                <a:gd name="T0" fmla="*/ 6999 w 6999"/>
                <a:gd name="T1" fmla="*/ 0 h 8079"/>
                <a:gd name="T2" fmla="*/ 6988 w 6999"/>
                <a:gd name="T3" fmla="*/ 454 h 8079"/>
                <a:gd name="T4" fmla="*/ 6956 w 6999"/>
                <a:gd name="T5" fmla="*/ 918 h 8079"/>
                <a:gd name="T6" fmla="*/ 6902 w 6999"/>
                <a:gd name="T7" fmla="*/ 1389 h 8079"/>
                <a:gd name="T8" fmla="*/ 6827 w 6999"/>
                <a:gd name="T9" fmla="*/ 1864 h 8079"/>
                <a:gd name="T10" fmla="*/ 6732 w 6999"/>
                <a:gd name="T11" fmla="*/ 2340 h 8079"/>
                <a:gd name="T12" fmla="*/ 6617 w 6999"/>
                <a:gd name="T13" fmla="*/ 2814 h 8079"/>
                <a:gd name="T14" fmla="*/ 6483 w 6999"/>
                <a:gd name="T15" fmla="*/ 3283 h 8079"/>
                <a:gd name="T16" fmla="*/ 6330 w 6999"/>
                <a:gd name="T17" fmla="*/ 3744 h 8079"/>
                <a:gd name="T18" fmla="*/ 6160 w 6999"/>
                <a:gd name="T19" fmla="*/ 4195 h 8079"/>
                <a:gd name="T20" fmla="*/ 5974 w 6999"/>
                <a:gd name="T21" fmla="*/ 4632 h 8079"/>
                <a:gd name="T22" fmla="*/ 5772 w 6999"/>
                <a:gd name="T23" fmla="*/ 5053 h 8079"/>
                <a:gd name="T24" fmla="*/ 5556 w 6999"/>
                <a:gd name="T25" fmla="*/ 5456 h 8079"/>
                <a:gd name="T26" fmla="*/ 5328 w 6999"/>
                <a:gd name="T27" fmla="*/ 5837 h 8079"/>
                <a:gd name="T28" fmla="*/ 5088 w 6999"/>
                <a:gd name="T29" fmla="*/ 6195 h 8079"/>
                <a:gd name="T30" fmla="*/ 4838 w 6999"/>
                <a:gd name="T31" fmla="*/ 6526 h 8079"/>
                <a:gd name="T32" fmla="*/ 4581 w 6999"/>
                <a:gd name="T33" fmla="*/ 6831 h 8079"/>
                <a:gd name="T34" fmla="*/ 4316 w 6999"/>
                <a:gd name="T35" fmla="*/ 7105 h 8079"/>
                <a:gd name="T36" fmla="*/ 4047 w 6999"/>
                <a:gd name="T37" fmla="*/ 7348 h 8079"/>
                <a:gd name="T38" fmla="*/ 3774 w 6999"/>
                <a:gd name="T39" fmla="*/ 7558 h 8079"/>
                <a:gd name="T40" fmla="*/ 3499 w 6999"/>
                <a:gd name="T41" fmla="*/ 7735 h 8079"/>
                <a:gd name="T42" fmla="*/ 3225 w 6999"/>
                <a:gd name="T43" fmla="*/ 7876 h 8079"/>
                <a:gd name="T44" fmla="*/ 2952 w 6999"/>
                <a:gd name="T45" fmla="*/ 7980 h 8079"/>
                <a:gd name="T46" fmla="*/ 2682 w 6999"/>
                <a:gd name="T47" fmla="*/ 8048 h 8079"/>
                <a:gd name="T48" fmla="*/ 2418 w 6999"/>
                <a:gd name="T49" fmla="*/ 8079 h 8079"/>
                <a:gd name="T50" fmla="*/ 2160 w 6999"/>
                <a:gd name="T51" fmla="*/ 8073 h 8079"/>
                <a:gd name="T52" fmla="*/ 1910 w 6999"/>
                <a:gd name="T53" fmla="*/ 8029 h 8079"/>
                <a:gd name="T54" fmla="*/ 1671 w 6999"/>
                <a:gd name="T55" fmla="*/ 7948 h 8079"/>
                <a:gd name="T56" fmla="*/ 1442 w 6999"/>
                <a:gd name="T57" fmla="*/ 7831 h 8079"/>
                <a:gd name="T58" fmla="*/ 1226 w 6999"/>
                <a:gd name="T59" fmla="*/ 7678 h 8079"/>
                <a:gd name="T60" fmla="*/ 1025 w 6999"/>
                <a:gd name="T61" fmla="*/ 7490 h 8079"/>
                <a:gd name="T62" fmla="*/ 838 w 6999"/>
                <a:gd name="T63" fmla="*/ 7268 h 8079"/>
                <a:gd name="T64" fmla="*/ 668 w 6999"/>
                <a:gd name="T65" fmla="*/ 7014 h 8079"/>
                <a:gd name="T66" fmla="*/ 515 w 6999"/>
                <a:gd name="T67" fmla="*/ 6729 h 8079"/>
                <a:gd name="T68" fmla="*/ 381 w 6999"/>
                <a:gd name="T69" fmla="*/ 6415 h 8079"/>
                <a:gd name="T70" fmla="*/ 266 w 6999"/>
                <a:gd name="T71" fmla="*/ 6074 h 8079"/>
                <a:gd name="T72" fmla="*/ 171 w 6999"/>
                <a:gd name="T73" fmla="*/ 5707 h 8079"/>
                <a:gd name="T74" fmla="*/ 96 w 6999"/>
                <a:gd name="T75" fmla="*/ 5319 h 8079"/>
                <a:gd name="T76" fmla="*/ 43 w 6999"/>
                <a:gd name="T77" fmla="*/ 4910 h 8079"/>
                <a:gd name="T78" fmla="*/ 10 w 6999"/>
                <a:gd name="T79" fmla="*/ 4483 h 8079"/>
                <a:gd name="T80" fmla="*/ 0 w 6999"/>
                <a:gd name="T81" fmla="*/ 4040 h 8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8079">
                  <a:moveTo>
                    <a:pt x="6999" y="0"/>
                  </a:moveTo>
                  <a:lnTo>
                    <a:pt x="6988" y="454"/>
                  </a:lnTo>
                  <a:lnTo>
                    <a:pt x="6956" y="918"/>
                  </a:lnTo>
                  <a:lnTo>
                    <a:pt x="6902" y="1389"/>
                  </a:lnTo>
                  <a:lnTo>
                    <a:pt x="6827" y="1864"/>
                  </a:lnTo>
                  <a:lnTo>
                    <a:pt x="6732" y="2340"/>
                  </a:lnTo>
                  <a:lnTo>
                    <a:pt x="6617" y="2814"/>
                  </a:lnTo>
                  <a:lnTo>
                    <a:pt x="6483" y="3283"/>
                  </a:lnTo>
                  <a:lnTo>
                    <a:pt x="6330" y="3744"/>
                  </a:lnTo>
                  <a:lnTo>
                    <a:pt x="6160" y="4195"/>
                  </a:lnTo>
                  <a:lnTo>
                    <a:pt x="5974" y="4632"/>
                  </a:lnTo>
                  <a:lnTo>
                    <a:pt x="5772" y="5053"/>
                  </a:lnTo>
                  <a:lnTo>
                    <a:pt x="5556" y="5456"/>
                  </a:lnTo>
                  <a:lnTo>
                    <a:pt x="5328" y="5837"/>
                  </a:lnTo>
                  <a:lnTo>
                    <a:pt x="5088" y="6195"/>
                  </a:lnTo>
                  <a:lnTo>
                    <a:pt x="4838" y="6526"/>
                  </a:lnTo>
                  <a:lnTo>
                    <a:pt x="4581" y="6831"/>
                  </a:lnTo>
                  <a:lnTo>
                    <a:pt x="4316" y="7105"/>
                  </a:lnTo>
                  <a:lnTo>
                    <a:pt x="4047" y="7348"/>
                  </a:lnTo>
                  <a:lnTo>
                    <a:pt x="3774" y="7558"/>
                  </a:lnTo>
                  <a:lnTo>
                    <a:pt x="3499" y="7735"/>
                  </a:lnTo>
                  <a:lnTo>
                    <a:pt x="3225" y="7876"/>
                  </a:lnTo>
                  <a:lnTo>
                    <a:pt x="2952" y="7980"/>
                  </a:lnTo>
                  <a:lnTo>
                    <a:pt x="2682" y="8048"/>
                  </a:lnTo>
                  <a:lnTo>
                    <a:pt x="2418" y="8079"/>
                  </a:lnTo>
                  <a:lnTo>
                    <a:pt x="2160" y="8073"/>
                  </a:lnTo>
                  <a:lnTo>
                    <a:pt x="1910" y="8029"/>
                  </a:lnTo>
                  <a:lnTo>
                    <a:pt x="1671" y="7948"/>
                  </a:lnTo>
                  <a:lnTo>
                    <a:pt x="1442" y="7831"/>
                  </a:lnTo>
                  <a:lnTo>
                    <a:pt x="1226" y="7678"/>
                  </a:lnTo>
                  <a:lnTo>
                    <a:pt x="1025" y="7490"/>
                  </a:lnTo>
                  <a:lnTo>
                    <a:pt x="838" y="7268"/>
                  </a:lnTo>
                  <a:lnTo>
                    <a:pt x="668" y="7014"/>
                  </a:lnTo>
                  <a:lnTo>
                    <a:pt x="515" y="6729"/>
                  </a:lnTo>
                  <a:lnTo>
                    <a:pt x="381" y="6415"/>
                  </a:lnTo>
                  <a:lnTo>
                    <a:pt x="266" y="6074"/>
                  </a:lnTo>
                  <a:lnTo>
                    <a:pt x="171" y="5707"/>
                  </a:lnTo>
                  <a:lnTo>
                    <a:pt x="96" y="5319"/>
                  </a:lnTo>
                  <a:lnTo>
                    <a:pt x="43" y="4910"/>
                  </a:lnTo>
                  <a:lnTo>
                    <a:pt x="10" y="4483"/>
                  </a:lnTo>
                  <a:lnTo>
                    <a:pt x="0" y="404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 flipV="1">
              <a:off x="5162551" y="2540000"/>
              <a:ext cx="2525713" cy="1457325"/>
            </a:xfrm>
            <a:custGeom>
              <a:avLst/>
              <a:gdLst>
                <a:gd name="T0" fmla="*/ 6999 w 6999"/>
                <a:gd name="T1" fmla="*/ 0 h 4041"/>
                <a:gd name="T2" fmla="*/ 6989 w 6999"/>
                <a:gd name="T3" fmla="*/ 7 h 4041"/>
                <a:gd name="T4" fmla="*/ 6956 w 6999"/>
                <a:gd name="T5" fmla="*/ 25 h 4041"/>
                <a:gd name="T6" fmla="*/ 6903 w 6999"/>
                <a:gd name="T7" fmla="*/ 56 h 4041"/>
                <a:gd name="T8" fmla="*/ 6828 w 6999"/>
                <a:gd name="T9" fmla="*/ 99 h 4041"/>
                <a:gd name="T10" fmla="*/ 6733 w 6999"/>
                <a:gd name="T11" fmla="*/ 154 h 4041"/>
                <a:gd name="T12" fmla="*/ 6618 w 6999"/>
                <a:gd name="T13" fmla="*/ 221 h 4041"/>
                <a:gd name="T14" fmla="*/ 6484 w 6999"/>
                <a:gd name="T15" fmla="*/ 298 h 4041"/>
                <a:gd name="T16" fmla="*/ 6331 w 6999"/>
                <a:gd name="T17" fmla="*/ 386 h 4041"/>
                <a:gd name="T18" fmla="*/ 6161 w 6999"/>
                <a:gd name="T19" fmla="*/ 484 h 4041"/>
                <a:gd name="T20" fmla="*/ 5974 w 6999"/>
                <a:gd name="T21" fmla="*/ 592 h 4041"/>
                <a:gd name="T22" fmla="*/ 5773 w 6999"/>
                <a:gd name="T23" fmla="*/ 709 h 4041"/>
                <a:gd name="T24" fmla="*/ 5557 w 6999"/>
                <a:gd name="T25" fmla="*/ 833 h 4041"/>
                <a:gd name="T26" fmla="*/ 5328 w 6999"/>
                <a:gd name="T27" fmla="*/ 965 h 4041"/>
                <a:gd name="T28" fmla="*/ 5089 w 6999"/>
                <a:gd name="T29" fmla="*/ 1104 h 4041"/>
                <a:gd name="T30" fmla="*/ 4839 w 6999"/>
                <a:gd name="T31" fmla="*/ 1248 h 4041"/>
                <a:gd name="T32" fmla="*/ 4581 w 6999"/>
                <a:gd name="T33" fmla="*/ 1396 h 4041"/>
                <a:gd name="T34" fmla="*/ 4317 w 6999"/>
                <a:gd name="T35" fmla="*/ 1549 h 4041"/>
                <a:gd name="T36" fmla="*/ 4047 w 6999"/>
                <a:gd name="T37" fmla="*/ 1705 h 4041"/>
                <a:gd name="T38" fmla="*/ 3774 w 6999"/>
                <a:gd name="T39" fmla="*/ 1862 h 4041"/>
                <a:gd name="T40" fmla="*/ 3500 w 6999"/>
                <a:gd name="T41" fmla="*/ 2021 h 4041"/>
                <a:gd name="T42" fmla="*/ 3225 w 6999"/>
                <a:gd name="T43" fmla="*/ 2179 h 4041"/>
                <a:gd name="T44" fmla="*/ 2952 w 6999"/>
                <a:gd name="T45" fmla="*/ 2337 h 4041"/>
                <a:gd name="T46" fmla="*/ 2683 w 6999"/>
                <a:gd name="T47" fmla="*/ 2492 h 4041"/>
                <a:gd name="T48" fmla="*/ 2418 w 6999"/>
                <a:gd name="T49" fmla="*/ 2645 h 4041"/>
                <a:gd name="T50" fmla="*/ 2161 w 6999"/>
                <a:gd name="T51" fmla="*/ 2794 h 4041"/>
                <a:gd name="T52" fmla="*/ 1911 w 6999"/>
                <a:gd name="T53" fmla="*/ 2938 h 4041"/>
                <a:gd name="T54" fmla="*/ 1671 w 6999"/>
                <a:gd name="T55" fmla="*/ 3076 h 4041"/>
                <a:gd name="T56" fmla="*/ 1443 w 6999"/>
                <a:gd name="T57" fmla="*/ 3208 h 4041"/>
                <a:gd name="T58" fmla="*/ 1227 w 6999"/>
                <a:gd name="T59" fmla="*/ 3333 h 4041"/>
                <a:gd name="T60" fmla="*/ 1025 w 6999"/>
                <a:gd name="T61" fmla="*/ 3449 h 4041"/>
                <a:gd name="T62" fmla="*/ 839 w 6999"/>
                <a:gd name="T63" fmla="*/ 3557 h 4041"/>
                <a:gd name="T64" fmla="*/ 669 w 6999"/>
                <a:gd name="T65" fmla="*/ 3655 h 4041"/>
                <a:gd name="T66" fmla="*/ 516 w 6999"/>
                <a:gd name="T67" fmla="*/ 3744 h 4041"/>
                <a:gd name="T68" fmla="*/ 382 w 6999"/>
                <a:gd name="T69" fmla="*/ 3821 h 4041"/>
                <a:gd name="T70" fmla="*/ 267 w 6999"/>
                <a:gd name="T71" fmla="*/ 3887 h 4041"/>
                <a:gd name="T72" fmla="*/ 172 w 6999"/>
                <a:gd name="T73" fmla="*/ 3942 h 4041"/>
                <a:gd name="T74" fmla="*/ 97 w 6999"/>
                <a:gd name="T75" fmla="*/ 3985 h 4041"/>
                <a:gd name="T76" fmla="*/ 43 w 6999"/>
                <a:gd name="T77" fmla="*/ 4016 h 4041"/>
                <a:gd name="T78" fmla="*/ 11 w 6999"/>
                <a:gd name="T79" fmla="*/ 4035 h 4041"/>
                <a:gd name="T80" fmla="*/ 0 w 6999"/>
                <a:gd name="T81" fmla="*/ 4041 h 4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99" h="4041">
                  <a:moveTo>
                    <a:pt x="6999" y="0"/>
                  </a:moveTo>
                  <a:lnTo>
                    <a:pt x="6989" y="7"/>
                  </a:lnTo>
                  <a:lnTo>
                    <a:pt x="6956" y="25"/>
                  </a:lnTo>
                  <a:lnTo>
                    <a:pt x="6903" y="56"/>
                  </a:lnTo>
                  <a:lnTo>
                    <a:pt x="6828" y="99"/>
                  </a:lnTo>
                  <a:lnTo>
                    <a:pt x="6733" y="154"/>
                  </a:lnTo>
                  <a:lnTo>
                    <a:pt x="6618" y="221"/>
                  </a:lnTo>
                  <a:lnTo>
                    <a:pt x="6484" y="298"/>
                  </a:lnTo>
                  <a:lnTo>
                    <a:pt x="6331" y="386"/>
                  </a:lnTo>
                  <a:lnTo>
                    <a:pt x="6161" y="484"/>
                  </a:lnTo>
                  <a:lnTo>
                    <a:pt x="5974" y="592"/>
                  </a:lnTo>
                  <a:lnTo>
                    <a:pt x="5773" y="709"/>
                  </a:lnTo>
                  <a:lnTo>
                    <a:pt x="5557" y="833"/>
                  </a:lnTo>
                  <a:lnTo>
                    <a:pt x="5328" y="965"/>
                  </a:lnTo>
                  <a:lnTo>
                    <a:pt x="5089" y="1104"/>
                  </a:lnTo>
                  <a:lnTo>
                    <a:pt x="4839" y="1248"/>
                  </a:lnTo>
                  <a:lnTo>
                    <a:pt x="4581" y="1396"/>
                  </a:lnTo>
                  <a:lnTo>
                    <a:pt x="4317" y="1549"/>
                  </a:lnTo>
                  <a:lnTo>
                    <a:pt x="4047" y="1705"/>
                  </a:lnTo>
                  <a:lnTo>
                    <a:pt x="3774" y="1862"/>
                  </a:lnTo>
                  <a:lnTo>
                    <a:pt x="3500" y="2021"/>
                  </a:lnTo>
                  <a:lnTo>
                    <a:pt x="3225" y="2179"/>
                  </a:lnTo>
                  <a:lnTo>
                    <a:pt x="2952" y="2337"/>
                  </a:lnTo>
                  <a:lnTo>
                    <a:pt x="2683" y="2492"/>
                  </a:lnTo>
                  <a:lnTo>
                    <a:pt x="2418" y="2645"/>
                  </a:lnTo>
                  <a:lnTo>
                    <a:pt x="2161" y="2794"/>
                  </a:lnTo>
                  <a:lnTo>
                    <a:pt x="1911" y="2938"/>
                  </a:lnTo>
                  <a:lnTo>
                    <a:pt x="1671" y="3076"/>
                  </a:lnTo>
                  <a:lnTo>
                    <a:pt x="1443" y="3208"/>
                  </a:lnTo>
                  <a:lnTo>
                    <a:pt x="1227" y="3333"/>
                  </a:lnTo>
                  <a:lnTo>
                    <a:pt x="1025" y="3449"/>
                  </a:lnTo>
                  <a:lnTo>
                    <a:pt x="839" y="3557"/>
                  </a:lnTo>
                  <a:lnTo>
                    <a:pt x="669" y="3655"/>
                  </a:lnTo>
                  <a:lnTo>
                    <a:pt x="516" y="3744"/>
                  </a:lnTo>
                  <a:lnTo>
                    <a:pt x="382" y="3821"/>
                  </a:lnTo>
                  <a:lnTo>
                    <a:pt x="267" y="3887"/>
                  </a:lnTo>
                  <a:lnTo>
                    <a:pt x="172" y="3942"/>
                  </a:lnTo>
                  <a:lnTo>
                    <a:pt x="97" y="3985"/>
                  </a:lnTo>
                  <a:lnTo>
                    <a:pt x="43" y="4016"/>
                  </a:lnTo>
                  <a:lnTo>
                    <a:pt x="11" y="4035"/>
                  </a:lnTo>
                  <a:lnTo>
                    <a:pt x="0" y="4041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 flipV="1">
              <a:off x="3981451" y="3997325"/>
              <a:ext cx="3706813" cy="992188"/>
            </a:xfrm>
            <a:custGeom>
              <a:avLst/>
              <a:gdLst>
                <a:gd name="T0" fmla="*/ 0 w 10273"/>
                <a:gd name="T1" fmla="*/ 0 h 2752"/>
                <a:gd name="T2" fmla="*/ 2054 w 10273"/>
                <a:gd name="T3" fmla="*/ 550 h 2752"/>
                <a:gd name="T4" fmla="*/ 4109 w 10273"/>
                <a:gd name="T5" fmla="*/ 1101 h 2752"/>
                <a:gd name="T6" fmla="*/ 6164 w 10273"/>
                <a:gd name="T7" fmla="*/ 1651 h 2752"/>
                <a:gd name="T8" fmla="*/ 8219 w 10273"/>
                <a:gd name="T9" fmla="*/ 2202 h 2752"/>
                <a:gd name="T10" fmla="*/ 10273 w 10273"/>
                <a:gd name="T11" fmla="*/ 2752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2">
                  <a:moveTo>
                    <a:pt x="0" y="0"/>
                  </a:moveTo>
                  <a:lnTo>
                    <a:pt x="2054" y="550"/>
                  </a:lnTo>
                  <a:lnTo>
                    <a:pt x="4109" y="1101"/>
                  </a:lnTo>
                  <a:lnTo>
                    <a:pt x="6164" y="1651"/>
                  </a:lnTo>
                  <a:lnTo>
                    <a:pt x="8219" y="2202"/>
                  </a:lnTo>
                  <a:lnTo>
                    <a:pt x="10273" y="2752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 flipV="1">
              <a:off x="3919538" y="3962400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10 w 10274"/>
                <a:gd name="T5" fmla="*/ 395 h 987"/>
                <a:gd name="T6" fmla="*/ 6165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10" y="395"/>
                  </a:lnTo>
                  <a:lnTo>
                    <a:pt x="6165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4" name="Freeform 21"/>
            <p:cNvSpPr>
              <a:spLocks/>
            </p:cNvSpPr>
            <p:nvPr/>
          </p:nvSpPr>
          <p:spPr bwMode="auto">
            <a:xfrm flipV="1">
              <a:off x="3740151" y="3640138"/>
              <a:ext cx="3706813" cy="219075"/>
            </a:xfrm>
            <a:custGeom>
              <a:avLst/>
              <a:gdLst>
                <a:gd name="T0" fmla="*/ 0 w 10274"/>
                <a:gd name="T1" fmla="*/ 606 h 606"/>
                <a:gd name="T2" fmla="*/ 2055 w 10274"/>
                <a:gd name="T3" fmla="*/ 485 h 606"/>
                <a:gd name="T4" fmla="*/ 4110 w 10274"/>
                <a:gd name="T5" fmla="*/ 364 h 606"/>
                <a:gd name="T6" fmla="*/ 6165 w 10274"/>
                <a:gd name="T7" fmla="*/ 243 h 606"/>
                <a:gd name="T8" fmla="*/ 8219 w 10274"/>
                <a:gd name="T9" fmla="*/ 121 h 606"/>
                <a:gd name="T10" fmla="*/ 10274 w 10274"/>
                <a:gd name="T11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6">
                  <a:moveTo>
                    <a:pt x="0" y="606"/>
                  </a:moveTo>
                  <a:lnTo>
                    <a:pt x="2055" y="485"/>
                  </a:lnTo>
                  <a:lnTo>
                    <a:pt x="4110" y="364"/>
                  </a:lnTo>
                  <a:lnTo>
                    <a:pt x="6165" y="243"/>
                  </a:lnTo>
                  <a:lnTo>
                    <a:pt x="8219" y="121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5" name="Freeform 25"/>
            <p:cNvSpPr>
              <a:spLocks/>
            </p:cNvSpPr>
            <p:nvPr/>
          </p:nvSpPr>
          <p:spPr bwMode="auto">
            <a:xfrm flipV="1">
              <a:off x="3460751" y="3022600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2 h 1871"/>
                <a:gd name="T6" fmla="*/ 6164 w 10274"/>
                <a:gd name="T7" fmla="*/ 748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2"/>
                  </a:lnTo>
                  <a:lnTo>
                    <a:pt x="6164" y="748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6" name="Freeform 29"/>
            <p:cNvSpPr>
              <a:spLocks/>
            </p:cNvSpPr>
            <p:nvPr/>
          </p:nvSpPr>
          <p:spPr bwMode="auto">
            <a:xfrm flipV="1">
              <a:off x="3108326" y="2527300"/>
              <a:ext cx="3706813" cy="966788"/>
            </a:xfrm>
            <a:custGeom>
              <a:avLst/>
              <a:gdLst>
                <a:gd name="T0" fmla="*/ 0 w 10273"/>
                <a:gd name="T1" fmla="*/ 2683 h 2683"/>
                <a:gd name="T2" fmla="*/ 2054 w 10273"/>
                <a:gd name="T3" fmla="*/ 2146 h 2683"/>
                <a:gd name="T4" fmla="*/ 4109 w 10273"/>
                <a:gd name="T5" fmla="*/ 1610 h 2683"/>
                <a:gd name="T6" fmla="*/ 6164 w 10273"/>
                <a:gd name="T7" fmla="*/ 1073 h 2683"/>
                <a:gd name="T8" fmla="*/ 8219 w 10273"/>
                <a:gd name="T9" fmla="*/ 537 h 2683"/>
                <a:gd name="T10" fmla="*/ 10273 w 10273"/>
                <a:gd name="T11" fmla="*/ 0 h 2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3">
                  <a:moveTo>
                    <a:pt x="0" y="2683"/>
                  </a:moveTo>
                  <a:lnTo>
                    <a:pt x="2054" y="2146"/>
                  </a:lnTo>
                  <a:lnTo>
                    <a:pt x="4109" y="1610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7" name="Freeform 33"/>
            <p:cNvSpPr>
              <a:spLocks/>
            </p:cNvSpPr>
            <p:nvPr/>
          </p:nvSpPr>
          <p:spPr bwMode="auto">
            <a:xfrm flipV="1">
              <a:off x="2719388" y="2200275"/>
              <a:ext cx="3705225" cy="1068388"/>
            </a:xfrm>
            <a:custGeom>
              <a:avLst/>
              <a:gdLst>
                <a:gd name="T0" fmla="*/ 0 w 10274"/>
                <a:gd name="T1" fmla="*/ 2962 h 2962"/>
                <a:gd name="T2" fmla="*/ 2055 w 10274"/>
                <a:gd name="T3" fmla="*/ 2369 h 2962"/>
                <a:gd name="T4" fmla="*/ 4110 w 10274"/>
                <a:gd name="T5" fmla="*/ 1777 h 2962"/>
                <a:gd name="T6" fmla="*/ 6164 w 10274"/>
                <a:gd name="T7" fmla="*/ 1185 h 2962"/>
                <a:gd name="T8" fmla="*/ 8219 w 10274"/>
                <a:gd name="T9" fmla="*/ 592 h 2962"/>
                <a:gd name="T10" fmla="*/ 10274 w 10274"/>
                <a:gd name="T11" fmla="*/ 0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2962">
                  <a:moveTo>
                    <a:pt x="0" y="2962"/>
                  </a:moveTo>
                  <a:lnTo>
                    <a:pt x="2055" y="2369"/>
                  </a:lnTo>
                  <a:lnTo>
                    <a:pt x="4110" y="1777"/>
                  </a:lnTo>
                  <a:lnTo>
                    <a:pt x="6164" y="1185"/>
                  </a:lnTo>
                  <a:lnTo>
                    <a:pt x="8219" y="59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8" name="Freeform 37"/>
            <p:cNvSpPr>
              <a:spLocks/>
            </p:cNvSpPr>
            <p:nvPr/>
          </p:nvSpPr>
          <p:spPr bwMode="auto">
            <a:xfrm flipV="1">
              <a:off x="2328863" y="2076450"/>
              <a:ext cx="3706813" cy="966788"/>
            </a:xfrm>
            <a:custGeom>
              <a:avLst/>
              <a:gdLst>
                <a:gd name="T0" fmla="*/ 0 w 10273"/>
                <a:gd name="T1" fmla="*/ 2682 h 2682"/>
                <a:gd name="T2" fmla="*/ 2054 w 10273"/>
                <a:gd name="T3" fmla="*/ 2146 h 2682"/>
                <a:gd name="T4" fmla="*/ 4109 w 10273"/>
                <a:gd name="T5" fmla="*/ 1609 h 2682"/>
                <a:gd name="T6" fmla="*/ 6164 w 10273"/>
                <a:gd name="T7" fmla="*/ 1073 h 2682"/>
                <a:gd name="T8" fmla="*/ 8219 w 10273"/>
                <a:gd name="T9" fmla="*/ 537 h 2682"/>
                <a:gd name="T10" fmla="*/ 10273 w 10273"/>
                <a:gd name="T11" fmla="*/ 0 h 2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682">
                  <a:moveTo>
                    <a:pt x="0" y="2682"/>
                  </a:moveTo>
                  <a:lnTo>
                    <a:pt x="2054" y="2146"/>
                  </a:lnTo>
                  <a:lnTo>
                    <a:pt x="4109" y="1609"/>
                  </a:lnTo>
                  <a:lnTo>
                    <a:pt x="6164" y="1073"/>
                  </a:lnTo>
                  <a:lnTo>
                    <a:pt x="8219" y="537"/>
                  </a:lnTo>
                  <a:lnTo>
                    <a:pt x="10273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69" name="Freeform 41"/>
            <p:cNvSpPr>
              <a:spLocks/>
            </p:cNvSpPr>
            <p:nvPr/>
          </p:nvSpPr>
          <p:spPr bwMode="auto">
            <a:xfrm flipV="1">
              <a:off x="1976438" y="2166938"/>
              <a:ext cx="3706813" cy="674688"/>
            </a:xfrm>
            <a:custGeom>
              <a:avLst/>
              <a:gdLst>
                <a:gd name="T0" fmla="*/ 0 w 10274"/>
                <a:gd name="T1" fmla="*/ 1871 h 1871"/>
                <a:gd name="T2" fmla="*/ 2055 w 10274"/>
                <a:gd name="T3" fmla="*/ 1497 h 1871"/>
                <a:gd name="T4" fmla="*/ 4110 w 10274"/>
                <a:gd name="T5" fmla="*/ 1123 h 1871"/>
                <a:gd name="T6" fmla="*/ 6164 w 10274"/>
                <a:gd name="T7" fmla="*/ 749 h 1871"/>
                <a:gd name="T8" fmla="*/ 8219 w 10274"/>
                <a:gd name="T9" fmla="*/ 374 h 1871"/>
                <a:gd name="T10" fmla="*/ 10274 w 10274"/>
                <a:gd name="T11" fmla="*/ 0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1871">
                  <a:moveTo>
                    <a:pt x="0" y="1871"/>
                  </a:moveTo>
                  <a:lnTo>
                    <a:pt x="2055" y="1497"/>
                  </a:lnTo>
                  <a:lnTo>
                    <a:pt x="4110" y="1123"/>
                  </a:lnTo>
                  <a:lnTo>
                    <a:pt x="6164" y="749"/>
                  </a:lnTo>
                  <a:lnTo>
                    <a:pt x="8219" y="374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0" name="Freeform 45"/>
            <p:cNvSpPr>
              <a:spLocks/>
            </p:cNvSpPr>
            <p:nvPr/>
          </p:nvSpPr>
          <p:spPr bwMode="auto">
            <a:xfrm flipV="1">
              <a:off x="1697038" y="2460625"/>
              <a:ext cx="3706813" cy="219075"/>
            </a:xfrm>
            <a:custGeom>
              <a:avLst/>
              <a:gdLst>
                <a:gd name="T0" fmla="*/ 0 w 10274"/>
                <a:gd name="T1" fmla="*/ 607 h 607"/>
                <a:gd name="T2" fmla="*/ 2055 w 10274"/>
                <a:gd name="T3" fmla="*/ 485 h 607"/>
                <a:gd name="T4" fmla="*/ 4109 w 10274"/>
                <a:gd name="T5" fmla="*/ 364 h 607"/>
                <a:gd name="T6" fmla="*/ 6164 w 10274"/>
                <a:gd name="T7" fmla="*/ 243 h 607"/>
                <a:gd name="T8" fmla="*/ 8219 w 10274"/>
                <a:gd name="T9" fmla="*/ 122 h 607"/>
                <a:gd name="T10" fmla="*/ 10274 w 10274"/>
                <a:gd name="T11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607">
                  <a:moveTo>
                    <a:pt x="0" y="607"/>
                  </a:moveTo>
                  <a:lnTo>
                    <a:pt x="2055" y="485"/>
                  </a:lnTo>
                  <a:lnTo>
                    <a:pt x="4109" y="364"/>
                  </a:lnTo>
                  <a:lnTo>
                    <a:pt x="6164" y="243"/>
                  </a:lnTo>
                  <a:lnTo>
                    <a:pt x="8219" y="122"/>
                  </a:lnTo>
                  <a:lnTo>
                    <a:pt x="10274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1" name="Freeform 49"/>
            <p:cNvSpPr>
              <a:spLocks/>
            </p:cNvSpPr>
            <p:nvPr/>
          </p:nvSpPr>
          <p:spPr bwMode="auto">
            <a:xfrm flipV="1">
              <a:off x="1517651" y="2576513"/>
              <a:ext cx="3706813" cy="355600"/>
            </a:xfrm>
            <a:custGeom>
              <a:avLst/>
              <a:gdLst>
                <a:gd name="T0" fmla="*/ 0 w 10274"/>
                <a:gd name="T1" fmla="*/ 0 h 987"/>
                <a:gd name="T2" fmla="*/ 2055 w 10274"/>
                <a:gd name="T3" fmla="*/ 198 h 987"/>
                <a:gd name="T4" fmla="*/ 4109 w 10274"/>
                <a:gd name="T5" fmla="*/ 395 h 987"/>
                <a:gd name="T6" fmla="*/ 6164 w 10274"/>
                <a:gd name="T7" fmla="*/ 593 h 987"/>
                <a:gd name="T8" fmla="*/ 8219 w 10274"/>
                <a:gd name="T9" fmla="*/ 790 h 987"/>
                <a:gd name="T10" fmla="*/ 10274 w 10274"/>
                <a:gd name="T11" fmla="*/ 987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4" h="987">
                  <a:moveTo>
                    <a:pt x="0" y="0"/>
                  </a:moveTo>
                  <a:lnTo>
                    <a:pt x="2055" y="198"/>
                  </a:lnTo>
                  <a:lnTo>
                    <a:pt x="4109" y="395"/>
                  </a:lnTo>
                  <a:lnTo>
                    <a:pt x="6164" y="593"/>
                  </a:lnTo>
                  <a:lnTo>
                    <a:pt x="8219" y="790"/>
                  </a:lnTo>
                  <a:lnTo>
                    <a:pt x="10274" y="987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2" name="Freeform 53"/>
            <p:cNvSpPr>
              <a:spLocks/>
            </p:cNvSpPr>
            <p:nvPr/>
          </p:nvSpPr>
          <p:spPr bwMode="auto">
            <a:xfrm flipV="1">
              <a:off x="1455738" y="2540000"/>
              <a:ext cx="3706813" cy="993775"/>
            </a:xfrm>
            <a:custGeom>
              <a:avLst/>
              <a:gdLst>
                <a:gd name="T0" fmla="*/ 0 w 10273"/>
                <a:gd name="T1" fmla="*/ 0 h 2753"/>
                <a:gd name="T2" fmla="*/ 2054 w 10273"/>
                <a:gd name="T3" fmla="*/ 551 h 2753"/>
                <a:gd name="T4" fmla="*/ 4109 w 10273"/>
                <a:gd name="T5" fmla="*/ 1102 h 2753"/>
                <a:gd name="T6" fmla="*/ 6164 w 10273"/>
                <a:gd name="T7" fmla="*/ 1652 h 2753"/>
                <a:gd name="T8" fmla="*/ 8219 w 10273"/>
                <a:gd name="T9" fmla="*/ 2203 h 2753"/>
                <a:gd name="T10" fmla="*/ 10273 w 10273"/>
                <a:gd name="T11" fmla="*/ 2753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73" h="2753">
                  <a:moveTo>
                    <a:pt x="0" y="0"/>
                  </a:moveTo>
                  <a:lnTo>
                    <a:pt x="2054" y="551"/>
                  </a:lnTo>
                  <a:lnTo>
                    <a:pt x="4109" y="1102"/>
                  </a:lnTo>
                  <a:lnTo>
                    <a:pt x="6164" y="1652"/>
                  </a:lnTo>
                  <a:lnTo>
                    <a:pt x="8219" y="2203"/>
                  </a:lnTo>
                  <a:lnTo>
                    <a:pt x="10273" y="2753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3" name="Line 54"/>
            <p:cNvSpPr>
              <a:spLocks noChangeShapeType="1"/>
            </p:cNvSpPr>
            <p:nvPr/>
          </p:nvSpPr>
          <p:spPr bwMode="auto">
            <a:xfrm flipH="1" flipV="1">
              <a:off x="2520951" y="2112963"/>
              <a:ext cx="322263" cy="88900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4" name="Line 57"/>
            <p:cNvSpPr>
              <a:spLocks noChangeShapeType="1"/>
            </p:cNvSpPr>
            <p:nvPr/>
          </p:nvSpPr>
          <p:spPr bwMode="auto">
            <a:xfrm>
              <a:off x="3487738" y="2379663"/>
              <a:ext cx="323850" cy="841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5" name="Line 64"/>
            <p:cNvSpPr>
              <a:spLocks noChangeShapeType="1"/>
            </p:cNvSpPr>
            <p:nvPr/>
          </p:nvSpPr>
          <p:spPr bwMode="auto">
            <a:xfrm flipH="1" flipV="1">
              <a:off x="4283076" y="2582863"/>
              <a:ext cx="328613" cy="650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6" name="Line 65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411163" cy="7778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7" name="Line 66"/>
            <p:cNvSpPr>
              <a:spLocks noChangeShapeType="1"/>
            </p:cNvSpPr>
            <p:nvPr/>
          </p:nvSpPr>
          <p:spPr bwMode="auto">
            <a:xfrm flipH="1" flipV="1">
              <a:off x="4200526" y="2570163"/>
              <a:ext cx="331788" cy="603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8" name="Line 73"/>
            <p:cNvSpPr>
              <a:spLocks noChangeShapeType="1"/>
            </p:cNvSpPr>
            <p:nvPr/>
          </p:nvSpPr>
          <p:spPr bwMode="auto">
            <a:xfrm>
              <a:off x="4322763" y="2613025"/>
              <a:ext cx="3397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 flipH="1">
              <a:off x="4518026" y="2614613"/>
              <a:ext cx="352425" cy="222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0" name="Line 81"/>
            <p:cNvSpPr>
              <a:spLocks noChangeShapeType="1"/>
            </p:cNvSpPr>
            <p:nvPr/>
          </p:nvSpPr>
          <p:spPr bwMode="auto">
            <a:xfrm flipH="1">
              <a:off x="4483101" y="2614613"/>
              <a:ext cx="387350" cy="33338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1" name="Line 82"/>
            <p:cNvSpPr>
              <a:spLocks noChangeShapeType="1"/>
            </p:cNvSpPr>
            <p:nvPr/>
          </p:nvSpPr>
          <p:spPr bwMode="auto">
            <a:xfrm flipH="1">
              <a:off x="4483101" y="2611438"/>
              <a:ext cx="357188" cy="36513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2" name="Line 84"/>
            <p:cNvSpPr>
              <a:spLocks noChangeShapeType="1"/>
            </p:cNvSpPr>
            <p:nvPr/>
          </p:nvSpPr>
          <p:spPr bwMode="auto">
            <a:xfrm flipV="1">
              <a:off x="4818063" y="2560638"/>
              <a:ext cx="379413" cy="5397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3" name="Line 91"/>
            <p:cNvSpPr>
              <a:spLocks noChangeShapeType="1"/>
            </p:cNvSpPr>
            <p:nvPr/>
          </p:nvSpPr>
          <p:spPr bwMode="auto">
            <a:xfrm>
              <a:off x="1265507" y="3424335"/>
              <a:ext cx="3595741" cy="207279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sp>
          <p:nvSpPr>
            <p:cNvPr id="84" name="Line 92"/>
            <p:cNvSpPr>
              <a:spLocks noChangeShapeType="1"/>
            </p:cNvSpPr>
            <p:nvPr/>
          </p:nvSpPr>
          <p:spPr bwMode="auto">
            <a:xfrm flipV="1">
              <a:off x="2719388" y="1685925"/>
              <a:ext cx="0" cy="257651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000"/>
            </a:p>
          </p:txBody>
        </p:sp>
        <p:cxnSp>
          <p:nvCxnSpPr>
            <p:cNvPr id="85" name="Gerade Verbindung 84"/>
            <p:cNvCxnSpPr/>
            <p:nvPr/>
          </p:nvCxnSpPr>
          <p:spPr>
            <a:xfrm flipH="1">
              <a:off x="917166" y="3096661"/>
              <a:ext cx="6202091" cy="164329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Ellipse 85"/>
            <p:cNvSpPr/>
            <p:nvPr/>
          </p:nvSpPr>
          <p:spPr>
            <a:xfrm>
              <a:off x="6375048" y="3211650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87" name="Ellipse 86"/>
            <p:cNvSpPr/>
            <p:nvPr/>
          </p:nvSpPr>
          <p:spPr>
            <a:xfrm>
              <a:off x="2653640" y="4195805"/>
              <a:ext cx="132108" cy="132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00"/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713753" y="4070050"/>
              <a:ext cx="544401" cy="711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x</a:t>
              </a:r>
              <a:endParaRPr lang="de-AT" sz="10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4644628" y="4757727"/>
              <a:ext cx="279401" cy="72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y</a:t>
              </a:r>
              <a:endParaRPr lang="de-AT" sz="10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2694394" y="1547425"/>
              <a:ext cx="635366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z</a:t>
              </a:r>
              <a:endParaRPr lang="de-AT" sz="10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200019" y="2660120"/>
              <a:ext cx="482167" cy="724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smtClean="0"/>
                <a:t>L</a:t>
              </a:r>
              <a:endParaRPr lang="de-AT" sz="1000" dirty="0"/>
            </a:p>
          </p:txBody>
        </p:sp>
      </p:grpSp>
      <p:cxnSp>
        <p:nvCxnSpPr>
          <p:cNvPr id="130" name="Gerade Verbindung 129"/>
          <p:cNvCxnSpPr/>
          <p:nvPr/>
        </p:nvCxnSpPr>
        <p:spPr>
          <a:xfrm flipH="1">
            <a:off x="3007606" y="2879633"/>
            <a:ext cx="1927297" cy="51882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flipH="1">
            <a:off x="5450524" y="3854889"/>
            <a:ext cx="3541435" cy="9583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 flipH="1" flipV="1">
            <a:off x="4221585" y="2105025"/>
            <a:ext cx="3602478" cy="10455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Ellipse 133"/>
          <p:cNvSpPr/>
          <p:nvPr/>
        </p:nvSpPr>
        <p:spPr>
          <a:xfrm>
            <a:off x="7779749" y="3112964"/>
            <a:ext cx="72000" cy="7002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36" name="Gerade Verbindung 135"/>
          <p:cNvCxnSpPr/>
          <p:nvPr/>
        </p:nvCxnSpPr>
        <p:spPr>
          <a:xfrm flipH="1">
            <a:off x="3259931" y="2562569"/>
            <a:ext cx="3560450" cy="963534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 flipH="1">
            <a:off x="3519488" y="2724700"/>
            <a:ext cx="3568642" cy="965751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 flipH="1">
            <a:off x="5408342" y="3815930"/>
            <a:ext cx="3559361" cy="963239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 flipH="1">
            <a:off x="3088481" y="2472174"/>
            <a:ext cx="3559384" cy="958172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feld 120"/>
          <p:cNvSpPr txBox="1"/>
          <p:nvPr/>
        </p:nvSpPr>
        <p:spPr>
          <a:xfrm>
            <a:off x="4237517" y="1484784"/>
            <a:ext cx="219049" cy="24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147" name="Line 92"/>
          <p:cNvSpPr>
            <a:spLocks noChangeShapeType="1"/>
          </p:cNvSpPr>
          <p:nvPr/>
        </p:nvSpPr>
        <p:spPr bwMode="auto">
          <a:xfrm flipV="1">
            <a:off x="3091608" y="2807493"/>
            <a:ext cx="0" cy="628687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8" name="Line 92"/>
          <p:cNvSpPr>
            <a:spLocks noChangeShapeType="1"/>
          </p:cNvSpPr>
          <p:nvPr/>
        </p:nvSpPr>
        <p:spPr bwMode="auto">
          <a:xfrm flipV="1">
            <a:off x="3260676" y="2359818"/>
            <a:ext cx="0" cy="1169231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9" name="Line 92"/>
          <p:cNvSpPr>
            <a:spLocks noChangeShapeType="1"/>
          </p:cNvSpPr>
          <p:nvPr/>
        </p:nvSpPr>
        <p:spPr bwMode="auto">
          <a:xfrm flipV="1">
            <a:off x="3536901" y="2074068"/>
            <a:ext cx="0" cy="1619287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0" name="Line 92"/>
          <p:cNvSpPr>
            <a:spLocks noChangeShapeType="1"/>
          </p:cNvSpPr>
          <p:nvPr/>
        </p:nvSpPr>
        <p:spPr bwMode="auto">
          <a:xfrm flipV="1">
            <a:off x="4613226" y="2421730"/>
            <a:ext cx="0" cy="1895513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1" name="Line 92"/>
          <p:cNvSpPr>
            <a:spLocks noChangeShapeType="1"/>
          </p:cNvSpPr>
          <p:nvPr/>
        </p:nvSpPr>
        <p:spPr bwMode="auto">
          <a:xfrm flipV="1">
            <a:off x="4960889" y="2902743"/>
            <a:ext cx="0" cy="1619287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2" name="Line 92"/>
          <p:cNvSpPr>
            <a:spLocks noChangeShapeType="1"/>
          </p:cNvSpPr>
          <p:nvPr/>
        </p:nvSpPr>
        <p:spPr bwMode="auto">
          <a:xfrm flipV="1">
            <a:off x="3886946" y="1993105"/>
            <a:ext cx="0" cy="1900275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3" name="Line 92"/>
          <p:cNvSpPr>
            <a:spLocks noChangeShapeType="1"/>
          </p:cNvSpPr>
          <p:nvPr/>
        </p:nvSpPr>
        <p:spPr bwMode="auto">
          <a:xfrm flipV="1">
            <a:off x="5227589" y="3507580"/>
            <a:ext cx="0" cy="1164469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4" name="Line 92"/>
          <p:cNvSpPr>
            <a:spLocks noChangeShapeType="1"/>
          </p:cNvSpPr>
          <p:nvPr/>
        </p:nvSpPr>
        <p:spPr bwMode="auto">
          <a:xfrm flipV="1">
            <a:off x="5401420" y="4157662"/>
            <a:ext cx="0" cy="623924"/>
          </a:xfrm>
          <a:prstGeom prst="line">
            <a:avLst/>
          </a:prstGeom>
          <a:ln w="9525">
            <a:solidFill>
              <a:srgbClr val="FF6600"/>
            </a:solidFill>
            <a:prstDash val="sysDot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0" y="2430485"/>
            <a:ext cx="285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Verbinde passende Punkte auf dem Halbkreis mit jenen auf der Leitstrecke.</a:t>
            </a:r>
            <a:endParaRPr lang="de-AT" dirty="0"/>
          </a:p>
        </p:txBody>
      </p:sp>
      <p:cxnSp>
        <p:nvCxnSpPr>
          <p:cNvPr id="156" name="Gerade Verbindung 155"/>
          <p:cNvCxnSpPr/>
          <p:nvPr/>
        </p:nvCxnSpPr>
        <p:spPr>
          <a:xfrm flipH="1">
            <a:off x="3083719" y="2647950"/>
            <a:ext cx="1712546" cy="1666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 flipH="1" flipV="1">
            <a:off x="3262314" y="2352677"/>
            <a:ext cx="1371599" cy="817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157"/>
          <p:cNvCxnSpPr/>
          <p:nvPr/>
        </p:nvCxnSpPr>
        <p:spPr>
          <a:xfrm flipH="1" flipV="1">
            <a:off x="3536157" y="2066925"/>
            <a:ext cx="846524" cy="1571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158"/>
          <p:cNvCxnSpPr/>
          <p:nvPr/>
        </p:nvCxnSpPr>
        <p:spPr>
          <a:xfrm flipH="1" flipV="1">
            <a:off x="3886201" y="1985963"/>
            <a:ext cx="3531393" cy="9310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 flipH="1" flipV="1">
            <a:off x="4610101" y="2416970"/>
            <a:ext cx="3555205" cy="9358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 flipH="1" flipV="1">
            <a:off x="4943476" y="2893219"/>
            <a:ext cx="3567112" cy="657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 flipH="1">
            <a:off x="5398294" y="3812381"/>
            <a:ext cx="3559969" cy="350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Bogen 130"/>
          <p:cNvSpPr/>
          <p:nvPr/>
        </p:nvSpPr>
        <p:spPr>
          <a:xfrm rot="20697023">
            <a:off x="3126048" y="1935409"/>
            <a:ext cx="2232963" cy="4334080"/>
          </a:xfrm>
          <a:prstGeom prst="arc">
            <a:avLst>
              <a:gd name="adj1" fmla="val 13493931"/>
              <a:gd name="adj2" fmla="val 274711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lt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0" y="3683591"/>
            <a:ext cx="3002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Zeichne den Umriss als Hüllkurve der Erzeugenden und führe mit richtiger Sichtbarkeit aus.</a:t>
            </a:r>
            <a:endParaRPr lang="de-AT" dirty="0"/>
          </a:p>
        </p:txBody>
      </p:sp>
      <p:sp>
        <p:nvSpPr>
          <p:cNvPr id="50" name="Ellipse 49"/>
          <p:cNvSpPr/>
          <p:nvPr/>
        </p:nvSpPr>
        <p:spPr>
          <a:xfrm>
            <a:off x="5421382" y="4780973"/>
            <a:ext cx="56448" cy="5644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4" name="Freihandform 3"/>
          <p:cNvSpPr/>
          <p:nvPr/>
        </p:nvSpPr>
        <p:spPr>
          <a:xfrm>
            <a:off x="4055952" y="2027977"/>
            <a:ext cx="2541648" cy="488402"/>
          </a:xfrm>
          <a:custGeom>
            <a:avLst/>
            <a:gdLst>
              <a:gd name="connsiteX0" fmla="*/ 0 w 2553078"/>
              <a:gd name="connsiteY0" fmla="*/ 0 h 531871"/>
              <a:gd name="connsiteX1" fmla="*/ 2027977 w 2553078"/>
              <a:gd name="connsiteY1" fmla="*/ 506994 h 531871"/>
              <a:gd name="connsiteX2" fmla="*/ 2553078 w 2553078"/>
              <a:gd name="connsiteY2" fmla="*/ 407406 h 531871"/>
              <a:gd name="connsiteX0" fmla="*/ 0 w 2553078"/>
              <a:gd name="connsiteY0" fmla="*/ 0 h 526087"/>
              <a:gd name="connsiteX1" fmla="*/ 2027977 w 2553078"/>
              <a:gd name="connsiteY1" fmla="*/ 506994 h 526087"/>
              <a:gd name="connsiteX2" fmla="*/ 2553078 w 2553078"/>
              <a:gd name="connsiteY2" fmla="*/ 407406 h 526087"/>
              <a:gd name="connsiteX0" fmla="*/ 0 w 2553078"/>
              <a:gd name="connsiteY0" fmla="*/ 0 h 431016"/>
              <a:gd name="connsiteX1" fmla="*/ 1422187 w 2553078"/>
              <a:gd name="connsiteY1" fmla="*/ 375549 h 431016"/>
              <a:gd name="connsiteX2" fmla="*/ 2553078 w 2553078"/>
              <a:gd name="connsiteY2" fmla="*/ 407406 h 431016"/>
              <a:gd name="connsiteX0" fmla="*/ 0 w 2553078"/>
              <a:gd name="connsiteY0" fmla="*/ 0 h 441399"/>
              <a:gd name="connsiteX1" fmla="*/ 1422187 w 2553078"/>
              <a:gd name="connsiteY1" fmla="*/ 375549 h 441399"/>
              <a:gd name="connsiteX2" fmla="*/ 2553078 w 2553078"/>
              <a:gd name="connsiteY2" fmla="*/ 407406 h 441399"/>
              <a:gd name="connsiteX0" fmla="*/ 0 w 2541648"/>
              <a:gd name="connsiteY0" fmla="*/ 0 h 427305"/>
              <a:gd name="connsiteX1" fmla="*/ 1422187 w 2541648"/>
              <a:gd name="connsiteY1" fmla="*/ 375549 h 427305"/>
              <a:gd name="connsiteX2" fmla="*/ 2541648 w 2541648"/>
              <a:gd name="connsiteY2" fmla="*/ 401691 h 427305"/>
              <a:gd name="connsiteX0" fmla="*/ 0 w 2541648"/>
              <a:gd name="connsiteY0" fmla="*/ 0 h 453857"/>
              <a:gd name="connsiteX1" fmla="*/ 1567919 w 2541648"/>
              <a:gd name="connsiteY1" fmla="*/ 421269 h 453857"/>
              <a:gd name="connsiteX2" fmla="*/ 2541648 w 2541648"/>
              <a:gd name="connsiteY2" fmla="*/ 401691 h 453857"/>
              <a:gd name="connsiteX0" fmla="*/ 0 w 2541648"/>
              <a:gd name="connsiteY0" fmla="*/ 0 h 477947"/>
              <a:gd name="connsiteX1" fmla="*/ 1567919 w 2541648"/>
              <a:gd name="connsiteY1" fmla="*/ 421269 h 477947"/>
              <a:gd name="connsiteX2" fmla="*/ 2541648 w 2541648"/>
              <a:gd name="connsiteY2" fmla="*/ 401691 h 477947"/>
              <a:gd name="connsiteX0" fmla="*/ 0 w 2541648"/>
              <a:gd name="connsiteY0" fmla="*/ 0 h 524912"/>
              <a:gd name="connsiteX1" fmla="*/ 1567919 w 2541648"/>
              <a:gd name="connsiteY1" fmla="*/ 421269 h 524912"/>
              <a:gd name="connsiteX2" fmla="*/ 2541648 w 2541648"/>
              <a:gd name="connsiteY2" fmla="*/ 401691 h 524912"/>
              <a:gd name="connsiteX0" fmla="*/ 0 w 2541648"/>
              <a:gd name="connsiteY0" fmla="*/ 0 h 488402"/>
              <a:gd name="connsiteX1" fmla="*/ 1567919 w 2541648"/>
              <a:gd name="connsiteY1" fmla="*/ 421269 h 488402"/>
              <a:gd name="connsiteX2" fmla="*/ 2541648 w 2541648"/>
              <a:gd name="connsiteY2" fmla="*/ 401691 h 48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1648" h="488402">
                <a:moveTo>
                  <a:pt x="0" y="0"/>
                </a:moveTo>
                <a:lnTo>
                  <a:pt x="1567919" y="421269"/>
                </a:lnTo>
                <a:cubicBezTo>
                  <a:pt x="1982955" y="542510"/>
                  <a:pt x="2371839" y="476862"/>
                  <a:pt x="2541648" y="401691"/>
                </a:cubicBezTo>
              </a:path>
            </a:pathLst>
          </a:cu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3" name="Gerade Verbindung 122"/>
          <p:cNvCxnSpPr/>
          <p:nvPr/>
        </p:nvCxnSpPr>
        <p:spPr>
          <a:xfrm flipH="1">
            <a:off x="4937761" y="2510844"/>
            <a:ext cx="1383029" cy="372306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lipse 53"/>
          <p:cNvSpPr/>
          <p:nvPr/>
        </p:nvSpPr>
        <p:spPr>
          <a:xfrm>
            <a:off x="2997239" y="3364408"/>
            <a:ext cx="56448" cy="5644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127" name="Gerade Verbindung 126"/>
          <p:cNvCxnSpPr/>
          <p:nvPr/>
        </p:nvCxnSpPr>
        <p:spPr>
          <a:xfrm flipH="1">
            <a:off x="6426518" y="2429947"/>
            <a:ext cx="177232" cy="477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flipH="1">
            <a:off x="4791076" y="2513330"/>
            <a:ext cx="1393030" cy="135589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 flipH="1" flipV="1">
            <a:off x="4665198" y="2436019"/>
            <a:ext cx="1276021" cy="76066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/>
          <p:nvPr/>
        </p:nvCxnSpPr>
        <p:spPr>
          <a:xfrm flipH="1" flipV="1">
            <a:off x="4413094" y="2228851"/>
            <a:ext cx="1526305" cy="283368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 flipH="1">
            <a:off x="6369844" y="2469356"/>
            <a:ext cx="271465" cy="26423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 flipH="1" flipV="1">
            <a:off x="6164098" y="2528888"/>
            <a:ext cx="639135" cy="38100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/>
          <p:nvPr/>
        </p:nvCxnSpPr>
        <p:spPr>
          <a:xfrm flipH="1" flipV="1">
            <a:off x="5898356" y="2510517"/>
            <a:ext cx="1176338" cy="218396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feld 167"/>
          <p:cNvSpPr txBox="1"/>
          <p:nvPr/>
        </p:nvSpPr>
        <p:spPr>
          <a:xfrm>
            <a:off x="7721989" y="2888285"/>
            <a:ext cx="267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L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402411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</p:bldLst>
  </p:timing>
</p:sld>
</file>

<file path=ppt/theme/theme1.xml><?xml version="1.0" encoding="utf-8"?>
<a:theme xmlns:a="http://schemas.openxmlformats.org/drawingml/2006/main" name="Helgrid_und_Veritas_h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Veritas Exampl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l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>
          <a:solidFill>
            <a:schemeClr val="tx1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3.xml><?xml version="1.0" encoding="utf-8"?>
<a:theme xmlns:a="http://schemas.openxmlformats.org/drawingml/2006/main" name="Helgrid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andra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Veritas_gruen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Helgrid_und_Veritas_hz</Template>
  <TotalTime>0</TotalTime>
  <Words>659</Words>
  <Application>Microsoft Office PowerPoint</Application>
  <PresentationFormat>Bildschirmpräsentation (4:3)</PresentationFormat>
  <Paragraphs>100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Helgrid_und_Veritas_hz</vt:lpstr>
      <vt:lpstr>Veritas Example</vt:lpstr>
      <vt:lpstr>Helgrid_Master</vt:lpstr>
      <vt:lpstr>Sandra_Master</vt:lpstr>
      <vt:lpstr>Veritas_gruen_Master</vt:lpstr>
      <vt:lpstr>Beispiel: Halbes Kreiskonoid in normaler Axonometrie</vt:lpstr>
      <vt:lpstr>Beispiel: Halbes Kreiskonoid in normaler Axonometrie</vt:lpstr>
      <vt:lpstr>Beispiel: Halbes Kreiskonoid in normaler Axonometrie</vt:lpstr>
      <vt:lpstr>Beispiel: Halbes Kreiskonoid in normaler Axonometrie</vt:lpstr>
      <vt:lpstr>Beispiel: Halbes Kreiskonoid in normaler Axonometrie</vt:lpstr>
      <vt:lpstr>Beispiel: Halbes Kreiskonoid in normaler Axonometrie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Beispiel: Halbes Kreiskonoid in normaler Axonometrie</dc:title>
  <dc:creator>1 Helgrid</dc:creator>
  <cp:lastModifiedBy>1 Helgrid</cp:lastModifiedBy>
  <cp:revision>26</cp:revision>
  <cp:lastPrinted>2015-01-03T16:48:07Z</cp:lastPrinted>
  <dcterms:created xsi:type="dcterms:W3CDTF">2015-01-03T10:11:29Z</dcterms:created>
  <dcterms:modified xsi:type="dcterms:W3CDTF">2016-03-07T15:07:16Z</dcterms:modified>
</cp:coreProperties>
</file>