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60" r:id="rId2"/>
    <p:sldMasterId id="2147483670" r:id="rId3"/>
    <p:sldMasterId id="2147483674" r:id="rId4"/>
    <p:sldMasterId id="2147483672" r:id="rId5"/>
  </p:sldMasterIdLst>
  <p:notesMasterIdLst>
    <p:notesMasterId r:id="rId10"/>
  </p:notesMasterIdLst>
  <p:handoutMasterIdLst>
    <p:handoutMasterId r:id="rId11"/>
  </p:handoutMasterIdLst>
  <p:sldIdLst>
    <p:sldId id="265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9a/woY4EnDZNbC9ArXDUfg==" hashData="C7E7u8uG2KRmglBciYvpJ4gTa0g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80"/>
    <a:srgbClr val="C8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>
        <p:scale>
          <a:sx n="84" d="100"/>
          <a:sy n="84" d="100"/>
        </p:scale>
        <p:origin x="-3804" y="-78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Kopfzeilenplatzhalter 1"/>
          <p:cNvSpPr>
            <a:spLocks noGrp="1"/>
          </p:cNvSpPr>
          <p:nvPr>
            <p:ph type="hdr" sz="quarter"/>
          </p:nvPr>
        </p:nvSpPr>
        <p:spPr>
          <a:xfrm>
            <a:off x="-6097" y="200922"/>
            <a:ext cx="6864097" cy="511731"/>
          </a:xfrm>
          <a:prstGeom prst="rect">
            <a:avLst/>
          </a:prstGeom>
        </p:spPr>
        <p:txBody>
          <a:bodyPr vert="horz" lIns="99040" tIns="49521" rIns="99040" bIns="49521" rtlCol="0" anchor="ctr" anchorCtr="0"/>
          <a:lstStyle>
            <a:lvl1pPr algn="l">
              <a:defRPr sz="1300"/>
            </a:lvl1pPr>
          </a:lstStyle>
          <a:p>
            <a:pPr algn="ctr"/>
            <a:r>
              <a:rPr lang="de-AT" sz="1600" dirty="0"/>
              <a:t>Beispiel: Schiebfläche – Halle Solid Edge ST6</a:t>
            </a:r>
            <a:endParaRPr lang="en-US" sz="1600" dirty="0"/>
          </a:p>
        </p:txBody>
      </p:sp>
      <p:sp>
        <p:nvSpPr>
          <p:cNvPr id="31" name="Textfeld 30"/>
          <p:cNvSpPr txBox="1"/>
          <p:nvPr/>
        </p:nvSpPr>
        <p:spPr>
          <a:xfrm>
            <a:off x="3159267" y="8868412"/>
            <a:ext cx="3698733" cy="275588"/>
          </a:xfrm>
          <a:prstGeom prst="rect">
            <a:avLst/>
          </a:prstGeom>
          <a:noFill/>
        </p:spPr>
        <p:txBody>
          <a:bodyPr wrap="square" lIns="99040" tIns="49521" rIns="99040" bIns="49521" rtlCol="0" anchor="ctr">
            <a:spAutoFit/>
          </a:bodyPr>
          <a:lstStyle/>
          <a:p>
            <a:pPr algn="r"/>
            <a:r>
              <a:rPr lang="de-AT" sz="1100" dirty="0" smtClean="0"/>
              <a:t>13_03_08_te</a:t>
            </a:r>
            <a:endParaRPr lang="de-AT" sz="1100" dirty="0"/>
          </a:p>
        </p:txBody>
      </p:sp>
      <p:sp>
        <p:nvSpPr>
          <p:cNvPr id="4" name="Textfeld 3"/>
          <p:cNvSpPr txBox="1"/>
          <p:nvPr/>
        </p:nvSpPr>
        <p:spPr>
          <a:xfrm>
            <a:off x="-1" y="8882390"/>
            <a:ext cx="3654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100" dirty="0" smtClean="0"/>
              <a:t> © </a:t>
            </a:r>
            <a:r>
              <a:rPr lang="de-AT" sz="1100" dirty="0"/>
              <a:t>M</a:t>
            </a:r>
            <a:r>
              <a:rPr lang="de-AT" sz="1100" dirty="0" smtClean="0"/>
              <a:t>ag. </a:t>
            </a:r>
            <a:r>
              <a:rPr lang="de-AT" sz="1100" dirty="0" err="1" smtClean="0"/>
              <a:t>Helgrid</a:t>
            </a:r>
            <a:r>
              <a:rPr lang="de-AT" sz="1100" dirty="0" smtClean="0"/>
              <a:t> Müller</a:t>
            </a:r>
            <a:endParaRPr lang="de-AT" sz="1100" dirty="0"/>
          </a:p>
        </p:txBody>
      </p:sp>
    </p:spTree>
    <p:extLst>
      <p:ext uri="{BB962C8B-B14F-4D97-AF65-F5344CB8AC3E}">
        <p14:creationId xmlns:p14="http://schemas.microsoft.com/office/powerpoint/2010/main" val="3591281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237BA-151A-40ED-934E-0FEF0CF97531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F8271-AAD0-4104-8851-2666C979F7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1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271-AAD0-4104-8851-2666C979F7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271-AAD0-4104-8851-2666C979F7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271-AAD0-4104-8851-2666C979F7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271-AAD0-4104-8851-2666C979F7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rgbClr val="C8C8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_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0"/>
            <a:ext cx="4572000" cy="468000"/>
          </a:xfrm>
          <a:prstGeom prst="rect">
            <a:avLst/>
          </a:prstGeom>
          <a:solidFill>
            <a:srgbClr val="C8C8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lang="de-AT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0384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00CC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902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00CC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7058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001000" y="6611779"/>
            <a:ext cx="114300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FB3E5CC-1D03-4342-AD81-4A5399B2BB69}" type="slidenum">
              <a:rPr lang="de-AT" sz="1000"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AT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001000" y="6611779"/>
            <a:ext cx="114300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7D358-3976-4C98-BFEA-48581629DE6B}" type="slidenum">
              <a:rPr lang="de-AT" sz="1000"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AT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0" y="6603159"/>
            <a:ext cx="2276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© Mag. </a:t>
            </a:r>
            <a:r>
              <a:rPr lang="de-DE" sz="10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Helgrid</a:t>
            </a:r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Müller</a:t>
            </a:r>
            <a:endParaRPr lang="de-AT" sz="10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1650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  <p:pic>
        <p:nvPicPr>
          <p:cNvPr id="4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733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0" y="6603159"/>
            <a:ext cx="2276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© Mag. Sandra Losbichler</a:t>
            </a:r>
            <a:endParaRPr lang="de-AT" sz="10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9846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g"/><Relationship Id="rId5" Type="http://schemas.openxmlformats.org/officeDocument/2006/relationships/image" Target="../media/image2.jpe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Beispiel: Schiebfläche – Halle Solid Edge ST6</a:t>
            </a: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0" y="45867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1/6 einer Halle entsteht aus einer Schiebfläche mit einem Kreisbogen k (zwischen z</a:t>
            </a:r>
            <a:r>
              <a:rPr lang="de-AT" sz="1400" baseline="30000" dirty="0"/>
              <a:t>+</a:t>
            </a:r>
            <a:r>
              <a:rPr lang="de-AT" sz="1400" dirty="0" smtClean="0"/>
              <a:t>- und y</a:t>
            </a:r>
            <a:r>
              <a:rPr lang="de-AT" sz="1400" baseline="30000" dirty="0"/>
              <a:t>+</a:t>
            </a:r>
            <a:r>
              <a:rPr lang="de-AT" sz="1400" dirty="0" smtClean="0"/>
              <a:t>- Achse) als Leitkurve und einer Parabel p als Schiebkurve. Die Schiebfläche wird mit der zweitprojizierenden Ebene </a:t>
            </a:r>
            <a:r>
              <a:rPr lang="de-AT" sz="1400" dirty="0" smtClean="0">
                <a:latin typeface="Symbol" panose="05050102010706020507" pitchFamily="18" charset="2"/>
              </a:rPr>
              <a:t>e</a:t>
            </a:r>
            <a:r>
              <a:rPr lang="de-AT" sz="1400" dirty="0" smtClean="0"/>
              <a:t> abgeschnitten. Die Schiebfläche ist regelmäßig 6 Mal um die z-Achse angeordnet.</a:t>
            </a:r>
            <a:br>
              <a:rPr lang="de-AT" sz="1400" dirty="0" smtClean="0"/>
            </a:br>
            <a:r>
              <a:rPr lang="de-AT" sz="1400" dirty="0" smtClean="0"/>
              <a:t>Konstruiere die Halle als Flächenmodell (kein </a:t>
            </a:r>
            <a:r>
              <a:rPr lang="de-AT" sz="1400" dirty="0" err="1" smtClean="0"/>
              <a:t>Volumskörper</a:t>
            </a:r>
            <a:r>
              <a:rPr lang="de-AT" sz="1400" dirty="0" smtClean="0"/>
              <a:t>!).</a:t>
            </a:r>
            <a:endParaRPr lang="de-AT" sz="1400" dirty="0"/>
          </a:p>
        </p:txBody>
      </p:sp>
      <p:sp>
        <p:nvSpPr>
          <p:cNvPr id="1916" name="Textfeld 1915"/>
          <p:cNvSpPr txBox="1"/>
          <p:nvPr/>
        </p:nvSpPr>
        <p:spPr>
          <a:xfrm>
            <a:off x="0" y="1448780"/>
            <a:ext cx="6057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Erstelle drei </a:t>
            </a:r>
            <a:r>
              <a:rPr lang="de-AT" dirty="0"/>
              <a:t>S</a:t>
            </a:r>
            <a:r>
              <a:rPr lang="de-AT" dirty="0" smtClean="0"/>
              <a:t>kizzen:</a:t>
            </a:r>
            <a:endParaRPr lang="de-AT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205" y="912852"/>
            <a:ext cx="2726606" cy="2264634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062" y="3023955"/>
            <a:ext cx="2719458" cy="2529286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0" y="1898830"/>
            <a:ext cx="33976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FF0000"/>
                </a:solidFill>
              </a:rPr>
              <a:t>Skizze 1: </a:t>
            </a:r>
            <a:r>
              <a:rPr lang="de-AT" dirty="0" smtClean="0"/>
              <a:t>Zeichne einen </a:t>
            </a:r>
            <a:r>
              <a:rPr lang="de-AT" dirty="0"/>
              <a:t>K</a:t>
            </a:r>
            <a:r>
              <a:rPr lang="de-AT" dirty="0" smtClean="0"/>
              <a:t>reisbogen und eine Linie in der </a:t>
            </a:r>
            <a:r>
              <a:rPr lang="de-AT" dirty="0" err="1" smtClean="0"/>
              <a:t>yz</a:t>
            </a:r>
            <a:r>
              <a:rPr lang="de-AT" dirty="0" smtClean="0"/>
              <a:t>- Ebene.</a:t>
            </a:r>
            <a:endParaRPr lang="de-AT" dirty="0"/>
          </a:p>
        </p:txBody>
      </p:sp>
      <p:sp>
        <p:nvSpPr>
          <p:cNvPr id="19" name="Freihandform 18"/>
          <p:cNvSpPr/>
          <p:nvPr/>
        </p:nvSpPr>
        <p:spPr>
          <a:xfrm>
            <a:off x="6635164" y="3268836"/>
            <a:ext cx="2380748" cy="2000618"/>
          </a:xfrm>
          <a:custGeom>
            <a:avLst/>
            <a:gdLst>
              <a:gd name="connsiteX0" fmla="*/ 0 w 3014804"/>
              <a:gd name="connsiteY0" fmla="*/ 0 h 2498756"/>
              <a:gd name="connsiteX1" fmla="*/ 1783533 w 3014804"/>
              <a:gd name="connsiteY1" fmla="*/ 932507 h 2498756"/>
              <a:gd name="connsiteX2" fmla="*/ 3014804 w 3014804"/>
              <a:gd name="connsiteY2" fmla="*/ 2498756 h 2498756"/>
              <a:gd name="connsiteX0" fmla="*/ 0 w 3024329"/>
              <a:gd name="connsiteY0" fmla="*/ 0 h 2522569"/>
              <a:gd name="connsiteX1" fmla="*/ 1783533 w 3024329"/>
              <a:gd name="connsiteY1" fmla="*/ 932507 h 2522569"/>
              <a:gd name="connsiteX2" fmla="*/ 3024329 w 3024329"/>
              <a:gd name="connsiteY2" fmla="*/ 2522569 h 2522569"/>
              <a:gd name="connsiteX0" fmla="*/ 0 w 3024329"/>
              <a:gd name="connsiteY0" fmla="*/ 0 h 2522569"/>
              <a:gd name="connsiteX1" fmla="*/ 1783533 w 3024329"/>
              <a:gd name="connsiteY1" fmla="*/ 932507 h 2522569"/>
              <a:gd name="connsiteX2" fmla="*/ 3024329 w 3024329"/>
              <a:gd name="connsiteY2" fmla="*/ 2522569 h 2522569"/>
              <a:gd name="connsiteX0" fmla="*/ 0 w 2993373"/>
              <a:gd name="connsiteY0" fmla="*/ 0 h 2515425"/>
              <a:gd name="connsiteX1" fmla="*/ 1752577 w 2993373"/>
              <a:gd name="connsiteY1" fmla="*/ 92536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752577 w 2993373"/>
              <a:gd name="connsiteY1" fmla="*/ 92536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804965 w 2993373"/>
              <a:gd name="connsiteY1" fmla="*/ 98251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804965 w 2993373"/>
              <a:gd name="connsiteY1" fmla="*/ 982513 h 2515425"/>
              <a:gd name="connsiteX2" fmla="*/ 2993373 w 2993373"/>
              <a:gd name="connsiteY2" fmla="*/ 2515425 h 251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93373" h="2515425">
                <a:moveTo>
                  <a:pt x="0" y="0"/>
                </a:moveTo>
                <a:cubicBezTo>
                  <a:pt x="678633" y="165156"/>
                  <a:pt x="1315595" y="551370"/>
                  <a:pt x="1804965" y="982513"/>
                </a:cubicBezTo>
                <a:cubicBezTo>
                  <a:pt x="2293926" y="1413295"/>
                  <a:pt x="2805537" y="2142229"/>
                  <a:pt x="2993373" y="251542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6497" name="Gruppieren 6496"/>
          <p:cNvGrpSpPr/>
          <p:nvPr/>
        </p:nvGrpSpPr>
        <p:grpSpPr>
          <a:xfrm>
            <a:off x="1879252" y="1448780"/>
            <a:ext cx="4672968" cy="4827768"/>
            <a:chOff x="8055670" y="953810"/>
            <a:chExt cx="5072311" cy="5240337"/>
          </a:xfrm>
        </p:grpSpPr>
        <p:sp>
          <p:nvSpPr>
            <p:cNvPr id="4166" name="Rectangle 720"/>
            <p:cNvSpPr>
              <a:spLocks noChangeArrowheads="1"/>
            </p:cNvSpPr>
            <p:nvPr/>
          </p:nvSpPr>
          <p:spPr bwMode="auto">
            <a:xfrm rot="16200000">
              <a:off x="9305834" y="2131734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50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89" name="Bogen 6488"/>
            <p:cNvSpPr/>
            <p:nvPr/>
          </p:nvSpPr>
          <p:spPr>
            <a:xfrm>
              <a:off x="8059636" y="2804386"/>
              <a:ext cx="3134116" cy="3134116"/>
            </a:xfrm>
            <a:prstGeom prst="arc">
              <a:avLst>
                <a:gd name="adj1" fmla="val 19816230"/>
                <a:gd name="adj2" fmla="val 0"/>
              </a:avLst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latin typeface="Arial" charset="0"/>
              </a:endParaRPr>
            </a:p>
          </p:txBody>
        </p:sp>
        <p:sp>
          <p:nvSpPr>
            <p:cNvPr id="2714" name="Bogen 2713"/>
            <p:cNvSpPr/>
            <p:nvPr/>
          </p:nvSpPr>
          <p:spPr>
            <a:xfrm>
              <a:off x="8055670" y="2800420"/>
              <a:ext cx="3134116" cy="3134116"/>
            </a:xfrm>
            <a:prstGeom prst="arc">
              <a:avLst>
                <a:gd name="adj1" fmla="val 21587606"/>
                <a:gd name="adj2" fmla="val 1760225"/>
              </a:avLst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latin typeface="Arial" charset="0"/>
              </a:endParaRPr>
            </a:p>
          </p:txBody>
        </p:sp>
        <p:sp>
          <p:nvSpPr>
            <p:cNvPr id="6488" name="Freihandform 6487"/>
            <p:cNvSpPr/>
            <p:nvPr/>
          </p:nvSpPr>
          <p:spPr>
            <a:xfrm>
              <a:off x="11781823" y="3123917"/>
              <a:ext cx="336526" cy="2498453"/>
            </a:xfrm>
            <a:custGeom>
              <a:avLst/>
              <a:gdLst>
                <a:gd name="connsiteX0" fmla="*/ 1452 w 337978"/>
                <a:gd name="connsiteY0" fmla="*/ 0 h 2498453"/>
                <a:gd name="connsiteX1" fmla="*/ 337978 w 337978"/>
                <a:gd name="connsiteY1" fmla="*/ 1247527 h 2498453"/>
                <a:gd name="connsiteX2" fmla="*/ 1452 w 337978"/>
                <a:gd name="connsiteY2" fmla="*/ 2498453 h 2498453"/>
                <a:gd name="connsiteX0" fmla="*/ 1452 w 337978"/>
                <a:gd name="connsiteY0" fmla="*/ 0 h 2498453"/>
                <a:gd name="connsiteX1" fmla="*/ 337978 w 337978"/>
                <a:gd name="connsiteY1" fmla="*/ 1247527 h 2498453"/>
                <a:gd name="connsiteX2" fmla="*/ 1452 w 337978"/>
                <a:gd name="connsiteY2" fmla="*/ 2498453 h 2498453"/>
                <a:gd name="connsiteX0" fmla="*/ 0 w 336526"/>
                <a:gd name="connsiteY0" fmla="*/ 0 h 2498453"/>
                <a:gd name="connsiteX1" fmla="*/ 336526 w 336526"/>
                <a:gd name="connsiteY1" fmla="*/ 1247527 h 2498453"/>
                <a:gd name="connsiteX2" fmla="*/ 0 w 336526"/>
                <a:gd name="connsiteY2" fmla="*/ 2498453 h 2498453"/>
                <a:gd name="connsiteX0" fmla="*/ 0 w 336526"/>
                <a:gd name="connsiteY0" fmla="*/ 0 h 2498453"/>
                <a:gd name="connsiteX1" fmla="*/ 336526 w 336526"/>
                <a:gd name="connsiteY1" fmla="*/ 1247527 h 2498453"/>
                <a:gd name="connsiteX2" fmla="*/ 0 w 336526"/>
                <a:gd name="connsiteY2" fmla="*/ 2498453 h 2498453"/>
                <a:gd name="connsiteX0" fmla="*/ 0 w 336526"/>
                <a:gd name="connsiteY0" fmla="*/ 0 h 2498453"/>
                <a:gd name="connsiteX1" fmla="*/ 336526 w 336526"/>
                <a:gd name="connsiteY1" fmla="*/ 1247527 h 2498453"/>
                <a:gd name="connsiteX2" fmla="*/ 0 w 336526"/>
                <a:gd name="connsiteY2" fmla="*/ 2498453 h 2498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6526" h="2498453">
                  <a:moveTo>
                    <a:pt x="0" y="0"/>
                  </a:moveTo>
                  <a:cubicBezTo>
                    <a:pt x="205654" y="344174"/>
                    <a:pt x="336526" y="831118"/>
                    <a:pt x="336526" y="1247527"/>
                  </a:cubicBezTo>
                  <a:cubicBezTo>
                    <a:pt x="336526" y="1663936"/>
                    <a:pt x="207354" y="2137564"/>
                    <a:pt x="0" y="2498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3" name="Line 825"/>
            <p:cNvSpPr>
              <a:spLocks noChangeShapeType="1"/>
            </p:cNvSpPr>
            <p:nvPr/>
          </p:nvSpPr>
          <p:spPr bwMode="auto">
            <a:xfrm>
              <a:off x="9626614" y="953810"/>
              <a:ext cx="0" cy="2059978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3" name="Line 835"/>
            <p:cNvSpPr>
              <a:spLocks noChangeShapeType="1"/>
            </p:cNvSpPr>
            <p:nvPr/>
          </p:nvSpPr>
          <p:spPr bwMode="auto">
            <a:xfrm flipH="1">
              <a:off x="9638522" y="3011210"/>
              <a:ext cx="3375818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6343" name="Line 60"/>
            <p:cNvSpPr>
              <a:spLocks noChangeShapeType="1"/>
            </p:cNvSpPr>
            <p:nvPr/>
          </p:nvSpPr>
          <p:spPr bwMode="auto">
            <a:xfrm flipV="1">
              <a:off x="11782439" y="2434948"/>
              <a:ext cx="333375" cy="576263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6444" name="Line 161"/>
            <p:cNvSpPr>
              <a:spLocks noChangeShapeType="1"/>
            </p:cNvSpPr>
            <p:nvPr/>
          </p:nvSpPr>
          <p:spPr bwMode="auto">
            <a:xfrm flipV="1">
              <a:off x="11782439" y="2434948"/>
              <a:ext cx="333375" cy="576263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6448" name="Line 165"/>
            <p:cNvSpPr>
              <a:spLocks noChangeShapeType="1"/>
            </p:cNvSpPr>
            <p:nvPr/>
          </p:nvSpPr>
          <p:spPr bwMode="auto">
            <a:xfrm flipV="1">
              <a:off x="11782439" y="2434948"/>
              <a:ext cx="333375" cy="576263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983" name="Line 206"/>
            <p:cNvSpPr>
              <a:spLocks noChangeShapeType="1"/>
            </p:cNvSpPr>
            <p:nvPr/>
          </p:nvSpPr>
          <p:spPr bwMode="auto">
            <a:xfrm flipV="1">
              <a:off x="11782439" y="2165072"/>
              <a:ext cx="0" cy="84613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4032" name="Line 613"/>
            <p:cNvSpPr>
              <a:spLocks noChangeShapeType="1"/>
            </p:cNvSpPr>
            <p:nvPr/>
          </p:nvSpPr>
          <p:spPr bwMode="auto">
            <a:xfrm flipH="1">
              <a:off x="9626615" y="3127097"/>
              <a:ext cx="2155825" cy="124460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4033" name="Line 614"/>
            <p:cNvSpPr>
              <a:spLocks noChangeShapeType="1"/>
            </p:cNvSpPr>
            <p:nvPr/>
          </p:nvSpPr>
          <p:spPr bwMode="auto">
            <a:xfrm>
              <a:off x="9626615" y="4371697"/>
              <a:ext cx="2155825" cy="1243013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4116" name="Line 681"/>
            <p:cNvSpPr>
              <a:spLocks noChangeShapeType="1"/>
            </p:cNvSpPr>
            <p:nvPr/>
          </p:nvSpPr>
          <p:spPr bwMode="auto">
            <a:xfrm>
              <a:off x="9626615" y="4371697"/>
              <a:ext cx="3001963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4144" name="Line 701"/>
            <p:cNvSpPr>
              <a:spLocks noChangeShapeType="1"/>
            </p:cNvSpPr>
            <p:nvPr/>
          </p:nvSpPr>
          <p:spPr bwMode="auto">
            <a:xfrm flipV="1">
              <a:off x="11782440" y="3127097"/>
              <a:ext cx="0" cy="248761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4145" name="Line 702"/>
            <p:cNvSpPr>
              <a:spLocks noChangeShapeType="1"/>
            </p:cNvSpPr>
            <p:nvPr/>
          </p:nvSpPr>
          <p:spPr bwMode="auto">
            <a:xfrm flipH="1">
              <a:off x="11061715" y="1630085"/>
              <a:ext cx="84138" cy="131763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4146" name="Line 703"/>
            <p:cNvSpPr>
              <a:spLocks noChangeShapeType="1"/>
            </p:cNvSpPr>
            <p:nvPr/>
          </p:nvSpPr>
          <p:spPr bwMode="auto">
            <a:xfrm flipV="1">
              <a:off x="11061715" y="1609447"/>
              <a:ext cx="36513" cy="152400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4148" name="Line 704"/>
            <p:cNvSpPr>
              <a:spLocks noChangeShapeType="1"/>
            </p:cNvSpPr>
            <p:nvPr/>
          </p:nvSpPr>
          <p:spPr bwMode="auto">
            <a:xfrm>
              <a:off x="11098227" y="1609447"/>
              <a:ext cx="47625" cy="20638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4149" name="Freeform 705"/>
            <p:cNvSpPr>
              <a:spLocks/>
            </p:cNvSpPr>
            <p:nvPr/>
          </p:nvSpPr>
          <p:spPr bwMode="auto">
            <a:xfrm>
              <a:off x="11061715" y="1609447"/>
              <a:ext cx="84138" cy="152400"/>
            </a:xfrm>
            <a:custGeom>
              <a:avLst/>
              <a:gdLst>
                <a:gd name="T0" fmla="*/ 53 w 53"/>
                <a:gd name="T1" fmla="*/ 13 h 96"/>
                <a:gd name="T2" fmla="*/ 0 w 53"/>
                <a:gd name="T3" fmla="*/ 96 h 96"/>
                <a:gd name="T4" fmla="*/ 23 w 53"/>
                <a:gd name="T5" fmla="*/ 0 h 96"/>
                <a:gd name="T6" fmla="*/ 53 w 53"/>
                <a:gd name="T7" fmla="*/ 1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96">
                  <a:moveTo>
                    <a:pt x="53" y="13"/>
                  </a:moveTo>
                  <a:lnTo>
                    <a:pt x="0" y="96"/>
                  </a:lnTo>
                  <a:lnTo>
                    <a:pt x="23" y="0"/>
                  </a:lnTo>
                  <a:lnTo>
                    <a:pt x="53" y="13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4150" name="Rectangle 706"/>
            <p:cNvSpPr>
              <a:spLocks noChangeArrowheads="1"/>
            </p:cNvSpPr>
            <p:nvPr/>
          </p:nvSpPr>
          <p:spPr bwMode="auto">
            <a:xfrm rot="17520000">
              <a:off x="11036315" y="1296709"/>
              <a:ext cx="1301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endPara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1" name="Rectangle 707"/>
            <p:cNvSpPr>
              <a:spLocks noChangeArrowheads="1"/>
            </p:cNvSpPr>
            <p:nvPr/>
          </p:nvSpPr>
          <p:spPr bwMode="auto">
            <a:xfrm rot="17520000">
              <a:off x="11041077" y="1090334"/>
              <a:ext cx="2984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120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4" name="Line 709"/>
            <p:cNvSpPr>
              <a:spLocks noChangeShapeType="1"/>
            </p:cNvSpPr>
            <p:nvPr/>
          </p:nvSpPr>
          <p:spPr bwMode="auto">
            <a:xfrm flipV="1">
              <a:off x="11066106" y="964922"/>
              <a:ext cx="330572" cy="784478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4164" name="Line 718"/>
            <p:cNvSpPr>
              <a:spLocks noChangeShapeType="1"/>
            </p:cNvSpPr>
            <p:nvPr/>
          </p:nvSpPr>
          <p:spPr bwMode="auto">
            <a:xfrm flipH="1">
              <a:off x="9345627" y="3011210"/>
              <a:ext cx="280988" cy="0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4165" name="Line 719"/>
            <p:cNvSpPr>
              <a:spLocks noChangeShapeType="1"/>
            </p:cNvSpPr>
            <p:nvPr/>
          </p:nvSpPr>
          <p:spPr bwMode="auto">
            <a:xfrm flipH="1">
              <a:off x="9345627" y="1471335"/>
              <a:ext cx="280988" cy="0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4170" name="Line 722"/>
            <p:cNvSpPr>
              <a:spLocks noChangeShapeType="1"/>
            </p:cNvSpPr>
            <p:nvPr/>
          </p:nvSpPr>
          <p:spPr bwMode="auto">
            <a:xfrm flipV="1">
              <a:off x="9512166" y="1471336"/>
              <a:ext cx="0" cy="153987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4182" name="Line 731"/>
            <p:cNvSpPr>
              <a:spLocks noChangeShapeType="1"/>
            </p:cNvSpPr>
            <p:nvPr/>
          </p:nvSpPr>
          <p:spPr bwMode="auto">
            <a:xfrm>
              <a:off x="11782440" y="5614710"/>
              <a:ext cx="0" cy="176213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4183" name="Line 732"/>
            <p:cNvSpPr>
              <a:spLocks noChangeShapeType="1"/>
            </p:cNvSpPr>
            <p:nvPr/>
          </p:nvSpPr>
          <p:spPr bwMode="auto">
            <a:xfrm>
              <a:off x="9626615" y="4371697"/>
              <a:ext cx="0" cy="1419225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4185" name="Rectangle 733"/>
            <p:cNvSpPr>
              <a:spLocks noChangeArrowheads="1"/>
            </p:cNvSpPr>
            <p:nvPr/>
          </p:nvSpPr>
          <p:spPr bwMode="auto">
            <a:xfrm>
              <a:off x="10583877" y="5481360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70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86" name="Line 734"/>
            <p:cNvSpPr>
              <a:spLocks noChangeShapeType="1"/>
            </p:cNvSpPr>
            <p:nvPr/>
          </p:nvSpPr>
          <p:spPr bwMode="auto">
            <a:xfrm flipH="1">
              <a:off x="9626615" y="5713135"/>
              <a:ext cx="215582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4205" name="Line 744"/>
            <p:cNvSpPr>
              <a:spLocks noChangeShapeType="1"/>
            </p:cNvSpPr>
            <p:nvPr/>
          </p:nvSpPr>
          <p:spPr bwMode="auto">
            <a:xfrm flipV="1">
              <a:off x="12115815" y="2120622"/>
              <a:ext cx="180975" cy="314325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4207" name="Rectangle 745"/>
            <p:cNvSpPr>
              <a:spLocks noChangeArrowheads="1"/>
            </p:cNvSpPr>
            <p:nvPr/>
          </p:nvSpPr>
          <p:spPr bwMode="auto">
            <a:xfrm rot="3600000">
              <a:off x="12533327" y="2339697"/>
              <a:ext cx="2714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60°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76" name="Rectangle 776"/>
            <p:cNvSpPr>
              <a:spLocks noChangeArrowheads="1"/>
            </p:cNvSpPr>
            <p:nvPr/>
          </p:nvSpPr>
          <p:spPr bwMode="auto">
            <a:xfrm rot="4440000">
              <a:off x="11093465" y="3787497"/>
              <a:ext cx="2714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30°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2" name="Rectangle 802"/>
            <p:cNvSpPr>
              <a:spLocks noChangeArrowheads="1"/>
            </p:cNvSpPr>
            <p:nvPr/>
          </p:nvSpPr>
          <p:spPr bwMode="auto">
            <a:xfrm rot="17100000">
              <a:off x="10892035" y="4645663"/>
              <a:ext cx="2714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30°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Line 819"/>
            <p:cNvSpPr>
              <a:spLocks noChangeShapeType="1"/>
            </p:cNvSpPr>
            <p:nvPr/>
          </p:nvSpPr>
          <p:spPr bwMode="auto">
            <a:xfrm flipH="1">
              <a:off x="12118485" y="4371698"/>
              <a:ext cx="991104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48" name="Line 830"/>
            <p:cNvSpPr>
              <a:spLocks noChangeShapeType="1"/>
            </p:cNvSpPr>
            <p:nvPr/>
          </p:nvSpPr>
          <p:spPr bwMode="auto">
            <a:xfrm flipV="1">
              <a:off x="9626614" y="4371697"/>
              <a:ext cx="0" cy="182245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6490" name="Freihandform 6489"/>
            <p:cNvSpPr/>
            <p:nvPr/>
          </p:nvSpPr>
          <p:spPr>
            <a:xfrm>
              <a:off x="9627394" y="1471613"/>
              <a:ext cx="2152650" cy="1538287"/>
            </a:xfrm>
            <a:custGeom>
              <a:avLst/>
              <a:gdLst>
                <a:gd name="connsiteX0" fmla="*/ 0 w 2155031"/>
                <a:gd name="connsiteY0" fmla="*/ 0 h 1538287"/>
                <a:gd name="connsiteX1" fmla="*/ 1140619 w 2155031"/>
                <a:gd name="connsiteY1" fmla="*/ 419100 h 1538287"/>
                <a:gd name="connsiteX2" fmla="*/ 2155031 w 2155031"/>
                <a:gd name="connsiteY2" fmla="*/ 1538287 h 1538287"/>
                <a:gd name="connsiteX0" fmla="*/ 0 w 2155031"/>
                <a:gd name="connsiteY0" fmla="*/ 0 h 1538287"/>
                <a:gd name="connsiteX1" fmla="*/ 1140619 w 2155031"/>
                <a:gd name="connsiteY1" fmla="*/ 419100 h 1538287"/>
                <a:gd name="connsiteX2" fmla="*/ 2155031 w 2155031"/>
                <a:gd name="connsiteY2" fmla="*/ 1538287 h 1538287"/>
                <a:gd name="connsiteX0" fmla="*/ 0 w 2152650"/>
                <a:gd name="connsiteY0" fmla="*/ 0 h 1538287"/>
                <a:gd name="connsiteX1" fmla="*/ 1140619 w 2152650"/>
                <a:gd name="connsiteY1" fmla="*/ 419100 h 1538287"/>
                <a:gd name="connsiteX2" fmla="*/ 2152650 w 2152650"/>
                <a:gd name="connsiteY2" fmla="*/ 1538287 h 1538287"/>
                <a:gd name="connsiteX0" fmla="*/ 0 w 2152650"/>
                <a:gd name="connsiteY0" fmla="*/ 0 h 1538287"/>
                <a:gd name="connsiteX1" fmla="*/ 1140619 w 2152650"/>
                <a:gd name="connsiteY1" fmla="*/ 419100 h 1538287"/>
                <a:gd name="connsiteX2" fmla="*/ 2152650 w 2152650"/>
                <a:gd name="connsiteY2" fmla="*/ 1538287 h 1538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2650" h="1538287">
                  <a:moveTo>
                    <a:pt x="0" y="0"/>
                  </a:moveTo>
                  <a:cubicBezTo>
                    <a:pt x="459779" y="14684"/>
                    <a:pt x="781844" y="162719"/>
                    <a:pt x="1140619" y="419100"/>
                  </a:cubicBezTo>
                  <a:cubicBezTo>
                    <a:pt x="1499394" y="675481"/>
                    <a:pt x="1946673" y="1200943"/>
                    <a:pt x="2152650" y="1538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491" name="Freihandform 6490"/>
            <p:cNvSpPr/>
            <p:nvPr/>
          </p:nvSpPr>
          <p:spPr>
            <a:xfrm>
              <a:off x="9627395" y="1471499"/>
              <a:ext cx="2490788" cy="969281"/>
            </a:xfrm>
            <a:custGeom>
              <a:avLst/>
              <a:gdLst>
                <a:gd name="connsiteX0" fmla="*/ 0 w 2490787"/>
                <a:gd name="connsiteY0" fmla="*/ 0 h 969168"/>
                <a:gd name="connsiteX1" fmla="*/ 1431131 w 2490787"/>
                <a:gd name="connsiteY1" fmla="*/ 290512 h 969168"/>
                <a:gd name="connsiteX2" fmla="*/ 2490787 w 2490787"/>
                <a:gd name="connsiteY2" fmla="*/ 969168 h 969168"/>
                <a:gd name="connsiteX0" fmla="*/ 0 w 2490787"/>
                <a:gd name="connsiteY0" fmla="*/ 113 h 969281"/>
                <a:gd name="connsiteX1" fmla="*/ 1431131 w 2490787"/>
                <a:gd name="connsiteY1" fmla="*/ 290625 h 969281"/>
                <a:gd name="connsiteX2" fmla="*/ 2490787 w 2490787"/>
                <a:gd name="connsiteY2" fmla="*/ 969281 h 969281"/>
                <a:gd name="connsiteX0" fmla="*/ 0 w 2490787"/>
                <a:gd name="connsiteY0" fmla="*/ 108 h 924032"/>
                <a:gd name="connsiteX1" fmla="*/ 1431131 w 2490787"/>
                <a:gd name="connsiteY1" fmla="*/ 290620 h 924032"/>
                <a:gd name="connsiteX2" fmla="*/ 2490787 w 2490787"/>
                <a:gd name="connsiteY2" fmla="*/ 924032 h 924032"/>
                <a:gd name="connsiteX0" fmla="*/ 0 w 2490787"/>
                <a:gd name="connsiteY0" fmla="*/ 108 h 924032"/>
                <a:gd name="connsiteX1" fmla="*/ 1431131 w 2490787"/>
                <a:gd name="connsiteY1" fmla="*/ 290620 h 924032"/>
                <a:gd name="connsiteX2" fmla="*/ 2490787 w 2490787"/>
                <a:gd name="connsiteY2" fmla="*/ 924032 h 924032"/>
                <a:gd name="connsiteX0" fmla="*/ 0 w 2495550"/>
                <a:gd name="connsiteY0" fmla="*/ 113 h 971662"/>
                <a:gd name="connsiteX1" fmla="*/ 1431131 w 2495550"/>
                <a:gd name="connsiteY1" fmla="*/ 290625 h 971662"/>
                <a:gd name="connsiteX2" fmla="*/ 2495550 w 2495550"/>
                <a:gd name="connsiteY2" fmla="*/ 971662 h 971662"/>
                <a:gd name="connsiteX0" fmla="*/ 0 w 2575776"/>
                <a:gd name="connsiteY0" fmla="*/ 113 h 1022798"/>
                <a:gd name="connsiteX1" fmla="*/ 1431131 w 2575776"/>
                <a:gd name="connsiteY1" fmla="*/ 290625 h 1022798"/>
                <a:gd name="connsiteX2" fmla="*/ 2495550 w 2575776"/>
                <a:gd name="connsiteY2" fmla="*/ 971662 h 1022798"/>
                <a:gd name="connsiteX3" fmla="*/ 2500311 w 2575776"/>
                <a:gd name="connsiteY3" fmla="*/ 974044 h 1022798"/>
                <a:gd name="connsiteX0" fmla="*/ 0 w 2581904"/>
                <a:gd name="connsiteY0" fmla="*/ 113 h 1100250"/>
                <a:gd name="connsiteX1" fmla="*/ 1431131 w 2581904"/>
                <a:gd name="connsiteY1" fmla="*/ 290625 h 1100250"/>
                <a:gd name="connsiteX2" fmla="*/ 2495550 w 2581904"/>
                <a:gd name="connsiteY2" fmla="*/ 971662 h 1100250"/>
                <a:gd name="connsiteX3" fmla="*/ 2521742 w 2581904"/>
                <a:gd name="connsiteY3" fmla="*/ 1100250 h 1100250"/>
                <a:gd name="connsiteX0" fmla="*/ 0 w 2581904"/>
                <a:gd name="connsiteY0" fmla="*/ 113 h 1100250"/>
                <a:gd name="connsiteX1" fmla="*/ 1431131 w 2581904"/>
                <a:gd name="connsiteY1" fmla="*/ 290625 h 1100250"/>
                <a:gd name="connsiteX2" fmla="*/ 2495550 w 2581904"/>
                <a:gd name="connsiteY2" fmla="*/ 971662 h 1100250"/>
                <a:gd name="connsiteX3" fmla="*/ 2521742 w 2581904"/>
                <a:gd name="connsiteY3" fmla="*/ 1100250 h 1100250"/>
                <a:gd name="connsiteX0" fmla="*/ 0 w 2495550"/>
                <a:gd name="connsiteY0" fmla="*/ 113 h 971662"/>
                <a:gd name="connsiteX1" fmla="*/ 1431131 w 2495550"/>
                <a:gd name="connsiteY1" fmla="*/ 290625 h 971662"/>
                <a:gd name="connsiteX2" fmla="*/ 2495550 w 2495550"/>
                <a:gd name="connsiteY2" fmla="*/ 971662 h 971662"/>
                <a:gd name="connsiteX0" fmla="*/ 0 w 2495550"/>
                <a:gd name="connsiteY0" fmla="*/ 113 h 971662"/>
                <a:gd name="connsiteX1" fmla="*/ 1431131 w 2495550"/>
                <a:gd name="connsiteY1" fmla="*/ 290625 h 971662"/>
                <a:gd name="connsiteX2" fmla="*/ 2495550 w 2495550"/>
                <a:gd name="connsiteY2" fmla="*/ 971662 h 971662"/>
                <a:gd name="connsiteX0" fmla="*/ 0 w 2490788"/>
                <a:gd name="connsiteY0" fmla="*/ 113 h 969281"/>
                <a:gd name="connsiteX1" fmla="*/ 1431131 w 2490788"/>
                <a:gd name="connsiteY1" fmla="*/ 290625 h 969281"/>
                <a:gd name="connsiteX2" fmla="*/ 2490788 w 2490788"/>
                <a:gd name="connsiteY2" fmla="*/ 969281 h 96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90788" h="969281">
                  <a:moveTo>
                    <a:pt x="0" y="113"/>
                  </a:moveTo>
                  <a:cubicBezTo>
                    <a:pt x="519906" y="-4451"/>
                    <a:pt x="1016000" y="129097"/>
                    <a:pt x="1431131" y="290625"/>
                  </a:cubicBezTo>
                  <a:cubicBezTo>
                    <a:pt x="1846262" y="452153"/>
                    <a:pt x="2257822" y="743459"/>
                    <a:pt x="2490788" y="969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492" name="Freihandform 6491"/>
            <p:cNvSpPr/>
            <p:nvPr/>
          </p:nvSpPr>
          <p:spPr>
            <a:xfrm>
              <a:off x="12113419" y="2438400"/>
              <a:ext cx="511969" cy="571500"/>
            </a:xfrm>
            <a:custGeom>
              <a:avLst/>
              <a:gdLst>
                <a:gd name="connsiteX0" fmla="*/ 0 w 511969"/>
                <a:gd name="connsiteY0" fmla="*/ 0 h 571500"/>
                <a:gd name="connsiteX1" fmla="*/ 511969 w 511969"/>
                <a:gd name="connsiteY1" fmla="*/ 571500 h 571500"/>
                <a:gd name="connsiteX0" fmla="*/ 0 w 511969"/>
                <a:gd name="connsiteY0" fmla="*/ 0 h 571500"/>
                <a:gd name="connsiteX1" fmla="*/ 511969 w 511969"/>
                <a:gd name="connsiteY1" fmla="*/ 571500 h 571500"/>
                <a:gd name="connsiteX0" fmla="*/ 0 w 511969"/>
                <a:gd name="connsiteY0" fmla="*/ 0 h 571500"/>
                <a:gd name="connsiteX1" fmla="*/ 511969 w 511969"/>
                <a:gd name="connsiteY1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11969" h="571500">
                  <a:moveTo>
                    <a:pt x="0" y="0"/>
                  </a:moveTo>
                  <a:cubicBezTo>
                    <a:pt x="213518" y="171450"/>
                    <a:pt x="369888" y="383381"/>
                    <a:pt x="511969" y="57150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493" name="Bogen 6492"/>
            <p:cNvSpPr/>
            <p:nvPr/>
          </p:nvSpPr>
          <p:spPr>
            <a:xfrm>
              <a:off x="10829925" y="2059781"/>
              <a:ext cx="1905000" cy="1905000"/>
            </a:xfrm>
            <a:prstGeom prst="arc">
              <a:avLst>
                <a:gd name="adj1" fmla="val 17984692"/>
                <a:gd name="adj2" fmla="val 0"/>
              </a:avLst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latin typeface="Arial" charset="0"/>
              </a:endParaRPr>
            </a:p>
          </p:txBody>
        </p:sp>
        <p:sp>
          <p:nvSpPr>
            <p:cNvPr id="6494" name="Textfeld 6493"/>
            <p:cNvSpPr txBox="1"/>
            <p:nvPr/>
          </p:nvSpPr>
          <p:spPr>
            <a:xfrm>
              <a:off x="9703836" y="955591"/>
              <a:ext cx="1666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/>
                <a:t>z‘‘</a:t>
              </a:r>
            </a:p>
          </p:txBody>
        </p:sp>
        <p:sp>
          <p:nvSpPr>
            <p:cNvPr id="2720" name="Textfeld 2719"/>
            <p:cNvSpPr txBox="1"/>
            <p:nvPr/>
          </p:nvSpPr>
          <p:spPr>
            <a:xfrm>
              <a:off x="12831488" y="2724150"/>
              <a:ext cx="1666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/>
                <a:t>y‘‘</a:t>
              </a:r>
              <a:endParaRPr lang="de-AT" dirty="0"/>
            </a:p>
          </p:txBody>
        </p:sp>
        <p:sp>
          <p:nvSpPr>
            <p:cNvPr id="2721" name="Textfeld 2720"/>
            <p:cNvSpPr txBox="1"/>
            <p:nvPr/>
          </p:nvSpPr>
          <p:spPr>
            <a:xfrm>
              <a:off x="12998137" y="4112448"/>
              <a:ext cx="12984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/>
                <a:t>y‘</a:t>
              </a:r>
              <a:endParaRPr lang="de-AT" dirty="0"/>
            </a:p>
          </p:txBody>
        </p:sp>
        <p:sp>
          <p:nvSpPr>
            <p:cNvPr id="2722" name="Textfeld 2721"/>
            <p:cNvSpPr txBox="1"/>
            <p:nvPr/>
          </p:nvSpPr>
          <p:spPr>
            <a:xfrm>
              <a:off x="9698872" y="5943517"/>
              <a:ext cx="204940" cy="233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/>
                <a:t>x‘</a:t>
              </a:r>
              <a:endParaRPr lang="de-AT" dirty="0"/>
            </a:p>
          </p:txBody>
        </p:sp>
        <p:sp>
          <p:nvSpPr>
            <p:cNvPr id="2741" name="Textfeld 2740"/>
            <p:cNvSpPr txBox="1"/>
            <p:nvPr/>
          </p:nvSpPr>
          <p:spPr>
            <a:xfrm>
              <a:off x="11422232" y="1681559"/>
              <a:ext cx="180891" cy="233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>
                  <a:solidFill>
                    <a:schemeClr val="tx1"/>
                  </a:solidFill>
                </a:rPr>
                <a:t>k‘‘</a:t>
              </a:r>
              <a:endParaRPr lang="de-AT" dirty="0">
                <a:solidFill>
                  <a:schemeClr val="tx1"/>
                </a:solidFill>
              </a:endParaRPr>
            </a:p>
          </p:txBody>
        </p:sp>
        <p:sp>
          <p:nvSpPr>
            <p:cNvPr id="2742" name="Textfeld 2741"/>
            <p:cNvSpPr txBox="1"/>
            <p:nvPr/>
          </p:nvSpPr>
          <p:spPr>
            <a:xfrm>
              <a:off x="10563587" y="4147901"/>
              <a:ext cx="140940" cy="233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>
                  <a:solidFill>
                    <a:schemeClr val="tx1"/>
                  </a:solidFill>
                </a:rPr>
                <a:t>k‘</a:t>
              </a:r>
              <a:endParaRPr lang="de-AT" dirty="0">
                <a:solidFill>
                  <a:schemeClr val="tx1"/>
                </a:solidFill>
              </a:endParaRPr>
            </a:p>
          </p:txBody>
        </p:sp>
        <p:sp>
          <p:nvSpPr>
            <p:cNvPr id="2743" name="Textfeld 2742"/>
            <p:cNvSpPr txBox="1"/>
            <p:nvPr/>
          </p:nvSpPr>
          <p:spPr>
            <a:xfrm>
              <a:off x="11578941" y="2223936"/>
              <a:ext cx="191330" cy="233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>
                  <a:solidFill>
                    <a:schemeClr val="tx1"/>
                  </a:solidFill>
                </a:rPr>
                <a:t>p‘‘</a:t>
              </a:r>
              <a:endParaRPr lang="de-AT" dirty="0">
                <a:solidFill>
                  <a:schemeClr val="tx1"/>
                </a:solidFill>
              </a:endParaRPr>
            </a:p>
          </p:txBody>
        </p:sp>
        <p:sp>
          <p:nvSpPr>
            <p:cNvPr id="2744" name="Textfeld 2743"/>
            <p:cNvSpPr txBox="1"/>
            <p:nvPr/>
          </p:nvSpPr>
          <p:spPr>
            <a:xfrm>
              <a:off x="11591110" y="3964780"/>
              <a:ext cx="151380" cy="233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>
                  <a:solidFill>
                    <a:schemeClr val="tx1"/>
                  </a:solidFill>
                </a:rPr>
                <a:t>p‘</a:t>
              </a:r>
              <a:endParaRPr lang="de-AT" dirty="0">
                <a:solidFill>
                  <a:schemeClr val="tx1"/>
                </a:solidFill>
              </a:endParaRPr>
            </a:p>
          </p:txBody>
        </p:sp>
        <p:sp>
          <p:nvSpPr>
            <p:cNvPr id="2745" name="Textfeld 2744"/>
            <p:cNvSpPr txBox="1"/>
            <p:nvPr/>
          </p:nvSpPr>
          <p:spPr>
            <a:xfrm>
              <a:off x="12189364" y="1925221"/>
              <a:ext cx="168709" cy="233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>
                  <a:latin typeface="Symbol" panose="05050102010706020507" pitchFamily="18" charset="2"/>
                </a:rPr>
                <a:t>e</a:t>
              </a:r>
              <a:r>
                <a:rPr lang="de-AT" dirty="0" smtClean="0"/>
                <a:t>‘‘</a:t>
              </a:r>
              <a:endParaRPr lang="de-AT" dirty="0"/>
            </a:p>
          </p:txBody>
        </p:sp>
      </p:grpSp>
      <p:sp>
        <p:nvSpPr>
          <p:cNvPr id="2726" name="Textfeld 2725"/>
          <p:cNvSpPr txBox="1"/>
          <p:nvPr/>
        </p:nvSpPr>
        <p:spPr>
          <a:xfrm>
            <a:off x="-4600" y="2872679"/>
            <a:ext cx="3028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0000FF"/>
                </a:solidFill>
              </a:rPr>
              <a:t>Skizze 2: </a:t>
            </a:r>
            <a:r>
              <a:rPr lang="de-AT" dirty="0" smtClean="0"/>
              <a:t>Zeichne ein Dreieck in der </a:t>
            </a:r>
            <a:r>
              <a:rPr lang="de-AT" dirty="0" err="1" smtClean="0"/>
              <a:t>xy</a:t>
            </a:r>
            <a:r>
              <a:rPr lang="de-AT" dirty="0" smtClean="0"/>
              <a:t>- Ebene.</a:t>
            </a:r>
            <a:endParaRPr lang="de-AT" dirty="0"/>
          </a:p>
        </p:txBody>
      </p:sp>
      <p:sp>
        <p:nvSpPr>
          <p:cNvPr id="6498" name="Freihandform 6497"/>
          <p:cNvSpPr/>
          <p:nvPr/>
        </p:nvSpPr>
        <p:spPr>
          <a:xfrm>
            <a:off x="6650478" y="4697781"/>
            <a:ext cx="2428711" cy="752405"/>
          </a:xfrm>
          <a:custGeom>
            <a:avLst/>
            <a:gdLst>
              <a:gd name="connsiteX0" fmla="*/ 0 w 2426329"/>
              <a:gd name="connsiteY0" fmla="*/ 0 h 778598"/>
              <a:gd name="connsiteX1" fmla="*/ 1013988 w 2426329"/>
              <a:gd name="connsiteY1" fmla="*/ 778598 h 778598"/>
              <a:gd name="connsiteX2" fmla="*/ 2426329 w 2426329"/>
              <a:gd name="connsiteY2" fmla="*/ 99588 h 778598"/>
              <a:gd name="connsiteX3" fmla="*/ 0 w 2426329"/>
              <a:gd name="connsiteY3" fmla="*/ 0 h 778598"/>
              <a:gd name="connsiteX0" fmla="*/ 0 w 2442998"/>
              <a:gd name="connsiteY0" fmla="*/ 0 h 778598"/>
              <a:gd name="connsiteX1" fmla="*/ 1013988 w 2442998"/>
              <a:gd name="connsiteY1" fmla="*/ 778598 h 778598"/>
              <a:gd name="connsiteX2" fmla="*/ 2442998 w 2442998"/>
              <a:gd name="connsiteY2" fmla="*/ 113875 h 778598"/>
              <a:gd name="connsiteX3" fmla="*/ 0 w 2442998"/>
              <a:gd name="connsiteY3" fmla="*/ 0 h 778598"/>
              <a:gd name="connsiteX0" fmla="*/ 0 w 2428711"/>
              <a:gd name="connsiteY0" fmla="*/ 0 h 752405"/>
              <a:gd name="connsiteX1" fmla="*/ 999701 w 2428711"/>
              <a:gd name="connsiteY1" fmla="*/ 752405 h 752405"/>
              <a:gd name="connsiteX2" fmla="*/ 2428711 w 2428711"/>
              <a:gd name="connsiteY2" fmla="*/ 87682 h 752405"/>
              <a:gd name="connsiteX3" fmla="*/ 0 w 2428711"/>
              <a:gd name="connsiteY3" fmla="*/ 0 h 752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8711" h="752405">
                <a:moveTo>
                  <a:pt x="0" y="0"/>
                </a:moveTo>
                <a:lnTo>
                  <a:pt x="999701" y="752405"/>
                </a:lnTo>
                <a:lnTo>
                  <a:pt x="2428711" y="87682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6500" name="Gerade Verbindung 6499"/>
          <p:cNvCxnSpPr/>
          <p:nvPr/>
        </p:nvCxnSpPr>
        <p:spPr>
          <a:xfrm flipV="1">
            <a:off x="8365331" y="4653482"/>
            <a:ext cx="253568" cy="466206"/>
          </a:xfrm>
          <a:prstGeom prst="lin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31" name="Textfeld 2730"/>
          <p:cNvSpPr txBox="1"/>
          <p:nvPr/>
        </p:nvSpPr>
        <p:spPr>
          <a:xfrm>
            <a:off x="-5634" y="3688043"/>
            <a:ext cx="33285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00B050"/>
                </a:solidFill>
              </a:rPr>
              <a:t>Skizze 3: </a:t>
            </a:r>
            <a:r>
              <a:rPr lang="de-AT" dirty="0" smtClean="0"/>
              <a:t>Zeichne einen Parabelbogen, dessen Scheitel auf dem </a:t>
            </a:r>
            <a:r>
              <a:rPr lang="de-AT" dirty="0">
                <a:solidFill>
                  <a:srgbClr val="FF0000"/>
                </a:solidFill>
              </a:rPr>
              <a:t>K</a:t>
            </a:r>
            <a:r>
              <a:rPr lang="de-AT" dirty="0" smtClean="0">
                <a:solidFill>
                  <a:srgbClr val="FF0000"/>
                </a:solidFill>
              </a:rPr>
              <a:t>reisbogen</a:t>
            </a:r>
            <a:r>
              <a:rPr lang="de-AT" dirty="0" smtClean="0"/>
              <a:t> liegt, und dessen  Endpunkte in den </a:t>
            </a:r>
            <a:r>
              <a:rPr lang="de-AT" dirty="0" smtClean="0">
                <a:solidFill>
                  <a:srgbClr val="0000FF"/>
                </a:solidFill>
              </a:rPr>
              <a:t>Dreieckspunkten</a:t>
            </a:r>
            <a:r>
              <a:rPr lang="de-AT" dirty="0" smtClean="0"/>
              <a:t> liegen, in einer Parallelebene zur </a:t>
            </a:r>
            <a:br>
              <a:rPr lang="de-AT" dirty="0" smtClean="0"/>
            </a:br>
            <a:r>
              <a:rPr lang="de-AT" dirty="0" err="1" smtClean="0"/>
              <a:t>xz</a:t>
            </a:r>
            <a:r>
              <a:rPr lang="de-AT" dirty="0" smtClean="0"/>
              <a:t>- Ebene.</a:t>
            </a:r>
            <a:endParaRPr lang="de-AT" dirty="0"/>
          </a:p>
        </p:txBody>
      </p:sp>
      <p:sp>
        <p:nvSpPr>
          <p:cNvPr id="6502" name="Freihandform 6501"/>
          <p:cNvSpPr/>
          <p:nvPr/>
        </p:nvSpPr>
        <p:spPr>
          <a:xfrm>
            <a:off x="7648721" y="4291095"/>
            <a:ext cx="1448626" cy="1155212"/>
          </a:xfrm>
          <a:custGeom>
            <a:avLst/>
            <a:gdLst>
              <a:gd name="connsiteX0" fmla="*/ 0 w 1446245"/>
              <a:gd name="connsiteY0" fmla="*/ 1184988 h 1184988"/>
              <a:gd name="connsiteX1" fmla="*/ 811763 w 1446245"/>
              <a:gd name="connsiteY1" fmla="*/ 0 h 1184988"/>
              <a:gd name="connsiteX2" fmla="*/ 1446245 w 1446245"/>
              <a:gd name="connsiteY2" fmla="*/ 513184 h 1184988"/>
              <a:gd name="connsiteX0" fmla="*/ 0 w 1446245"/>
              <a:gd name="connsiteY0" fmla="*/ 1184988 h 1184988"/>
              <a:gd name="connsiteX1" fmla="*/ 811763 w 1446245"/>
              <a:gd name="connsiteY1" fmla="*/ 0 h 1184988"/>
              <a:gd name="connsiteX2" fmla="*/ 1446245 w 1446245"/>
              <a:gd name="connsiteY2" fmla="*/ 513184 h 1184988"/>
              <a:gd name="connsiteX0" fmla="*/ 0 w 1446245"/>
              <a:gd name="connsiteY0" fmla="*/ 1175463 h 1175463"/>
              <a:gd name="connsiteX1" fmla="*/ 790332 w 1446245"/>
              <a:gd name="connsiteY1" fmla="*/ 0 h 1175463"/>
              <a:gd name="connsiteX2" fmla="*/ 1446245 w 1446245"/>
              <a:gd name="connsiteY2" fmla="*/ 503659 h 1175463"/>
              <a:gd name="connsiteX0" fmla="*/ 0 w 1446245"/>
              <a:gd name="connsiteY0" fmla="*/ 1189304 h 1189304"/>
              <a:gd name="connsiteX1" fmla="*/ 790332 w 1446245"/>
              <a:gd name="connsiteY1" fmla="*/ 13841 h 1189304"/>
              <a:gd name="connsiteX2" fmla="*/ 1446245 w 1446245"/>
              <a:gd name="connsiteY2" fmla="*/ 517500 h 1189304"/>
              <a:gd name="connsiteX0" fmla="*/ 0 w 1446245"/>
              <a:gd name="connsiteY0" fmla="*/ 1188036 h 1188036"/>
              <a:gd name="connsiteX1" fmla="*/ 790332 w 1446245"/>
              <a:gd name="connsiteY1" fmla="*/ 12573 h 1188036"/>
              <a:gd name="connsiteX2" fmla="*/ 1446245 w 1446245"/>
              <a:gd name="connsiteY2" fmla="*/ 516232 h 1188036"/>
              <a:gd name="connsiteX0" fmla="*/ 0 w 1446245"/>
              <a:gd name="connsiteY0" fmla="*/ 1171760 h 1171760"/>
              <a:gd name="connsiteX1" fmla="*/ 752232 w 1446245"/>
              <a:gd name="connsiteY1" fmla="*/ 12965 h 1171760"/>
              <a:gd name="connsiteX2" fmla="*/ 1446245 w 1446245"/>
              <a:gd name="connsiteY2" fmla="*/ 499956 h 1171760"/>
              <a:gd name="connsiteX0" fmla="*/ 0 w 1446245"/>
              <a:gd name="connsiteY0" fmla="*/ 1167655 h 1167655"/>
              <a:gd name="connsiteX1" fmla="*/ 752232 w 1446245"/>
              <a:gd name="connsiteY1" fmla="*/ 8860 h 1167655"/>
              <a:gd name="connsiteX2" fmla="*/ 1446245 w 1446245"/>
              <a:gd name="connsiteY2" fmla="*/ 495851 h 1167655"/>
              <a:gd name="connsiteX0" fmla="*/ 0 w 1446245"/>
              <a:gd name="connsiteY0" fmla="*/ 1167744 h 1167744"/>
              <a:gd name="connsiteX1" fmla="*/ 752232 w 1446245"/>
              <a:gd name="connsiteY1" fmla="*/ 8949 h 1167744"/>
              <a:gd name="connsiteX2" fmla="*/ 1446245 w 1446245"/>
              <a:gd name="connsiteY2" fmla="*/ 495940 h 1167744"/>
              <a:gd name="connsiteX0" fmla="*/ 0 w 1446245"/>
              <a:gd name="connsiteY0" fmla="*/ 1167744 h 1167744"/>
              <a:gd name="connsiteX1" fmla="*/ 752232 w 1446245"/>
              <a:gd name="connsiteY1" fmla="*/ 8949 h 1167744"/>
              <a:gd name="connsiteX2" fmla="*/ 1446245 w 1446245"/>
              <a:gd name="connsiteY2" fmla="*/ 495940 h 1167744"/>
              <a:gd name="connsiteX0" fmla="*/ 0 w 1448626"/>
              <a:gd name="connsiteY0" fmla="*/ 1153358 h 1153358"/>
              <a:gd name="connsiteX1" fmla="*/ 754613 w 1448626"/>
              <a:gd name="connsiteY1" fmla="*/ 15995 h 1153358"/>
              <a:gd name="connsiteX2" fmla="*/ 1448626 w 1448626"/>
              <a:gd name="connsiteY2" fmla="*/ 502986 h 1153358"/>
              <a:gd name="connsiteX0" fmla="*/ 0 w 1448626"/>
              <a:gd name="connsiteY0" fmla="*/ 1153358 h 1153358"/>
              <a:gd name="connsiteX1" fmla="*/ 754613 w 1448626"/>
              <a:gd name="connsiteY1" fmla="*/ 15995 h 1153358"/>
              <a:gd name="connsiteX2" fmla="*/ 1448626 w 1448626"/>
              <a:gd name="connsiteY2" fmla="*/ 502986 h 1153358"/>
              <a:gd name="connsiteX0" fmla="*/ 0 w 1448626"/>
              <a:gd name="connsiteY0" fmla="*/ 1159538 h 1159538"/>
              <a:gd name="connsiteX1" fmla="*/ 754613 w 1448626"/>
              <a:gd name="connsiteY1" fmla="*/ 22175 h 1159538"/>
              <a:gd name="connsiteX2" fmla="*/ 1448626 w 1448626"/>
              <a:gd name="connsiteY2" fmla="*/ 509166 h 1159538"/>
              <a:gd name="connsiteX0" fmla="*/ 0 w 1448626"/>
              <a:gd name="connsiteY0" fmla="*/ 1155212 h 1155212"/>
              <a:gd name="connsiteX1" fmla="*/ 754613 w 1448626"/>
              <a:gd name="connsiteY1" fmla="*/ 17849 h 1155212"/>
              <a:gd name="connsiteX2" fmla="*/ 1448626 w 1448626"/>
              <a:gd name="connsiteY2" fmla="*/ 504840 h 1155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8626" h="1155212">
                <a:moveTo>
                  <a:pt x="0" y="1155212"/>
                </a:moveTo>
                <a:cubicBezTo>
                  <a:pt x="272969" y="424460"/>
                  <a:pt x="514938" y="130088"/>
                  <a:pt x="754613" y="17849"/>
                </a:cubicBezTo>
                <a:cubicBezTo>
                  <a:pt x="955570" y="-76258"/>
                  <a:pt x="1296614" y="218751"/>
                  <a:pt x="1448626" y="50484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6504" name="Gerade Verbindung 6503"/>
          <p:cNvCxnSpPr>
            <a:stCxn id="6498" idx="1"/>
          </p:cNvCxnSpPr>
          <p:nvPr/>
        </p:nvCxnSpPr>
        <p:spPr>
          <a:xfrm flipV="1">
            <a:off x="7650179" y="3548063"/>
            <a:ext cx="710390" cy="1902123"/>
          </a:xfrm>
          <a:prstGeom prst="line">
            <a:avLst/>
          </a:prstGeom>
          <a:ln w="127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7" name="Gerade Verbindung 6506"/>
          <p:cNvCxnSpPr>
            <a:endCxn id="6502" idx="2"/>
          </p:cNvCxnSpPr>
          <p:nvPr/>
        </p:nvCxnSpPr>
        <p:spPr>
          <a:xfrm>
            <a:off x="8362950" y="3555206"/>
            <a:ext cx="734397" cy="1240729"/>
          </a:xfrm>
          <a:prstGeom prst="line">
            <a:avLst/>
          </a:prstGeom>
          <a:ln w="127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9690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6" grpId="0"/>
      <p:bldP spid="18" grpId="0"/>
      <p:bldP spid="19" grpId="0" animBg="1"/>
      <p:bldP spid="2726" grpId="0"/>
      <p:bldP spid="6498" grpId="0" animBg="1"/>
      <p:bldP spid="2731" grpId="0"/>
      <p:bldP spid="65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Beispiel: Schiebfläche – Halle Solid Edge ST6</a:t>
            </a: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0" y="45867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1/6 einer Halle entsteht aus einer Schiebfläche mit einem Kreisbogen k (zwischen z</a:t>
            </a:r>
            <a:r>
              <a:rPr lang="de-AT" sz="1400" baseline="30000" dirty="0"/>
              <a:t>+</a:t>
            </a:r>
            <a:r>
              <a:rPr lang="de-AT" sz="1400" dirty="0" smtClean="0"/>
              <a:t>- und y</a:t>
            </a:r>
            <a:r>
              <a:rPr lang="de-AT" sz="1400" baseline="30000" dirty="0"/>
              <a:t>+</a:t>
            </a:r>
            <a:r>
              <a:rPr lang="de-AT" sz="1400" dirty="0" smtClean="0"/>
              <a:t>- Achse) als Leitkurve und einer Parabel p als Schiebkurve. Die Schiebfläche wird mit der zweitprojizierenden Ebene </a:t>
            </a:r>
            <a:r>
              <a:rPr lang="de-AT" sz="1400" dirty="0" smtClean="0">
                <a:latin typeface="Symbol" panose="05050102010706020507" pitchFamily="18" charset="2"/>
              </a:rPr>
              <a:t>e</a:t>
            </a:r>
            <a:r>
              <a:rPr lang="de-AT" sz="1400" dirty="0" smtClean="0"/>
              <a:t> abgeschnitten. Die Schiebfläche ist regelmäßig 6 Mal um die z-Achse angeordnet.</a:t>
            </a:r>
            <a:br>
              <a:rPr lang="de-AT" sz="1400" dirty="0" smtClean="0"/>
            </a:br>
            <a:r>
              <a:rPr lang="de-AT" sz="1400" dirty="0" smtClean="0"/>
              <a:t>Konstruiere die Halle als Flächenmodell (kein </a:t>
            </a:r>
            <a:r>
              <a:rPr lang="de-AT" sz="1400" dirty="0" err="1" smtClean="0"/>
              <a:t>Volumskörper</a:t>
            </a:r>
            <a:r>
              <a:rPr lang="de-AT" sz="1400" dirty="0" smtClean="0"/>
              <a:t>!).</a:t>
            </a:r>
            <a:endParaRPr lang="de-AT" sz="14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205" y="912852"/>
            <a:ext cx="2726606" cy="2264634"/>
          </a:xfrm>
          <a:prstGeom prst="rect">
            <a:avLst/>
          </a:prstGeom>
        </p:spPr>
      </p:pic>
      <p:sp>
        <p:nvSpPr>
          <p:cNvPr id="63" name="Textfeld 62"/>
          <p:cNvSpPr txBox="1"/>
          <p:nvPr/>
        </p:nvSpPr>
        <p:spPr>
          <a:xfrm>
            <a:off x="0" y="1509286"/>
            <a:ext cx="30229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     Konstruiere die Schiebfläche als geführte Fläche (Schnittausrichtung parallel!).</a:t>
            </a:r>
            <a:br>
              <a:rPr lang="de-AT" dirty="0" smtClean="0"/>
            </a:br>
            <a:r>
              <a:rPr lang="de-AT" dirty="0" smtClean="0"/>
              <a:t>(Registerkarte Flächenmodellierung/ </a:t>
            </a:r>
            <a:br>
              <a:rPr lang="de-AT" dirty="0" smtClean="0"/>
            </a:br>
            <a:r>
              <a:rPr lang="de-AT" dirty="0" smtClean="0"/>
              <a:t>Befehlsgruppe Flächen)</a:t>
            </a:r>
            <a:endParaRPr lang="de-AT" dirty="0"/>
          </a:p>
        </p:txBody>
      </p:sp>
      <p:pic>
        <p:nvPicPr>
          <p:cNvPr id="64" name="Grafik 6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7" y="1596198"/>
            <a:ext cx="381000" cy="276225"/>
          </a:xfrm>
          <a:prstGeom prst="rect">
            <a:avLst/>
          </a:prstGeom>
        </p:spPr>
      </p:pic>
      <p:sp>
        <p:nvSpPr>
          <p:cNvPr id="65" name="Textfeld 64"/>
          <p:cNvSpPr txBox="1"/>
          <p:nvPr/>
        </p:nvSpPr>
        <p:spPr>
          <a:xfrm>
            <a:off x="-1" y="3519010"/>
            <a:ext cx="42546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           </a:t>
            </a:r>
            <a:r>
              <a:rPr lang="de-AT" dirty="0"/>
              <a:t>Wähle den Befehl projiziert. </a:t>
            </a:r>
            <a:r>
              <a:rPr lang="de-AT" dirty="0" smtClean="0"/>
              <a:t>(Registerkarte Flächenmodellierung, Befehlsgruppe Kurven)</a:t>
            </a:r>
            <a:br>
              <a:rPr lang="de-AT" dirty="0" smtClean="0"/>
            </a:br>
            <a:r>
              <a:rPr lang="de-AT" dirty="0"/>
              <a:t>P</a:t>
            </a:r>
            <a:r>
              <a:rPr lang="de-AT" dirty="0" smtClean="0"/>
              <a:t>rojiziere die beiden gleich </a:t>
            </a:r>
            <a:br>
              <a:rPr lang="de-AT" dirty="0" smtClean="0"/>
            </a:br>
            <a:r>
              <a:rPr lang="de-AT" dirty="0" smtClean="0"/>
              <a:t>langen </a:t>
            </a:r>
            <a:r>
              <a:rPr lang="de-AT" dirty="0" smtClean="0">
                <a:solidFill>
                  <a:srgbClr val="0000FF"/>
                </a:solidFill>
              </a:rPr>
              <a:t>Schenkel</a:t>
            </a:r>
            <a:r>
              <a:rPr lang="de-AT" dirty="0" smtClean="0"/>
              <a:t> des </a:t>
            </a:r>
            <a:r>
              <a:rPr lang="de-AT" dirty="0"/>
              <a:t>D</a:t>
            </a:r>
            <a:r>
              <a:rPr lang="de-AT" dirty="0" smtClean="0"/>
              <a:t>reiecks </a:t>
            </a:r>
            <a:br>
              <a:rPr lang="de-AT" dirty="0" smtClean="0"/>
            </a:br>
            <a:r>
              <a:rPr lang="de-AT" dirty="0" smtClean="0"/>
              <a:t>aus </a:t>
            </a:r>
            <a:r>
              <a:rPr lang="de-AT" dirty="0" smtClean="0">
                <a:solidFill>
                  <a:srgbClr val="0000FF"/>
                </a:solidFill>
              </a:rPr>
              <a:t>Skizze 2 </a:t>
            </a:r>
            <a:r>
              <a:rPr lang="de-AT" dirty="0" smtClean="0"/>
              <a:t>auf die </a:t>
            </a:r>
            <a:br>
              <a:rPr lang="de-AT" dirty="0" smtClean="0"/>
            </a:br>
            <a:r>
              <a:rPr lang="de-AT" dirty="0" smtClean="0"/>
              <a:t>Schiebfläche.</a:t>
            </a:r>
            <a:endParaRPr lang="de-AT" dirty="0"/>
          </a:p>
        </p:txBody>
      </p:sp>
      <p:pic>
        <p:nvPicPr>
          <p:cNvPr id="66" name="Grafik 6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5" y="3519010"/>
            <a:ext cx="714375" cy="285750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245" y="3204926"/>
            <a:ext cx="2882933" cy="2531679"/>
          </a:xfrm>
          <a:prstGeom prst="rect">
            <a:avLst/>
          </a:prstGeom>
        </p:spPr>
      </p:pic>
      <p:sp>
        <p:nvSpPr>
          <p:cNvPr id="68" name="Textfeld 67"/>
          <p:cNvSpPr txBox="1"/>
          <p:nvPr/>
        </p:nvSpPr>
        <p:spPr>
          <a:xfrm>
            <a:off x="0" y="5454225"/>
            <a:ext cx="5508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Wähle die beiden Strecken </a:t>
            </a:r>
            <a:br>
              <a:rPr lang="de-AT" dirty="0" smtClean="0"/>
            </a:br>
            <a:r>
              <a:rPr lang="de-AT" dirty="0" smtClean="0"/>
              <a:t>aus Skizze 2      wähle danach </a:t>
            </a:r>
            <a:br>
              <a:rPr lang="de-AT" dirty="0" smtClean="0"/>
            </a:br>
            <a:r>
              <a:rPr lang="de-AT" dirty="0" smtClean="0"/>
              <a:t>die Fläche        klick die </a:t>
            </a:r>
            <a:br>
              <a:rPr lang="de-AT" dirty="0" smtClean="0"/>
            </a:br>
            <a:r>
              <a:rPr lang="de-AT" dirty="0" smtClean="0"/>
              <a:t>passende Richtung an und klick auf „Fertig stellen“.</a:t>
            </a:r>
            <a:endParaRPr lang="de-AT" dirty="0"/>
          </a:p>
        </p:txBody>
      </p:sp>
      <p:pic>
        <p:nvPicPr>
          <p:cNvPr id="69" name="Grafik 6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3" t="17131" r="6336" b="11528"/>
          <a:stretch/>
        </p:blipFill>
        <p:spPr>
          <a:xfrm>
            <a:off x="1421650" y="5778194"/>
            <a:ext cx="300038" cy="278606"/>
          </a:xfrm>
          <a:prstGeom prst="rect">
            <a:avLst/>
          </a:prstGeom>
        </p:spPr>
      </p:pic>
      <p:pic>
        <p:nvPicPr>
          <p:cNvPr id="70" name="Grafik 6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3" t="17131" r="6336" b="11528"/>
          <a:stretch/>
        </p:blipFill>
        <p:spPr>
          <a:xfrm>
            <a:off x="1215218" y="6045650"/>
            <a:ext cx="300038" cy="278606"/>
          </a:xfrm>
          <a:prstGeom prst="rect">
            <a:avLst/>
          </a:prstGeom>
        </p:spPr>
      </p:pic>
      <p:sp>
        <p:nvSpPr>
          <p:cNvPr id="71" name="Freihandform 70"/>
          <p:cNvSpPr/>
          <p:nvPr/>
        </p:nvSpPr>
        <p:spPr>
          <a:xfrm>
            <a:off x="6823281" y="3425997"/>
            <a:ext cx="735305" cy="1583899"/>
          </a:xfrm>
          <a:custGeom>
            <a:avLst/>
            <a:gdLst>
              <a:gd name="connsiteX0" fmla="*/ 0 w 3014804"/>
              <a:gd name="connsiteY0" fmla="*/ 0 h 2498756"/>
              <a:gd name="connsiteX1" fmla="*/ 1783533 w 3014804"/>
              <a:gd name="connsiteY1" fmla="*/ 932507 h 2498756"/>
              <a:gd name="connsiteX2" fmla="*/ 3014804 w 3014804"/>
              <a:gd name="connsiteY2" fmla="*/ 2498756 h 2498756"/>
              <a:gd name="connsiteX0" fmla="*/ 0 w 3024329"/>
              <a:gd name="connsiteY0" fmla="*/ 0 h 2522569"/>
              <a:gd name="connsiteX1" fmla="*/ 1783533 w 3024329"/>
              <a:gd name="connsiteY1" fmla="*/ 932507 h 2522569"/>
              <a:gd name="connsiteX2" fmla="*/ 3024329 w 3024329"/>
              <a:gd name="connsiteY2" fmla="*/ 2522569 h 2522569"/>
              <a:gd name="connsiteX0" fmla="*/ 0 w 3024329"/>
              <a:gd name="connsiteY0" fmla="*/ 0 h 2522569"/>
              <a:gd name="connsiteX1" fmla="*/ 1783533 w 3024329"/>
              <a:gd name="connsiteY1" fmla="*/ 932507 h 2522569"/>
              <a:gd name="connsiteX2" fmla="*/ 3024329 w 3024329"/>
              <a:gd name="connsiteY2" fmla="*/ 2522569 h 2522569"/>
              <a:gd name="connsiteX0" fmla="*/ 0 w 2993373"/>
              <a:gd name="connsiteY0" fmla="*/ 0 h 2515425"/>
              <a:gd name="connsiteX1" fmla="*/ 1752577 w 2993373"/>
              <a:gd name="connsiteY1" fmla="*/ 92536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752577 w 2993373"/>
              <a:gd name="connsiteY1" fmla="*/ 92536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804965 w 2993373"/>
              <a:gd name="connsiteY1" fmla="*/ 98251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804965 w 2993373"/>
              <a:gd name="connsiteY1" fmla="*/ 982513 h 2515425"/>
              <a:gd name="connsiteX2" fmla="*/ 2993373 w 2993373"/>
              <a:gd name="connsiteY2" fmla="*/ 2515425 h 2515425"/>
              <a:gd name="connsiteX0" fmla="*/ 0 w 1818437"/>
              <a:gd name="connsiteY0" fmla="*/ 0 h 1991474"/>
              <a:gd name="connsiteX1" fmla="*/ 1804965 w 1818437"/>
              <a:gd name="connsiteY1" fmla="*/ 982513 h 1991474"/>
              <a:gd name="connsiteX2" fmla="*/ 924517 w 1818437"/>
              <a:gd name="connsiteY2" fmla="*/ 1991474 h 1991474"/>
              <a:gd name="connsiteX0" fmla="*/ 0 w 1617307"/>
              <a:gd name="connsiteY0" fmla="*/ 0 h 1991474"/>
              <a:gd name="connsiteX1" fmla="*/ 1601372 w 1617307"/>
              <a:gd name="connsiteY1" fmla="*/ 934609 h 1991474"/>
              <a:gd name="connsiteX2" fmla="*/ 924517 w 1617307"/>
              <a:gd name="connsiteY2" fmla="*/ 1991474 h 1991474"/>
              <a:gd name="connsiteX0" fmla="*/ 0 w 924517"/>
              <a:gd name="connsiteY0" fmla="*/ 0 h 1991474"/>
              <a:gd name="connsiteX1" fmla="*/ 924517 w 924517"/>
              <a:gd name="connsiteY1" fmla="*/ 1991474 h 1991474"/>
              <a:gd name="connsiteX0" fmla="*/ 0 w 924517"/>
              <a:gd name="connsiteY0" fmla="*/ 0 h 1991474"/>
              <a:gd name="connsiteX1" fmla="*/ 924517 w 924517"/>
              <a:gd name="connsiteY1" fmla="*/ 1991474 h 1991474"/>
              <a:gd name="connsiteX0" fmla="*/ 0 w 924517"/>
              <a:gd name="connsiteY0" fmla="*/ 0 h 1991474"/>
              <a:gd name="connsiteX1" fmla="*/ 924517 w 924517"/>
              <a:gd name="connsiteY1" fmla="*/ 1991474 h 199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4517" h="1991474">
                <a:moveTo>
                  <a:pt x="0" y="0"/>
                </a:moveTo>
                <a:cubicBezTo>
                  <a:pt x="335117" y="292569"/>
                  <a:pt x="688202" y="1073159"/>
                  <a:pt x="924517" y="1991474"/>
                </a:cubicBez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2" name="Freihandform 71"/>
          <p:cNvSpPr/>
          <p:nvPr/>
        </p:nvSpPr>
        <p:spPr>
          <a:xfrm>
            <a:off x="6816137" y="3426066"/>
            <a:ext cx="1787818" cy="1100670"/>
          </a:xfrm>
          <a:custGeom>
            <a:avLst/>
            <a:gdLst>
              <a:gd name="connsiteX0" fmla="*/ 0 w 3014804"/>
              <a:gd name="connsiteY0" fmla="*/ 0 h 2498756"/>
              <a:gd name="connsiteX1" fmla="*/ 1783533 w 3014804"/>
              <a:gd name="connsiteY1" fmla="*/ 932507 h 2498756"/>
              <a:gd name="connsiteX2" fmla="*/ 3014804 w 3014804"/>
              <a:gd name="connsiteY2" fmla="*/ 2498756 h 2498756"/>
              <a:gd name="connsiteX0" fmla="*/ 0 w 3024329"/>
              <a:gd name="connsiteY0" fmla="*/ 0 h 2522569"/>
              <a:gd name="connsiteX1" fmla="*/ 1783533 w 3024329"/>
              <a:gd name="connsiteY1" fmla="*/ 932507 h 2522569"/>
              <a:gd name="connsiteX2" fmla="*/ 3024329 w 3024329"/>
              <a:gd name="connsiteY2" fmla="*/ 2522569 h 2522569"/>
              <a:gd name="connsiteX0" fmla="*/ 0 w 3024329"/>
              <a:gd name="connsiteY0" fmla="*/ 0 h 2522569"/>
              <a:gd name="connsiteX1" fmla="*/ 1783533 w 3024329"/>
              <a:gd name="connsiteY1" fmla="*/ 932507 h 2522569"/>
              <a:gd name="connsiteX2" fmla="*/ 3024329 w 3024329"/>
              <a:gd name="connsiteY2" fmla="*/ 2522569 h 2522569"/>
              <a:gd name="connsiteX0" fmla="*/ 0 w 2993373"/>
              <a:gd name="connsiteY0" fmla="*/ 0 h 2515425"/>
              <a:gd name="connsiteX1" fmla="*/ 1752577 w 2993373"/>
              <a:gd name="connsiteY1" fmla="*/ 92536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752577 w 2993373"/>
              <a:gd name="connsiteY1" fmla="*/ 92536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804965 w 2993373"/>
              <a:gd name="connsiteY1" fmla="*/ 98251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804965 w 2993373"/>
              <a:gd name="connsiteY1" fmla="*/ 982513 h 2515425"/>
              <a:gd name="connsiteX2" fmla="*/ 2993373 w 2993373"/>
              <a:gd name="connsiteY2" fmla="*/ 2515425 h 2515425"/>
              <a:gd name="connsiteX0" fmla="*/ 0 w 1818437"/>
              <a:gd name="connsiteY0" fmla="*/ 0 h 1991474"/>
              <a:gd name="connsiteX1" fmla="*/ 1804965 w 1818437"/>
              <a:gd name="connsiteY1" fmla="*/ 982513 h 1991474"/>
              <a:gd name="connsiteX2" fmla="*/ 924517 w 1818437"/>
              <a:gd name="connsiteY2" fmla="*/ 1991474 h 1991474"/>
              <a:gd name="connsiteX0" fmla="*/ 0 w 1617307"/>
              <a:gd name="connsiteY0" fmla="*/ 0 h 1991474"/>
              <a:gd name="connsiteX1" fmla="*/ 1601372 w 1617307"/>
              <a:gd name="connsiteY1" fmla="*/ 934609 h 1991474"/>
              <a:gd name="connsiteX2" fmla="*/ 924517 w 1617307"/>
              <a:gd name="connsiteY2" fmla="*/ 1991474 h 1991474"/>
              <a:gd name="connsiteX0" fmla="*/ 0 w 924517"/>
              <a:gd name="connsiteY0" fmla="*/ 0 h 1991474"/>
              <a:gd name="connsiteX1" fmla="*/ 924517 w 924517"/>
              <a:gd name="connsiteY1" fmla="*/ 1991474 h 1991474"/>
              <a:gd name="connsiteX0" fmla="*/ 0 w 924517"/>
              <a:gd name="connsiteY0" fmla="*/ 0 h 1991474"/>
              <a:gd name="connsiteX1" fmla="*/ 924517 w 924517"/>
              <a:gd name="connsiteY1" fmla="*/ 1991474 h 1991474"/>
              <a:gd name="connsiteX0" fmla="*/ 0 w 924517"/>
              <a:gd name="connsiteY0" fmla="*/ 0 h 1991474"/>
              <a:gd name="connsiteX1" fmla="*/ 924517 w 924517"/>
              <a:gd name="connsiteY1" fmla="*/ 1991474 h 1991474"/>
              <a:gd name="connsiteX0" fmla="*/ 0 w 1104157"/>
              <a:gd name="connsiteY0" fmla="*/ 0 h 1997461"/>
              <a:gd name="connsiteX1" fmla="*/ 1104157 w 1104157"/>
              <a:gd name="connsiteY1" fmla="*/ 1997461 h 1997461"/>
              <a:gd name="connsiteX0" fmla="*/ 0 w 1400564"/>
              <a:gd name="connsiteY0" fmla="*/ 0 h 886686"/>
              <a:gd name="connsiteX1" fmla="*/ 1400564 w 1400564"/>
              <a:gd name="connsiteY1" fmla="*/ 886686 h 886686"/>
              <a:gd name="connsiteX0" fmla="*/ 0 w 2226909"/>
              <a:gd name="connsiteY0" fmla="*/ 0 h 1380697"/>
              <a:gd name="connsiteX1" fmla="*/ 2226909 w 2226909"/>
              <a:gd name="connsiteY1" fmla="*/ 1380697 h 1380697"/>
              <a:gd name="connsiteX0" fmla="*/ 0 w 2226909"/>
              <a:gd name="connsiteY0" fmla="*/ 0 h 1380697"/>
              <a:gd name="connsiteX1" fmla="*/ 2226909 w 2226909"/>
              <a:gd name="connsiteY1" fmla="*/ 1380697 h 1380697"/>
              <a:gd name="connsiteX0" fmla="*/ 0 w 2226909"/>
              <a:gd name="connsiteY0" fmla="*/ 3353 h 1384050"/>
              <a:gd name="connsiteX1" fmla="*/ 2226909 w 2226909"/>
              <a:gd name="connsiteY1" fmla="*/ 1384050 h 1384050"/>
              <a:gd name="connsiteX0" fmla="*/ 0 w 2226909"/>
              <a:gd name="connsiteY0" fmla="*/ 3201 h 1383898"/>
              <a:gd name="connsiteX1" fmla="*/ 2226909 w 2226909"/>
              <a:gd name="connsiteY1" fmla="*/ 1383898 h 1383898"/>
              <a:gd name="connsiteX0" fmla="*/ 0 w 2247867"/>
              <a:gd name="connsiteY0" fmla="*/ 3201 h 1383898"/>
              <a:gd name="connsiteX1" fmla="*/ 2247867 w 2247867"/>
              <a:gd name="connsiteY1" fmla="*/ 1383898 h 138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47867" h="1383898">
                <a:moveTo>
                  <a:pt x="0" y="3201"/>
                </a:moveTo>
                <a:cubicBezTo>
                  <a:pt x="400986" y="-51534"/>
                  <a:pt x="1787002" y="603308"/>
                  <a:pt x="2247867" y="1383898"/>
                </a:cubicBez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73" name="Gruppieren 72"/>
          <p:cNvGrpSpPr/>
          <p:nvPr/>
        </p:nvGrpSpPr>
        <p:grpSpPr>
          <a:xfrm>
            <a:off x="1879252" y="1448780"/>
            <a:ext cx="4672968" cy="4827768"/>
            <a:chOff x="8055670" y="953810"/>
            <a:chExt cx="5072311" cy="5240337"/>
          </a:xfrm>
        </p:grpSpPr>
        <p:sp>
          <p:nvSpPr>
            <p:cNvPr id="74" name="Rectangle 720"/>
            <p:cNvSpPr>
              <a:spLocks noChangeArrowheads="1"/>
            </p:cNvSpPr>
            <p:nvPr/>
          </p:nvSpPr>
          <p:spPr bwMode="auto">
            <a:xfrm rot="16200000">
              <a:off x="9305834" y="2131734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50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Bogen 74"/>
            <p:cNvSpPr/>
            <p:nvPr/>
          </p:nvSpPr>
          <p:spPr>
            <a:xfrm>
              <a:off x="8059636" y="2804386"/>
              <a:ext cx="3134116" cy="3134116"/>
            </a:xfrm>
            <a:prstGeom prst="arc">
              <a:avLst>
                <a:gd name="adj1" fmla="val 19816230"/>
                <a:gd name="adj2" fmla="val 0"/>
              </a:avLst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latin typeface="Arial" charset="0"/>
              </a:endParaRPr>
            </a:p>
          </p:txBody>
        </p:sp>
        <p:sp>
          <p:nvSpPr>
            <p:cNvPr id="76" name="Bogen 75"/>
            <p:cNvSpPr/>
            <p:nvPr/>
          </p:nvSpPr>
          <p:spPr>
            <a:xfrm>
              <a:off x="8055670" y="2800420"/>
              <a:ext cx="3134116" cy="3134116"/>
            </a:xfrm>
            <a:prstGeom prst="arc">
              <a:avLst>
                <a:gd name="adj1" fmla="val 21587606"/>
                <a:gd name="adj2" fmla="val 1760225"/>
              </a:avLst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latin typeface="Arial" charset="0"/>
              </a:endParaRPr>
            </a:p>
          </p:txBody>
        </p:sp>
        <p:sp>
          <p:nvSpPr>
            <p:cNvPr id="77" name="Freihandform 76"/>
            <p:cNvSpPr/>
            <p:nvPr/>
          </p:nvSpPr>
          <p:spPr>
            <a:xfrm>
              <a:off x="11781823" y="3123917"/>
              <a:ext cx="336526" cy="2498453"/>
            </a:xfrm>
            <a:custGeom>
              <a:avLst/>
              <a:gdLst>
                <a:gd name="connsiteX0" fmla="*/ 1452 w 337978"/>
                <a:gd name="connsiteY0" fmla="*/ 0 h 2498453"/>
                <a:gd name="connsiteX1" fmla="*/ 337978 w 337978"/>
                <a:gd name="connsiteY1" fmla="*/ 1247527 h 2498453"/>
                <a:gd name="connsiteX2" fmla="*/ 1452 w 337978"/>
                <a:gd name="connsiteY2" fmla="*/ 2498453 h 2498453"/>
                <a:gd name="connsiteX0" fmla="*/ 1452 w 337978"/>
                <a:gd name="connsiteY0" fmla="*/ 0 h 2498453"/>
                <a:gd name="connsiteX1" fmla="*/ 337978 w 337978"/>
                <a:gd name="connsiteY1" fmla="*/ 1247527 h 2498453"/>
                <a:gd name="connsiteX2" fmla="*/ 1452 w 337978"/>
                <a:gd name="connsiteY2" fmla="*/ 2498453 h 2498453"/>
                <a:gd name="connsiteX0" fmla="*/ 0 w 336526"/>
                <a:gd name="connsiteY0" fmla="*/ 0 h 2498453"/>
                <a:gd name="connsiteX1" fmla="*/ 336526 w 336526"/>
                <a:gd name="connsiteY1" fmla="*/ 1247527 h 2498453"/>
                <a:gd name="connsiteX2" fmla="*/ 0 w 336526"/>
                <a:gd name="connsiteY2" fmla="*/ 2498453 h 2498453"/>
                <a:gd name="connsiteX0" fmla="*/ 0 w 336526"/>
                <a:gd name="connsiteY0" fmla="*/ 0 h 2498453"/>
                <a:gd name="connsiteX1" fmla="*/ 336526 w 336526"/>
                <a:gd name="connsiteY1" fmla="*/ 1247527 h 2498453"/>
                <a:gd name="connsiteX2" fmla="*/ 0 w 336526"/>
                <a:gd name="connsiteY2" fmla="*/ 2498453 h 2498453"/>
                <a:gd name="connsiteX0" fmla="*/ 0 w 336526"/>
                <a:gd name="connsiteY0" fmla="*/ 0 h 2498453"/>
                <a:gd name="connsiteX1" fmla="*/ 336526 w 336526"/>
                <a:gd name="connsiteY1" fmla="*/ 1247527 h 2498453"/>
                <a:gd name="connsiteX2" fmla="*/ 0 w 336526"/>
                <a:gd name="connsiteY2" fmla="*/ 2498453 h 2498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6526" h="2498453">
                  <a:moveTo>
                    <a:pt x="0" y="0"/>
                  </a:moveTo>
                  <a:cubicBezTo>
                    <a:pt x="205654" y="344174"/>
                    <a:pt x="336526" y="831118"/>
                    <a:pt x="336526" y="1247527"/>
                  </a:cubicBezTo>
                  <a:cubicBezTo>
                    <a:pt x="336526" y="1663936"/>
                    <a:pt x="207354" y="2137564"/>
                    <a:pt x="0" y="2498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8" name="Line 825"/>
            <p:cNvSpPr>
              <a:spLocks noChangeShapeType="1"/>
            </p:cNvSpPr>
            <p:nvPr/>
          </p:nvSpPr>
          <p:spPr bwMode="auto">
            <a:xfrm>
              <a:off x="9626614" y="953810"/>
              <a:ext cx="0" cy="2059978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79" name="Line 835"/>
            <p:cNvSpPr>
              <a:spLocks noChangeShapeType="1"/>
            </p:cNvSpPr>
            <p:nvPr/>
          </p:nvSpPr>
          <p:spPr bwMode="auto">
            <a:xfrm flipH="1">
              <a:off x="9638522" y="3011210"/>
              <a:ext cx="3375818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0" name="Line 60"/>
            <p:cNvSpPr>
              <a:spLocks noChangeShapeType="1"/>
            </p:cNvSpPr>
            <p:nvPr/>
          </p:nvSpPr>
          <p:spPr bwMode="auto">
            <a:xfrm flipV="1">
              <a:off x="11782439" y="2434948"/>
              <a:ext cx="333375" cy="576263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1" name="Line 161"/>
            <p:cNvSpPr>
              <a:spLocks noChangeShapeType="1"/>
            </p:cNvSpPr>
            <p:nvPr/>
          </p:nvSpPr>
          <p:spPr bwMode="auto">
            <a:xfrm flipV="1">
              <a:off x="11782439" y="2434948"/>
              <a:ext cx="333375" cy="576263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2" name="Line 165"/>
            <p:cNvSpPr>
              <a:spLocks noChangeShapeType="1"/>
            </p:cNvSpPr>
            <p:nvPr/>
          </p:nvSpPr>
          <p:spPr bwMode="auto">
            <a:xfrm flipV="1">
              <a:off x="11782439" y="2434948"/>
              <a:ext cx="333375" cy="576263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3" name="Line 206"/>
            <p:cNvSpPr>
              <a:spLocks noChangeShapeType="1"/>
            </p:cNvSpPr>
            <p:nvPr/>
          </p:nvSpPr>
          <p:spPr bwMode="auto">
            <a:xfrm flipV="1">
              <a:off x="11782439" y="2165072"/>
              <a:ext cx="0" cy="84613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4" name="Line 613"/>
            <p:cNvSpPr>
              <a:spLocks noChangeShapeType="1"/>
            </p:cNvSpPr>
            <p:nvPr/>
          </p:nvSpPr>
          <p:spPr bwMode="auto">
            <a:xfrm flipH="1">
              <a:off x="9626615" y="3127097"/>
              <a:ext cx="2155825" cy="124460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5" name="Line 614"/>
            <p:cNvSpPr>
              <a:spLocks noChangeShapeType="1"/>
            </p:cNvSpPr>
            <p:nvPr/>
          </p:nvSpPr>
          <p:spPr bwMode="auto">
            <a:xfrm>
              <a:off x="9626615" y="4371697"/>
              <a:ext cx="2155825" cy="1243013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6" name="Line 681"/>
            <p:cNvSpPr>
              <a:spLocks noChangeShapeType="1"/>
            </p:cNvSpPr>
            <p:nvPr/>
          </p:nvSpPr>
          <p:spPr bwMode="auto">
            <a:xfrm>
              <a:off x="9626615" y="4371697"/>
              <a:ext cx="3001963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7" name="Line 701"/>
            <p:cNvSpPr>
              <a:spLocks noChangeShapeType="1"/>
            </p:cNvSpPr>
            <p:nvPr/>
          </p:nvSpPr>
          <p:spPr bwMode="auto">
            <a:xfrm flipV="1">
              <a:off x="11782440" y="3127097"/>
              <a:ext cx="0" cy="248761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8" name="Line 702"/>
            <p:cNvSpPr>
              <a:spLocks noChangeShapeType="1"/>
            </p:cNvSpPr>
            <p:nvPr/>
          </p:nvSpPr>
          <p:spPr bwMode="auto">
            <a:xfrm flipH="1">
              <a:off x="11061715" y="1630085"/>
              <a:ext cx="84138" cy="131763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9" name="Line 703"/>
            <p:cNvSpPr>
              <a:spLocks noChangeShapeType="1"/>
            </p:cNvSpPr>
            <p:nvPr/>
          </p:nvSpPr>
          <p:spPr bwMode="auto">
            <a:xfrm flipV="1">
              <a:off x="11061715" y="1609447"/>
              <a:ext cx="36513" cy="152400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0" name="Line 704"/>
            <p:cNvSpPr>
              <a:spLocks noChangeShapeType="1"/>
            </p:cNvSpPr>
            <p:nvPr/>
          </p:nvSpPr>
          <p:spPr bwMode="auto">
            <a:xfrm>
              <a:off x="11098227" y="1609447"/>
              <a:ext cx="47625" cy="20638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1" name="Freeform 705"/>
            <p:cNvSpPr>
              <a:spLocks/>
            </p:cNvSpPr>
            <p:nvPr/>
          </p:nvSpPr>
          <p:spPr bwMode="auto">
            <a:xfrm>
              <a:off x="11061715" y="1609447"/>
              <a:ext cx="84138" cy="152400"/>
            </a:xfrm>
            <a:custGeom>
              <a:avLst/>
              <a:gdLst>
                <a:gd name="T0" fmla="*/ 53 w 53"/>
                <a:gd name="T1" fmla="*/ 13 h 96"/>
                <a:gd name="T2" fmla="*/ 0 w 53"/>
                <a:gd name="T3" fmla="*/ 96 h 96"/>
                <a:gd name="T4" fmla="*/ 23 w 53"/>
                <a:gd name="T5" fmla="*/ 0 h 96"/>
                <a:gd name="T6" fmla="*/ 53 w 53"/>
                <a:gd name="T7" fmla="*/ 1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96">
                  <a:moveTo>
                    <a:pt x="53" y="13"/>
                  </a:moveTo>
                  <a:lnTo>
                    <a:pt x="0" y="96"/>
                  </a:lnTo>
                  <a:lnTo>
                    <a:pt x="23" y="0"/>
                  </a:lnTo>
                  <a:lnTo>
                    <a:pt x="53" y="13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2" name="Rectangle 706"/>
            <p:cNvSpPr>
              <a:spLocks noChangeArrowheads="1"/>
            </p:cNvSpPr>
            <p:nvPr/>
          </p:nvSpPr>
          <p:spPr bwMode="auto">
            <a:xfrm rot="17520000">
              <a:off x="11036315" y="1296709"/>
              <a:ext cx="1301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endPara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tangle 707"/>
            <p:cNvSpPr>
              <a:spLocks noChangeArrowheads="1"/>
            </p:cNvSpPr>
            <p:nvPr/>
          </p:nvSpPr>
          <p:spPr bwMode="auto">
            <a:xfrm rot="17520000">
              <a:off x="11041077" y="1090334"/>
              <a:ext cx="2984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120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Line 709"/>
            <p:cNvSpPr>
              <a:spLocks noChangeShapeType="1"/>
            </p:cNvSpPr>
            <p:nvPr/>
          </p:nvSpPr>
          <p:spPr bwMode="auto">
            <a:xfrm flipV="1">
              <a:off x="11066106" y="964922"/>
              <a:ext cx="330572" cy="784478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5" name="Line 718"/>
            <p:cNvSpPr>
              <a:spLocks noChangeShapeType="1"/>
            </p:cNvSpPr>
            <p:nvPr/>
          </p:nvSpPr>
          <p:spPr bwMode="auto">
            <a:xfrm flipH="1">
              <a:off x="9345627" y="3011210"/>
              <a:ext cx="280988" cy="0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6" name="Line 719"/>
            <p:cNvSpPr>
              <a:spLocks noChangeShapeType="1"/>
            </p:cNvSpPr>
            <p:nvPr/>
          </p:nvSpPr>
          <p:spPr bwMode="auto">
            <a:xfrm flipH="1">
              <a:off x="9345627" y="1471335"/>
              <a:ext cx="280988" cy="0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7" name="Line 722"/>
            <p:cNvSpPr>
              <a:spLocks noChangeShapeType="1"/>
            </p:cNvSpPr>
            <p:nvPr/>
          </p:nvSpPr>
          <p:spPr bwMode="auto">
            <a:xfrm flipV="1">
              <a:off x="9512166" y="1471336"/>
              <a:ext cx="0" cy="153987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8" name="Line 731"/>
            <p:cNvSpPr>
              <a:spLocks noChangeShapeType="1"/>
            </p:cNvSpPr>
            <p:nvPr/>
          </p:nvSpPr>
          <p:spPr bwMode="auto">
            <a:xfrm>
              <a:off x="11782440" y="5614710"/>
              <a:ext cx="0" cy="176213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9" name="Line 732"/>
            <p:cNvSpPr>
              <a:spLocks noChangeShapeType="1"/>
            </p:cNvSpPr>
            <p:nvPr/>
          </p:nvSpPr>
          <p:spPr bwMode="auto">
            <a:xfrm>
              <a:off x="9626615" y="4371697"/>
              <a:ext cx="0" cy="1419225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0" name="Rectangle 733"/>
            <p:cNvSpPr>
              <a:spLocks noChangeArrowheads="1"/>
            </p:cNvSpPr>
            <p:nvPr/>
          </p:nvSpPr>
          <p:spPr bwMode="auto">
            <a:xfrm>
              <a:off x="10583877" y="5481360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70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Line 734"/>
            <p:cNvSpPr>
              <a:spLocks noChangeShapeType="1"/>
            </p:cNvSpPr>
            <p:nvPr/>
          </p:nvSpPr>
          <p:spPr bwMode="auto">
            <a:xfrm flipH="1">
              <a:off x="9626615" y="5713135"/>
              <a:ext cx="215582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2" name="Line 744"/>
            <p:cNvSpPr>
              <a:spLocks noChangeShapeType="1"/>
            </p:cNvSpPr>
            <p:nvPr/>
          </p:nvSpPr>
          <p:spPr bwMode="auto">
            <a:xfrm flipV="1">
              <a:off x="12115815" y="2120622"/>
              <a:ext cx="180975" cy="314325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3" name="Rectangle 745"/>
            <p:cNvSpPr>
              <a:spLocks noChangeArrowheads="1"/>
            </p:cNvSpPr>
            <p:nvPr/>
          </p:nvSpPr>
          <p:spPr bwMode="auto">
            <a:xfrm rot="3600000">
              <a:off x="12533327" y="2339697"/>
              <a:ext cx="2714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60°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776"/>
            <p:cNvSpPr>
              <a:spLocks noChangeArrowheads="1"/>
            </p:cNvSpPr>
            <p:nvPr/>
          </p:nvSpPr>
          <p:spPr bwMode="auto">
            <a:xfrm rot="4440000">
              <a:off x="11093465" y="3787497"/>
              <a:ext cx="2714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30°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Rectangle 802"/>
            <p:cNvSpPr>
              <a:spLocks noChangeArrowheads="1"/>
            </p:cNvSpPr>
            <p:nvPr/>
          </p:nvSpPr>
          <p:spPr bwMode="auto">
            <a:xfrm rot="17100000">
              <a:off x="10892035" y="4645663"/>
              <a:ext cx="2714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30°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Line 819"/>
            <p:cNvSpPr>
              <a:spLocks noChangeShapeType="1"/>
            </p:cNvSpPr>
            <p:nvPr/>
          </p:nvSpPr>
          <p:spPr bwMode="auto">
            <a:xfrm flipH="1">
              <a:off x="12118485" y="4371698"/>
              <a:ext cx="991104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7" name="Line 830"/>
            <p:cNvSpPr>
              <a:spLocks noChangeShapeType="1"/>
            </p:cNvSpPr>
            <p:nvPr/>
          </p:nvSpPr>
          <p:spPr bwMode="auto">
            <a:xfrm flipV="1">
              <a:off x="9626614" y="4371697"/>
              <a:ext cx="0" cy="182245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8" name="Freihandform 107"/>
            <p:cNvSpPr/>
            <p:nvPr/>
          </p:nvSpPr>
          <p:spPr>
            <a:xfrm>
              <a:off x="9627394" y="1471613"/>
              <a:ext cx="2152650" cy="1538287"/>
            </a:xfrm>
            <a:custGeom>
              <a:avLst/>
              <a:gdLst>
                <a:gd name="connsiteX0" fmla="*/ 0 w 2155031"/>
                <a:gd name="connsiteY0" fmla="*/ 0 h 1538287"/>
                <a:gd name="connsiteX1" fmla="*/ 1140619 w 2155031"/>
                <a:gd name="connsiteY1" fmla="*/ 419100 h 1538287"/>
                <a:gd name="connsiteX2" fmla="*/ 2155031 w 2155031"/>
                <a:gd name="connsiteY2" fmla="*/ 1538287 h 1538287"/>
                <a:gd name="connsiteX0" fmla="*/ 0 w 2155031"/>
                <a:gd name="connsiteY0" fmla="*/ 0 h 1538287"/>
                <a:gd name="connsiteX1" fmla="*/ 1140619 w 2155031"/>
                <a:gd name="connsiteY1" fmla="*/ 419100 h 1538287"/>
                <a:gd name="connsiteX2" fmla="*/ 2155031 w 2155031"/>
                <a:gd name="connsiteY2" fmla="*/ 1538287 h 1538287"/>
                <a:gd name="connsiteX0" fmla="*/ 0 w 2152650"/>
                <a:gd name="connsiteY0" fmla="*/ 0 h 1538287"/>
                <a:gd name="connsiteX1" fmla="*/ 1140619 w 2152650"/>
                <a:gd name="connsiteY1" fmla="*/ 419100 h 1538287"/>
                <a:gd name="connsiteX2" fmla="*/ 2152650 w 2152650"/>
                <a:gd name="connsiteY2" fmla="*/ 1538287 h 1538287"/>
                <a:gd name="connsiteX0" fmla="*/ 0 w 2152650"/>
                <a:gd name="connsiteY0" fmla="*/ 0 h 1538287"/>
                <a:gd name="connsiteX1" fmla="*/ 1140619 w 2152650"/>
                <a:gd name="connsiteY1" fmla="*/ 419100 h 1538287"/>
                <a:gd name="connsiteX2" fmla="*/ 2152650 w 2152650"/>
                <a:gd name="connsiteY2" fmla="*/ 1538287 h 1538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2650" h="1538287">
                  <a:moveTo>
                    <a:pt x="0" y="0"/>
                  </a:moveTo>
                  <a:cubicBezTo>
                    <a:pt x="459779" y="14684"/>
                    <a:pt x="781844" y="162719"/>
                    <a:pt x="1140619" y="419100"/>
                  </a:cubicBezTo>
                  <a:cubicBezTo>
                    <a:pt x="1499394" y="675481"/>
                    <a:pt x="1946673" y="1200943"/>
                    <a:pt x="2152650" y="1538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9" name="Freihandform 108"/>
            <p:cNvSpPr/>
            <p:nvPr/>
          </p:nvSpPr>
          <p:spPr>
            <a:xfrm>
              <a:off x="9627395" y="1471499"/>
              <a:ext cx="2490788" cy="969281"/>
            </a:xfrm>
            <a:custGeom>
              <a:avLst/>
              <a:gdLst>
                <a:gd name="connsiteX0" fmla="*/ 0 w 2490787"/>
                <a:gd name="connsiteY0" fmla="*/ 0 h 969168"/>
                <a:gd name="connsiteX1" fmla="*/ 1431131 w 2490787"/>
                <a:gd name="connsiteY1" fmla="*/ 290512 h 969168"/>
                <a:gd name="connsiteX2" fmla="*/ 2490787 w 2490787"/>
                <a:gd name="connsiteY2" fmla="*/ 969168 h 969168"/>
                <a:gd name="connsiteX0" fmla="*/ 0 w 2490787"/>
                <a:gd name="connsiteY0" fmla="*/ 113 h 969281"/>
                <a:gd name="connsiteX1" fmla="*/ 1431131 w 2490787"/>
                <a:gd name="connsiteY1" fmla="*/ 290625 h 969281"/>
                <a:gd name="connsiteX2" fmla="*/ 2490787 w 2490787"/>
                <a:gd name="connsiteY2" fmla="*/ 969281 h 969281"/>
                <a:gd name="connsiteX0" fmla="*/ 0 w 2490787"/>
                <a:gd name="connsiteY0" fmla="*/ 108 h 924032"/>
                <a:gd name="connsiteX1" fmla="*/ 1431131 w 2490787"/>
                <a:gd name="connsiteY1" fmla="*/ 290620 h 924032"/>
                <a:gd name="connsiteX2" fmla="*/ 2490787 w 2490787"/>
                <a:gd name="connsiteY2" fmla="*/ 924032 h 924032"/>
                <a:gd name="connsiteX0" fmla="*/ 0 w 2490787"/>
                <a:gd name="connsiteY0" fmla="*/ 108 h 924032"/>
                <a:gd name="connsiteX1" fmla="*/ 1431131 w 2490787"/>
                <a:gd name="connsiteY1" fmla="*/ 290620 h 924032"/>
                <a:gd name="connsiteX2" fmla="*/ 2490787 w 2490787"/>
                <a:gd name="connsiteY2" fmla="*/ 924032 h 924032"/>
                <a:gd name="connsiteX0" fmla="*/ 0 w 2495550"/>
                <a:gd name="connsiteY0" fmla="*/ 113 h 971662"/>
                <a:gd name="connsiteX1" fmla="*/ 1431131 w 2495550"/>
                <a:gd name="connsiteY1" fmla="*/ 290625 h 971662"/>
                <a:gd name="connsiteX2" fmla="*/ 2495550 w 2495550"/>
                <a:gd name="connsiteY2" fmla="*/ 971662 h 971662"/>
                <a:gd name="connsiteX0" fmla="*/ 0 w 2575776"/>
                <a:gd name="connsiteY0" fmla="*/ 113 h 1022798"/>
                <a:gd name="connsiteX1" fmla="*/ 1431131 w 2575776"/>
                <a:gd name="connsiteY1" fmla="*/ 290625 h 1022798"/>
                <a:gd name="connsiteX2" fmla="*/ 2495550 w 2575776"/>
                <a:gd name="connsiteY2" fmla="*/ 971662 h 1022798"/>
                <a:gd name="connsiteX3" fmla="*/ 2500311 w 2575776"/>
                <a:gd name="connsiteY3" fmla="*/ 974044 h 1022798"/>
                <a:gd name="connsiteX0" fmla="*/ 0 w 2581904"/>
                <a:gd name="connsiteY0" fmla="*/ 113 h 1100250"/>
                <a:gd name="connsiteX1" fmla="*/ 1431131 w 2581904"/>
                <a:gd name="connsiteY1" fmla="*/ 290625 h 1100250"/>
                <a:gd name="connsiteX2" fmla="*/ 2495550 w 2581904"/>
                <a:gd name="connsiteY2" fmla="*/ 971662 h 1100250"/>
                <a:gd name="connsiteX3" fmla="*/ 2521742 w 2581904"/>
                <a:gd name="connsiteY3" fmla="*/ 1100250 h 1100250"/>
                <a:gd name="connsiteX0" fmla="*/ 0 w 2581904"/>
                <a:gd name="connsiteY0" fmla="*/ 113 h 1100250"/>
                <a:gd name="connsiteX1" fmla="*/ 1431131 w 2581904"/>
                <a:gd name="connsiteY1" fmla="*/ 290625 h 1100250"/>
                <a:gd name="connsiteX2" fmla="*/ 2495550 w 2581904"/>
                <a:gd name="connsiteY2" fmla="*/ 971662 h 1100250"/>
                <a:gd name="connsiteX3" fmla="*/ 2521742 w 2581904"/>
                <a:gd name="connsiteY3" fmla="*/ 1100250 h 1100250"/>
                <a:gd name="connsiteX0" fmla="*/ 0 w 2495550"/>
                <a:gd name="connsiteY0" fmla="*/ 113 h 971662"/>
                <a:gd name="connsiteX1" fmla="*/ 1431131 w 2495550"/>
                <a:gd name="connsiteY1" fmla="*/ 290625 h 971662"/>
                <a:gd name="connsiteX2" fmla="*/ 2495550 w 2495550"/>
                <a:gd name="connsiteY2" fmla="*/ 971662 h 971662"/>
                <a:gd name="connsiteX0" fmla="*/ 0 w 2495550"/>
                <a:gd name="connsiteY0" fmla="*/ 113 h 971662"/>
                <a:gd name="connsiteX1" fmla="*/ 1431131 w 2495550"/>
                <a:gd name="connsiteY1" fmla="*/ 290625 h 971662"/>
                <a:gd name="connsiteX2" fmla="*/ 2495550 w 2495550"/>
                <a:gd name="connsiteY2" fmla="*/ 971662 h 971662"/>
                <a:gd name="connsiteX0" fmla="*/ 0 w 2490788"/>
                <a:gd name="connsiteY0" fmla="*/ 113 h 969281"/>
                <a:gd name="connsiteX1" fmla="*/ 1431131 w 2490788"/>
                <a:gd name="connsiteY1" fmla="*/ 290625 h 969281"/>
                <a:gd name="connsiteX2" fmla="*/ 2490788 w 2490788"/>
                <a:gd name="connsiteY2" fmla="*/ 969281 h 96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90788" h="969281">
                  <a:moveTo>
                    <a:pt x="0" y="113"/>
                  </a:moveTo>
                  <a:cubicBezTo>
                    <a:pt x="519906" y="-4451"/>
                    <a:pt x="1016000" y="129097"/>
                    <a:pt x="1431131" y="290625"/>
                  </a:cubicBezTo>
                  <a:cubicBezTo>
                    <a:pt x="1846262" y="452153"/>
                    <a:pt x="2257822" y="743459"/>
                    <a:pt x="2490788" y="969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0" name="Freihandform 109"/>
            <p:cNvSpPr/>
            <p:nvPr/>
          </p:nvSpPr>
          <p:spPr>
            <a:xfrm>
              <a:off x="12113419" y="2438400"/>
              <a:ext cx="511969" cy="571500"/>
            </a:xfrm>
            <a:custGeom>
              <a:avLst/>
              <a:gdLst>
                <a:gd name="connsiteX0" fmla="*/ 0 w 511969"/>
                <a:gd name="connsiteY0" fmla="*/ 0 h 571500"/>
                <a:gd name="connsiteX1" fmla="*/ 511969 w 511969"/>
                <a:gd name="connsiteY1" fmla="*/ 571500 h 571500"/>
                <a:gd name="connsiteX0" fmla="*/ 0 w 511969"/>
                <a:gd name="connsiteY0" fmla="*/ 0 h 571500"/>
                <a:gd name="connsiteX1" fmla="*/ 511969 w 511969"/>
                <a:gd name="connsiteY1" fmla="*/ 571500 h 571500"/>
                <a:gd name="connsiteX0" fmla="*/ 0 w 511969"/>
                <a:gd name="connsiteY0" fmla="*/ 0 h 571500"/>
                <a:gd name="connsiteX1" fmla="*/ 511969 w 511969"/>
                <a:gd name="connsiteY1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11969" h="571500">
                  <a:moveTo>
                    <a:pt x="0" y="0"/>
                  </a:moveTo>
                  <a:cubicBezTo>
                    <a:pt x="213518" y="171450"/>
                    <a:pt x="369888" y="383381"/>
                    <a:pt x="511969" y="57150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1" name="Bogen 110"/>
            <p:cNvSpPr/>
            <p:nvPr/>
          </p:nvSpPr>
          <p:spPr>
            <a:xfrm>
              <a:off x="10829925" y="2059781"/>
              <a:ext cx="1905000" cy="1905000"/>
            </a:xfrm>
            <a:prstGeom prst="arc">
              <a:avLst>
                <a:gd name="adj1" fmla="val 17984692"/>
                <a:gd name="adj2" fmla="val 0"/>
              </a:avLst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latin typeface="Arial" charset="0"/>
              </a:endParaRPr>
            </a:p>
          </p:txBody>
        </p:sp>
        <p:sp>
          <p:nvSpPr>
            <p:cNvPr id="112" name="Textfeld 111"/>
            <p:cNvSpPr txBox="1"/>
            <p:nvPr/>
          </p:nvSpPr>
          <p:spPr>
            <a:xfrm>
              <a:off x="9703836" y="955591"/>
              <a:ext cx="1666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/>
                <a:t>z‘‘</a:t>
              </a:r>
            </a:p>
          </p:txBody>
        </p:sp>
        <p:sp>
          <p:nvSpPr>
            <p:cNvPr id="113" name="Textfeld 112"/>
            <p:cNvSpPr txBox="1"/>
            <p:nvPr/>
          </p:nvSpPr>
          <p:spPr>
            <a:xfrm>
              <a:off x="12831488" y="2724150"/>
              <a:ext cx="1666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/>
                <a:t>y‘‘</a:t>
              </a:r>
              <a:endParaRPr lang="de-AT" dirty="0"/>
            </a:p>
          </p:txBody>
        </p:sp>
        <p:sp>
          <p:nvSpPr>
            <p:cNvPr id="114" name="Textfeld 113"/>
            <p:cNvSpPr txBox="1"/>
            <p:nvPr/>
          </p:nvSpPr>
          <p:spPr>
            <a:xfrm>
              <a:off x="12998137" y="4112448"/>
              <a:ext cx="12984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/>
                <a:t>y‘</a:t>
              </a:r>
              <a:endParaRPr lang="de-AT" dirty="0"/>
            </a:p>
          </p:txBody>
        </p:sp>
        <p:sp>
          <p:nvSpPr>
            <p:cNvPr id="115" name="Textfeld 114"/>
            <p:cNvSpPr txBox="1"/>
            <p:nvPr/>
          </p:nvSpPr>
          <p:spPr>
            <a:xfrm>
              <a:off x="9698872" y="5943517"/>
              <a:ext cx="204940" cy="233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/>
                <a:t>x‘</a:t>
              </a:r>
              <a:endParaRPr lang="de-AT" dirty="0"/>
            </a:p>
          </p:txBody>
        </p:sp>
        <p:sp>
          <p:nvSpPr>
            <p:cNvPr id="116" name="Textfeld 115"/>
            <p:cNvSpPr txBox="1"/>
            <p:nvPr/>
          </p:nvSpPr>
          <p:spPr>
            <a:xfrm>
              <a:off x="11422232" y="1681559"/>
              <a:ext cx="180891" cy="233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>
                  <a:solidFill>
                    <a:schemeClr val="tx1"/>
                  </a:solidFill>
                </a:rPr>
                <a:t>k‘‘</a:t>
              </a:r>
              <a:endParaRPr lang="de-AT" dirty="0">
                <a:solidFill>
                  <a:schemeClr val="tx1"/>
                </a:solidFill>
              </a:endParaRPr>
            </a:p>
          </p:txBody>
        </p:sp>
        <p:sp>
          <p:nvSpPr>
            <p:cNvPr id="117" name="Textfeld 116"/>
            <p:cNvSpPr txBox="1"/>
            <p:nvPr/>
          </p:nvSpPr>
          <p:spPr>
            <a:xfrm>
              <a:off x="10563587" y="4147901"/>
              <a:ext cx="140940" cy="233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>
                  <a:solidFill>
                    <a:schemeClr val="tx1"/>
                  </a:solidFill>
                </a:rPr>
                <a:t>k‘</a:t>
              </a:r>
              <a:endParaRPr lang="de-AT" dirty="0">
                <a:solidFill>
                  <a:schemeClr val="tx1"/>
                </a:solidFill>
              </a:endParaRPr>
            </a:p>
          </p:txBody>
        </p:sp>
        <p:sp>
          <p:nvSpPr>
            <p:cNvPr id="118" name="Textfeld 117"/>
            <p:cNvSpPr txBox="1"/>
            <p:nvPr/>
          </p:nvSpPr>
          <p:spPr>
            <a:xfrm>
              <a:off x="11578941" y="2223936"/>
              <a:ext cx="191330" cy="233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>
                  <a:solidFill>
                    <a:schemeClr val="tx1"/>
                  </a:solidFill>
                </a:rPr>
                <a:t>p‘‘</a:t>
              </a:r>
              <a:endParaRPr lang="de-AT" dirty="0">
                <a:solidFill>
                  <a:schemeClr val="tx1"/>
                </a:solidFill>
              </a:endParaRPr>
            </a:p>
          </p:txBody>
        </p:sp>
        <p:sp>
          <p:nvSpPr>
            <p:cNvPr id="119" name="Textfeld 118"/>
            <p:cNvSpPr txBox="1"/>
            <p:nvPr/>
          </p:nvSpPr>
          <p:spPr>
            <a:xfrm>
              <a:off x="11591110" y="3964780"/>
              <a:ext cx="151380" cy="233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>
                  <a:solidFill>
                    <a:schemeClr val="tx1"/>
                  </a:solidFill>
                </a:rPr>
                <a:t>p‘</a:t>
              </a:r>
              <a:endParaRPr lang="de-AT" dirty="0">
                <a:solidFill>
                  <a:schemeClr val="tx1"/>
                </a:solidFill>
              </a:endParaRPr>
            </a:p>
          </p:txBody>
        </p:sp>
        <p:sp>
          <p:nvSpPr>
            <p:cNvPr id="120" name="Textfeld 119"/>
            <p:cNvSpPr txBox="1"/>
            <p:nvPr/>
          </p:nvSpPr>
          <p:spPr>
            <a:xfrm>
              <a:off x="12189364" y="1925221"/>
              <a:ext cx="168709" cy="233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>
                  <a:latin typeface="Symbol" panose="05050102010706020507" pitchFamily="18" charset="2"/>
                </a:rPr>
                <a:t>e</a:t>
              </a:r>
              <a:r>
                <a:rPr lang="de-AT" dirty="0" smtClean="0"/>
                <a:t>‘‘</a:t>
              </a:r>
              <a:endParaRPr lang="de-AT" dirty="0"/>
            </a:p>
          </p:txBody>
        </p:sp>
      </p:grpSp>
    </p:spTree>
    <p:extLst>
      <p:ext uri="{BB962C8B-B14F-4D97-AF65-F5344CB8AC3E}">
        <p14:creationId xmlns:p14="http://schemas.microsoft.com/office/powerpoint/2010/main" val="1950930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8" grpId="0"/>
      <p:bldP spid="71" grpId="0" animBg="1"/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Beispiel: Schiebfläche – Halle Solid Edge ST6</a:t>
            </a: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0" y="45867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1/6 einer Halle entsteht aus einer Schiebfläche mit einem Kreisbogen k (zwischen z</a:t>
            </a:r>
            <a:r>
              <a:rPr lang="de-AT" sz="1400" baseline="30000" dirty="0"/>
              <a:t>+</a:t>
            </a:r>
            <a:r>
              <a:rPr lang="de-AT" sz="1400" dirty="0" smtClean="0"/>
              <a:t>- und y</a:t>
            </a:r>
            <a:r>
              <a:rPr lang="de-AT" sz="1400" baseline="30000" dirty="0"/>
              <a:t>+</a:t>
            </a:r>
            <a:r>
              <a:rPr lang="de-AT" sz="1400" dirty="0" smtClean="0"/>
              <a:t>- Achse) als Leitkurve und einer Parabel p als Schiebkurve. Die Schiebfläche wird mit der zweitprojizierenden Ebene </a:t>
            </a:r>
            <a:r>
              <a:rPr lang="de-AT" sz="1400" dirty="0" smtClean="0">
                <a:latin typeface="Symbol" panose="05050102010706020507" pitchFamily="18" charset="2"/>
              </a:rPr>
              <a:t>e</a:t>
            </a:r>
            <a:r>
              <a:rPr lang="de-AT" sz="1400" dirty="0" smtClean="0"/>
              <a:t> abgeschnitten. Die Schiebfläche ist regelmäßig 6 Mal um die z-Achse angeordnet.</a:t>
            </a:r>
            <a:br>
              <a:rPr lang="de-AT" sz="1400" dirty="0" smtClean="0"/>
            </a:br>
            <a:r>
              <a:rPr lang="de-AT" sz="1400" dirty="0" smtClean="0"/>
              <a:t>Konstruiere die Halle als Flächenmodell (kein </a:t>
            </a:r>
            <a:r>
              <a:rPr lang="de-AT" sz="1400" dirty="0" err="1" smtClean="0"/>
              <a:t>Volumskörper</a:t>
            </a:r>
            <a:r>
              <a:rPr lang="de-AT" sz="1400" dirty="0" smtClean="0"/>
              <a:t>!).</a:t>
            </a:r>
            <a:endParaRPr lang="de-AT" sz="14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205" y="912852"/>
            <a:ext cx="2726606" cy="2264634"/>
          </a:xfrm>
          <a:prstGeom prst="rect">
            <a:avLst/>
          </a:prstGeom>
        </p:spPr>
      </p:pic>
      <p:sp>
        <p:nvSpPr>
          <p:cNvPr id="65" name="Textfeld 64"/>
          <p:cNvSpPr txBox="1"/>
          <p:nvPr/>
        </p:nvSpPr>
        <p:spPr>
          <a:xfrm>
            <a:off x="-1" y="1403775"/>
            <a:ext cx="32210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           </a:t>
            </a:r>
            <a:r>
              <a:rPr lang="de-AT" dirty="0"/>
              <a:t>Wähle </a:t>
            </a:r>
            <a:r>
              <a:rPr lang="de-AT" dirty="0" smtClean="0"/>
              <a:t>nochmals den </a:t>
            </a:r>
            <a:r>
              <a:rPr lang="de-AT" dirty="0"/>
              <a:t>Befehl projiziert. </a:t>
            </a:r>
            <a:r>
              <a:rPr lang="de-AT" dirty="0" smtClean="0"/>
              <a:t>(Registerkarte Flächenmodellierung, Befehlsgruppe Kurven)</a:t>
            </a:r>
            <a:br>
              <a:rPr lang="de-AT" dirty="0" smtClean="0"/>
            </a:br>
            <a:r>
              <a:rPr lang="de-AT" dirty="0"/>
              <a:t>P</a:t>
            </a:r>
            <a:r>
              <a:rPr lang="de-AT" dirty="0" smtClean="0"/>
              <a:t>rojiziere die Strecke</a:t>
            </a:r>
            <a:br>
              <a:rPr lang="de-AT" dirty="0" smtClean="0"/>
            </a:br>
            <a:r>
              <a:rPr lang="de-AT" dirty="0" smtClean="0"/>
              <a:t>aus </a:t>
            </a:r>
            <a:r>
              <a:rPr lang="de-AT" dirty="0" smtClean="0">
                <a:solidFill>
                  <a:srgbClr val="FF0000"/>
                </a:solidFill>
              </a:rPr>
              <a:t>Skizze 1 </a:t>
            </a:r>
            <a:r>
              <a:rPr lang="de-AT" dirty="0" smtClean="0"/>
              <a:t>auf die </a:t>
            </a:r>
            <a:br>
              <a:rPr lang="de-AT" dirty="0" smtClean="0"/>
            </a:br>
            <a:r>
              <a:rPr lang="de-AT" dirty="0" smtClean="0"/>
              <a:t>Schiebfläche.</a:t>
            </a:r>
            <a:endParaRPr lang="de-AT" dirty="0"/>
          </a:p>
        </p:txBody>
      </p:sp>
      <p:pic>
        <p:nvPicPr>
          <p:cNvPr id="66" name="Grafik 6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5" y="1403775"/>
            <a:ext cx="714375" cy="285750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245" y="3204926"/>
            <a:ext cx="2882933" cy="2531679"/>
          </a:xfrm>
          <a:prstGeom prst="rect">
            <a:avLst/>
          </a:prstGeom>
        </p:spPr>
      </p:pic>
      <p:sp>
        <p:nvSpPr>
          <p:cNvPr id="68" name="Textfeld 67"/>
          <p:cNvSpPr txBox="1"/>
          <p:nvPr/>
        </p:nvSpPr>
        <p:spPr>
          <a:xfrm>
            <a:off x="-16015" y="3622533"/>
            <a:ext cx="55081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Wähle die Strecke aus Skizze </a:t>
            </a:r>
            <a:r>
              <a:rPr lang="de-AT" dirty="0"/>
              <a:t>1</a:t>
            </a:r>
            <a:r>
              <a:rPr lang="de-AT" dirty="0" smtClean="0"/>
              <a:t>      </a:t>
            </a:r>
            <a:br>
              <a:rPr lang="de-AT" dirty="0" smtClean="0"/>
            </a:br>
            <a:r>
              <a:rPr lang="de-AT" dirty="0" smtClean="0"/>
              <a:t>wähle danach die Fläche        </a:t>
            </a:r>
            <a:r>
              <a:rPr lang="de-AT" dirty="0"/>
              <a:t/>
            </a:r>
            <a:br>
              <a:rPr lang="de-AT" dirty="0"/>
            </a:br>
            <a:r>
              <a:rPr lang="de-AT" dirty="0"/>
              <a:t>Klick zuletzt auf den gelben 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Punkt </a:t>
            </a:r>
            <a:r>
              <a:rPr lang="de-AT" dirty="0"/>
              <a:t>des roten Pfeils, damit 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beidseitig </a:t>
            </a:r>
            <a:r>
              <a:rPr lang="de-AT" dirty="0"/>
              <a:t>projiziert wird.</a:t>
            </a:r>
          </a:p>
        </p:txBody>
      </p:sp>
      <p:pic>
        <p:nvPicPr>
          <p:cNvPr id="69" name="Grafik 6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3" t="17131" r="6336" b="11528"/>
          <a:stretch/>
        </p:blipFill>
        <p:spPr>
          <a:xfrm>
            <a:off x="3337468" y="3667896"/>
            <a:ext cx="300038" cy="278606"/>
          </a:xfrm>
          <a:prstGeom prst="rect">
            <a:avLst/>
          </a:prstGeom>
        </p:spPr>
      </p:pic>
      <p:pic>
        <p:nvPicPr>
          <p:cNvPr id="70" name="Grafik 6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3" t="17131" r="6336" b="11528"/>
          <a:stretch/>
        </p:blipFill>
        <p:spPr>
          <a:xfrm>
            <a:off x="2636785" y="3935352"/>
            <a:ext cx="300038" cy="278606"/>
          </a:xfrm>
          <a:prstGeom prst="rect">
            <a:avLst/>
          </a:prstGeom>
        </p:spPr>
      </p:pic>
      <p:sp>
        <p:nvSpPr>
          <p:cNvPr id="71" name="Freihandform 70"/>
          <p:cNvSpPr/>
          <p:nvPr/>
        </p:nvSpPr>
        <p:spPr>
          <a:xfrm>
            <a:off x="6823281" y="3425997"/>
            <a:ext cx="735305" cy="1583899"/>
          </a:xfrm>
          <a:custGeom>
            <a:avLst/>
            <a:gdLst>
              <a:gd name="connsiteX0" fmla="*/ 0 w 3014804"/>
              <a:gd name="connsiteY0" fmla="*/ 0 h 2498756"/>
              <a:gd name="connsiteX1" fmla="*/ 1783533 w 3014804"/>
              <a:gd name="connsiteY1" fmla="*/ 932507 h 2498756"/>
              <a:gd name="connsiteX2" fmla="*/ 3014804 w 3014804"/>
              <a:gd name="connsiteY2" fmla="*/ 2498756 h 2498756"/>
              <a:gd name="connsiteX0" fmla="*/ 0 w 3024329"/>
              <a:gd name="connsiteY0" fmla="*/ 0 h 2522569"/>
              <a:gd name="connsiteX1" fmla="*/ 1783533 w 3024329"/>
              <a:gd name="connsiteY1" fmla="*/ 932507 h 2522569"/>
              <a:gd name="connsiteX2" fmla="*/ 3024329 w 3024329"/>
              <a:gd name="connsiteY2" fmla="*/ 2522569 h 2522569"/>
              <a:gd name="connsiteX0" fmla="*/ 0 w 3024329"/>
              <a:gd name="connsiteY0" fmla="*/ 0 h 2522569"/>
              <a:gd name="connsiteX1" fmla="*/ 1783533 w 3024329"/>
              <a:gd name="connsiteY1" fmla="*/ 932507 h 2522569"/>
              <a:gd name="connsiteX2" fmla="*/ 3024329 w 3024329"/>
              <a:gd name="connsiteY2" fmla="*/ 2522569 h 2522569"/>
              <a:gd name="connsiteX0" fmla="*/ 0 w 2993373"/>
              <a:gd name="connsiteY0" fmla="*/ 0 h 2515425"/>
              <a:gd name="connsiteX1" fmla="*/ 1752577 w 2993373"/>
              <a:gd name="connsiteY1" fmla="*/ 92536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752577 w 2993373"/>
              <a:gd name="connsiteY1" fmla="*/ 92536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804965 w 2993373"/>
              <a:gd name="connsiteY1" fmla="*/ 98251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804965 w 2993373"/>
              <a:gd name="connsiteY1" fmla="*/ 982513 h 2515425"/>
              <a:gd name="connsiteX2" fmla="*/ 2993373 w 2993373"/>
              <a:gd name="connsiteY2" fmla="*/ 2515425 h 2515425"/>
              <a:gd name="connsiteX0" fmla="*/ 0 w 1818437"/>
              <a:gd name="connsiteY0" fmla="*/ 0 h 1991474"/>
              <a:gd name="connsiteX1" fmla="*/ 1804965 w 1818437"/>
              <a:gd name="connsiteY1" fmla="*/ 982513 h 1991474"/>
              <a:gd name="connsiteX2" fmla="*/ 924517 w 1818437"/>
              <a:gd name="connsiteY2" fmla="*/ 1991474 h 1991474"/>
              <a:gd name="connsiteX0" fmla="*/ 0 w 1617307"/>
              <a:gd name="connsiteY0" fmla="*/ 0 h 1991474"/>
              <a:gd name="connsiteX1" fmla="*/ 1601372 w 1617307"/>
              <a:gd name="connsiteY1" fmla="*/ 934609 h 1991474"/>
              <a:gd name="connsiteX2" fmla="*/ 924517 w 1617307"/>
              <a:gd name="connsiteY2" fmla="*/ 1991474 h 1991474"/>
              <a:gd name="connsiteX0" fmla="*/ 0 w 924517"/>
              <a:gd name="connsiteY0" fmla="*/ 0 h 1991474"/>
              <a:gd name="connsiteX1" fmla="*/ 924517 w 924517"/>
              <a:gd name="connsiteY1" fmla="*/ 1991474 h 1991474"/>
              <a:gd name="connsiteX0" fmla="*/ 0 w 924517"/>
              <a:gd name="connsiteY0" fmla="*/ 0 h 1991474"/>
              <a:gd name="connsiteX1" fmla="*/ 924517 w 924517"/>
              <a:gd name="connsiteY1" fmla="*/ 1991474 h 1991474"/>
              <a:gd name="connsiteX0" fmla="*/ 0 w 924517"/>
              <a:gd name="connsiteY0" fmla="*/ 0 h 1991474"/>
              <a:gd name="connsiteX1" fmla="*/ 924517 w 924517"/>
              <a:gd name="connsiteY1" fmla="*/ 1991474 h 199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4517" h="1991474">
                <a:moveTo>
                  <a:pt x="0" y="0"/>
                </a:moveTo>
                <a:cubicBezTo>
                  <a:pt x="335117" y="292569"/>
                  <a:pt x="688202" y="1073159"/>
                  <a:pt x="924517" y="1991474"/>
                </a:cubicBez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2" name="Freihandform 71"/>
          <p:cNvSpPr/>
          <p:nvPr/>
        </p:nvSpPr>
        <p:spPr>
          <a:xfrm>
            <a:off x="6816137" y="3426066"/>
            <a:ext cx="1787818" cy="1100670"/>
          </a:xfrm>
          <a:custGeom>
            <a:avLst/>
            <a:gdLst>
              <a:gd name="connsiteX0" fmla="*/ 0 w 3014804"/>
              <a:gd name="connsiteY0" fmla="*/ 0 h 2498756"/>
              <a:gd name="connsiteX1" fmla="*/ 1783533 w 3014804"/>
              <a:gd name="connsiteY1" fmla="*/ 932507 h 2498756"/>
              <a:gd name="connsiteX2" fmla="*/ 3014804 w 3014804"/>
              <a:gd name="connsiteY2" fmla="*/ 2498756 h 2498756"/>
              <a:gd name="connsiteX0" fmla="*/ 0 w 3024329"/>
              <a:gd name="connsiteY0" fmla="*/ 0 h 2522569"/>
              <a:gd name="connsiteX1" fmla="*/ 1783533 w 3024329"/>
              <a:gd name="connsiteY1" fmla="*/ 932507 h 2522569"/>
              <a:gd name="connsiteX2" fmla="*/ 3024329 w 3024329"/>
              <a:gd name="connsiteY2" fmla="*/ 2522569 h 2522569"/>
              <a:gd name="connsiteX0" fmla="*/ 0 w 3024329"/>
              <a:gd name="connsiteY0" fmla="*/ 0 h 2522569"/>
              <a:gd name="connsiteX1" fmla="*/ 1783533 w 3024329"/>
              <a:gd name="connsiteY1" fmla="*/ 932507 h 2522569"/>
              <a:gd name="connsiteX2" fmla="*/ 3024329 w 3024329"/>
              <a:gd name="connsiteY2" fmla="*/ 2522569 h 2522569"/>
              <a:gd name="connsiteX0" fmla="*/ 0 w 2993373"/>
              <a:gd name="connsiteY0" fmla="*/ 0 h 2515425"/>
              <a:gd name="connsiteX1" fmla="*/ 1752577 w 2993373"/>
              <a:gd name="connsiteY1" fmla="*/ 92536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752577 w 2993373"/>
              <a:gd name="connsiteY1" fmla="*/ 92536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804965 w 2993373"/>
              <a:gd name="connsiteY1" fmla="*/ 98251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804965 w 2993373"/>
              <a:gd name="connsiteY1" fmla="*/ 982513 h 2515425"/>
              <a:gd name="connsiteX2" fmla="*/ 2993373 w 2993373"/>
              <a:gd name="connsiteY2" fmla="*/ 2515425 h 2515425"/>
              <a:gd name="connsiteX0" fmla="*/ 0 w 1818437"/>
              <a:gd name="connsiteY0" fmla="*/ 0 h 1991474"/>
              <a:gd name="connsiteX1" fmla="*/ 1804965 w 1818437"/>
              <a:gd name="connsiteY1" fmla="*/ 982513 h 1991474"/>
              <a:gd name="connsiteX2" fmla="*/ 924517 w 1818437"/>
              <a:gd name="connsiteY2" fmla="*/ 1991474 h 1991474"/>
              <a:gd name="connsiteX0" fmla="*/ 0 w 1617307"/>
              <a:gd name="connsiteY0" fmla="*/ 0 h 1991474"/>
              <a:gd name="connsiteX1" fmla="*/ 1601372 w 1617307"/>
              <a:gd name="connsiteY1" fmla="*/ 934609 h 1991474"/>
              <a:gd name="connsiteX2" fmla="*/ 924517 w 1617307"/>
              <a:gd name="connsiteY2" fmla="*/ 1991474 h 1991474"/>
              <a:gd name="connsiteX0" fmla="*/ 0 w 924517"/>
              <a:gd name="connsiteY0" fmla="*/ 0 h 1991474"/>
              <a:gd name="connsiteX1" fmla="*/ 924517 w 924517"/>
              <a:gd name="connsiteY1" fmla="*/ 1991474 h 1991474"/>
              <a:gd name="connsiteX0" fmla="*/ 0 w 924517"/>
              <a:gd name="connsiteY0" fmla="*/ 0 h 1991474"/>
              <a:gd name="connsiteX1" fmla="*/ 924517 w 924517"/>
              <a:gd name="connsiteY1" fmla="*/ 1991474 h 1991474"/>
              <a:gd name="connsiteX0" fmla="*/ 0 w 924517"/>
              <a:gd name="connsiteY0" fmla="*/ 0 h 1991474"/>
              <a:gd name="connsiteX1" fmla="*/ 924517 w 924517"/>
              <a:gd name="connsiteY1" fmla="*/ 1991474 h 1991474"/>
              <a:gd name="connsiteX0" fmla="*/ 0 w 1104157"/>
              <a:gd name="connsiteY0" fmla="*/ 0 h 1997461"/>
              <a:gd name="connsiteX1" fmla="*/ 1104157 w 1104157"/>
              <a:gd name="connsiteY1" fmla="*/ 1997461 h 1997461"/>
              <a:gd name="connsiteX0" fmla="*/ 0 w 1400564"/>
              <a:gd name="connsiteY0" fmla="*/ 0 h 886686"/>
              <a:gd name="connsiteX1" fmla="*/ 1400564 w 1400564"/>
              <a:gd name="connsiteY1" fmla="*/ 886686 h 886686"/>
              <a:gd name="connsiteX0" fmla="*/ 0 w 2226909"/>
              <a:gd name="connsiteY0" fmla="*/ 0 h 1380697"/>
              <a:gd name="connsiteX1" fmla="*/ 2226909 w 2226909"/>
              <a:gd name="connsiteY1" fmla="*/ 1380697 h 1380697"/>
              <a:gd name="connsiteX0" fmla="*/ 0 w 2226909"/>
              <a:gd name="connsiteY0" fmla="*/ 0 h 1380697"/>
              <a:gd name="connsiteX1" fmla="*/ 2226909 w 2226909"/>
              <a:gd name="connsiteY1" fmla="*/ 1380697 h 1380697"/>
              <a:gd name="connsiteX0" fmla="*/ 0 w 2226909"/>
              <a:gd name="connsiteY0" fmla="*/ 3353 h 1384050"/>
              <a:gd name="connsiteX1" fmla="*/ 2226909 w 2226909"/>
              <a:gd name="connsiteY1" fmla="*/ 1384050 h 1384050"/>
              <a:gd name="connsiteX0" fmla="*/ 0 w 2226909"/>
              <a:gd name="connsiteY0" fmla="*/ 3201 h 1383898"/>
              <a:gd name="connsiteX1" fmla="*/ 2226909 w 2226909"/>
              <a:gd name="connsiteY1" fmla="*/ 1383898 h 1383898"/>
              <a:gd name="connsiteX0" fmla="*/ 0 w 2247867"/>
              <a:gd name="connsiteY0" fmla="*/ 3201 h 1383898"/>
              <a:gd name="connsiteX1" fmla="*/ 2247867 w 2247867"/>
              <a:gd name="connsiteY1" fmla="*/ 1383898 h 138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47867" h="1383898">
                <a:moveTo>
                  <a:pt x="0" y="3201"/>
                </a:moveTo>
                <a:cubicBezTo>
                  <a:pt x="400986" y="-51534"/>
                  <a:pt x="1787002" y="603308"/>
                  <a:pt x="2247867" y="1383898"/>
                </a:cubicBez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2" name="Freihandform 61"/>
          <p:cNvSpPr/>
          <p:nvPr/>
        </p:nvSpPr>
        <p:spPr>
          <a:xfrm>
            <a:off x="7557674" y="4392209"/>
            <a:ext cx="1046282" cy="611074"/>
          </a:xfrm>
          <a:custGeom>
            <a:avLst/>
            <a:gdLst>
              <a:gd name="connsiteX0" fmla="*/ 0 w 3014804"/>
              <a:gd name="connsiteY0" fmla="*/ 0 h 2498756"/>
              <a:gd name="connsiteX1" fmla="*/ 1783533 w 3014804"/>
              <a:gd name="connsiteY1" fmla="*/ 932507 h 2498756"/>
              <a:gd name="connsiteX2" fmla="*/ 3014804 w 3014804"/>
              <a:gd name="connsiteY2" fmla="*/ 2498756 h 2498756"/>
              <a:gd name="connsiteX0" fmla="*/ 0 w 3024329"/>
              <a:gd name="connsiteY0" fmla="*/ 0 h 2522569"/>
              <a:gd name="connsiteX1" fmla="*/ 1783533 w 3024329"/>
              <a:gd name="connsiteY1" fmla="*/ 932507 h 2522569"/>
              <a:gd name="connsiteX2" fmla="*/ 3024329 w 3024329"/>
              <a:gd name="connsiteY2" fmla="*/ 2522569 h 2522569"/>
              <a:gd name="connsiteX0" fmla="*/ 0 w 3024329"/>
              <a:gd name="connsiteY0" fmla="*/ 0 h 2522569"/>
              <a:gd name="connsiteX1" fmla="*/ 1783533 w 3024329"/>
              <a:gd name="connsiteY1" fmla="*/ 932507 h 2522569"/>
              <a:gd name="connsiteX2" fmla="*/ 3024329 w 3024329"/>
              <a:gd name="connsiteY2" fmla="*/ 2522569 h 2522569"/>
              <a:gd name="connsiteX0" fmla="*/ 0 w 2993373"/>
              <a:gd name="connsiteY0" fmla="*/ 0 h 2515425"/>
              <a:gd name="connsiteX1" fmla="*/ 1752577 w 2993373"/>
              <a:gd name="connsiteY1" fmla="*/ 92536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752577 w 2993373"/>
              <a:gd name="connsiteY1" fmla="*/ 92536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804965 w 2993373"/>
              <a:gd name="connsiteY1" fmla="*/ 98251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804965 w 2993373"/>
              <a:gd name="connsiteY1" fmla="*/ 982513 h 2515425"/>
              <a:gd name="connsiteX2" fmla="*/ 2993373 w 2993373"/>
              <a:gd name="connsiteY2" fmla="*/ 2515425 h 2515425"/>
              <a:gd name="connsiteX0" fmla="*/ 0 w 1809526"/>
              <a:gd name="connsiteY0" fmla="*/ 1182081 h 1534709"/>
              <a:gd name="connsiteX1" fmla="*/ 621118 w 1809526"/>
              <a:gd name="connsiteY1" fmla="*/ 1797 h 1534709"/>
              <a:gd name="connsiteX2" fmla="*/ 1809526 w 1809526"/>
              <a:gd name="connsiteY2" fmla="*/ 1534709 h 1534709"/>
              <a:gd name="connsiteX0" fmla="*/ 0 w 1833478"/>
              <a:gd name="connsiteY0" fmla="*/ 1199852 h 1534515"/>
              <a:gd name="connsiteX1" fmla="*/ 645070 w 1833478"/>
              <a:gd name="connsiteY1" fmla="*/ 1603 h 1534515"/>
              <a:gd name="connsiteX2" fmla="*/ 1833478 w 1833478"/>
              <a:gd name="connsiteY2" fmla="*/ 1534515 h 1534515"/>
              <a:gd name="connsiteX0" fmla="*/ 0 w 1833478"/>
              <a:gd name="connsiteY0" fmla="*/ 1200839 h 1535502"/>
              <a:gd name="connsiteX1" fmla="*/ 645070 w 1833478"/>
              <a:gd name="connsiteY1" fmla="*/ 2590 h 1535502"/>
              <a:gd name="connsiteX2" fmla="*/ 1833478 w 1833478"/>
              <a:gd name="connsiteY2" fmla="*/ 1535502 h 1535502"/>
              <a:gd name="connsiteX0" fmla="*/ 0 w 1833478"/>
              <a:gd name="connsiteY0" fmla="*/ 1039725 h 1374388"/>
              <a:gd name="connsiteX1" fmla="*/ 782794 w 1833478"/>
              <a:gd name="connsiteY1" fmla="*/ 3152 h 1374388"/>
              <a:gd name="connsiteX2" fmla="*/ 1833478 w 1833478"/>
              <a:gd name="connsiteY2" fmla="*/ 1374388 h 1374388"/>
              <a:gd name="connsiteX0" fmla="*/ 0 w 1315516"/>
              <a:gd name="connsiteY0" fmla="*/ 1063475 h 1063474"/>
              <a:gd name="connsiteX1" fmla="*/ 782794 w 1315516"/>
              <a:gd name="connsiteY1" fmla="*/ 26902 h 1063474"/>
              <a:gd name="connsiteX2" fmla="*/ 1315516 w 1315516"/>
              <a:gd name="connsiteY2" fmla="*/ 475985 h 1063474"/>
              <a:gd name="connsiteX0" fmla="*/ 0 w 1315516"/>
              <a:gd name="connsiteY0" fmla="*/ 1059524 h 1059525"/>
              <a:gd name="connsiteX1" fmla="*/ 782794 w 1315516"/>
              <a:gd name="connsiteY1" fmla="*/ 22951 h 1059525"/>
              <a:gd name="connsiteX2" fmla="*/ 1315516 w 1315516"/>
              <a:gd name="connsiteY2" fmla="*/ 472034 h 1059525"/>
              <a:gd name="connsiteX0" fmla="*/ 0 w 1315516"/>
              <a:gd name="connsiteY0" fmla="*/ 1023570 h 1023569"/>
              <a:gd name="connsiteX1" fmla="*/ 609141 w 1315516"/>
              <a:gd name="connsiteY1" fmla="*/ 25919 h 1023569"/>
              <a:gd name="connsiteX2" fmla="*/ 1315516 w 1315516"/>
              <a:gd name="connsiteY2" fmla="*/ 436080 h 1023569"/>
              <a:gd name="connsiteX0" fmla="*/ 0 w 1315516"/>
              <a:gd name="connsiteY0" fmla="*/ 1035355 h 1035355"/>
              <a:gd name="connsiteX1" fmla="*/ 609141 w 1315516"/>
              <a:gd name="connsiteY1" fmla="*/ 37704 h 1035355"/>
              <a:gd name="connsiteX2" fmla="*/ 1315516 w 1315516"/>
              <a:gd name="connsiteY2" fmla="*/ 447865 h 1035355"/>
              <a:gd name="connsiteX0" fmla="*/ 0 w 1315516"/>
              <a:gd name="connsiteY0" fmla="*/ 849472 h 849472"/>
              <a:gd name="connsiteX1" fmla="*/ 896565 w 1315516"/>
              <a:gd name="connsiteY1" fmla="*/ 136251 h 849472"/>
              <a:gd name="connsiteX2" fmla="*/ 1315516 w 1315516"/>
              <a:gd name="connsiteY2" fmla="*/ 261982 h 849472"/>
              <a:gd name="connsiteX0" fmla="*/ 0 w 1315516"/>
              <a:gd name="connsiteY0" fmla="*/ 849472 h 849472"/>
              <a:gd name="connsiteX1" fmla="*/ 896565 w 1315516"/>
              <a:gd name="connsiteY1" fmla="*/ 136251 h 849472"/>
              <a:gd name="connsiteX2" fmla="*/ 1315516 w 1315516"/>
              <a:gd name="connsiteY2" fmla="*/ 261982 h 849472"/>
              <a:gd name="connsiteX0" fmla="*/ 0 w 1315516"/>
              <a:gd name="connsiteY0" fmla="*/ 768317 h 768317"/>
              <a:gd name="connsiteX1" fmla="*/ 896565 w 1315516"/>
              <a:gd name="connsiteY1" fmla="*/ 55096 h 768317"/>
              <a:gd name="connsiteX2" fmla="*/ 1315516 w 1315516"/>
              <a:gd name="connsiteY2" fmla="*/ 180827 h 768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5516" h="768317">
                <a:moveTo>
                  <a:pt x="0" y="768317"/>
                </a:moveTo>
                <a:cubicBezTo>
                  <a:pt x="394203" y="382577"/>
                  <a:pt x="677312" y="153011"/>
                  <a:pt x="896565" y="55096"/>
                </a:cubicBezTo>
                <a:cubicBezTo>
                  <a:pt x="1115818" y="-42819"/>
                  <a:pt x="1244447" y="-15725"/>
                  <a:pt x="1315516" y="180827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7" name="Textfeld 66"/>
          <p:cNvSpPr txBox="1"/>
          <p:nvPr/>
        </p:nvSpPr>
        <p:spPr>
          <a:xfrm>
            <a:off x="-19187" y="5218615"/>
            <a:ext cx="3390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    Wähle den </a:t>
            </a:r>
            <a:r>
              <a:rPr lang="de-AT" dirty="0"/>
              <a:t>B</a:t>
            </a:r>
            <a:r>
              <a:rPr lang="de-AT" dirty="0" smtClean="0"/>
              <a:t>efehl Trimmen </a:t>
            </a:r>
            <a:r>
              <a:rPr lang="de-DE" dirty="0"/>
              <a:t>(Registerkarte Flächenmodellierung/ Befehlsgruppe Fläche ändern</a:t>
            </a:r>
            <a:r>
              <a:rPr lang="de-DE" dirty="0" smtClean="0"/>
              <a:t>).</a:t>
            </a:r>
            <a:endParaRPr lang="de-AT" dirty="0"/>
          </a:p>
        </p:txBody>
      </p:sp>
      <p:pic>
        <p:nvPicPr>
          <p:cNvPr id="73" name="Grafik 7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9" t="9181" r="17971" b="18950"/>
          <a:stretch/>
        </p:blipFill>
        <p:spPr>
          <a:xfrm>
            <a:off x="35582" y="5218614"/>
            <a:ext cx="340768" cy="301205"/>
          </a:xfrm>
          <a:prstGeom prst="rect">
            <a:avLst/>
          </a:prstGeom>
        </p:spPr>
      </p:pic>
      <p:grpSp>
        <p:nvGrpSpPr>
          <p:cNvPr id="74" name="Gruppieren 73"/>
          <p:cNvGrpSpPr/>
          <p:nvPr/>
        </p:nvGrpSpPr>
        <p:grpSpPr>
          <a:xfrm>
            <a:off x="1879252" y="1448780"/>
            <a:ext cx="4672968" cy="4827768"/>
            <a:chOff x="8055670" y="953810"/>
            <a:chExt cx="5072311" cy="5240337"/>
          </a:xfrm>
        </p:grpSpPr>
        <p:sp>
          <p:nvSpPr>
            <p:cNvPr id="75" name="Rectangle 720"/>
            <p:cNvSpPr>
              <a:spLocks noChangeArrowheads="1"/>
            </p:cNvSpPr>
            <p:nvPr/>
          </p:nvSpPr>
          <p:spPr bwMode="auto">
            <a:xfrm rot="16200000">
              <a:off x="9305834" y="2131734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50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Bogen 75"/>
            <p:cNvSpPr/>
            <p:nvPr/>
          </p:nvSpPr>
          <p:spPr>
            <a:xfrm>
              <a:off x="8059636" y="2804386"/>
              <a:ext cx="3134116" cy="3134116"/>
            </a:xfrm>
            <a:prstGeom prst="arc">
              <a:avLst>
                <a:gd name="adj1" fmla="val 19816230"/>
                <a:gd name="adj2" fmla="val 0"/>
              </a:avLst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latin typeface="Arial" charset="0"/>
              </a:endParaRPr>
            </a:p>
          </p:txBody>
        </p:sp>
        <p:sp>
          <p:nvSpPr>
            <p:cNvPr id="77" name="Bogen 76"/>
            <p:cNvSpPr/>
            <p:nvPr/>
          </p:nvSpPr>
          <p:spPr>
            <a:xfrm>
              <a:off x="8055670" y="2800420"/>
              <a:ext cx="3134116" cy="3134116"/>
            </a:xfrm>
            <a:prstGeom prst="arc">
              <a:avLst>
                <a:gd name="adj1" fmla="val 21587606"/>
                <a:gd name="adj2" fmla="val 1760225"/>
              </a:avLst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latin typeface="Arial" charset="0"/>
              </a:endParaRPr>
            </a:p>
          </p:txBody>
        </p:sp>
        <p:sp>
          <p:nvSpPr>
            <p:cNvPr id="78" name="Freihandform 77"/>
            <p:cNvSpPr/>
            <p:nvPr/>
          </p:nvSpPr>
          <p:spPr>
            <a:xfrm>
              <a:off x="11781823" y="3123917"/>
              <a:ext cx="336526" cy="2498453"/>
            </a:xfrm>
            <a:custGeom>
              <a:avLst/>
              <a:gdLst>
                <a:gd name="connsiteX0" fmla="*/ 1452 w 337978"/>
                <a:gd name="connsiteY0" fmla="*/ 0 h 2498453"/>
                <a:gd name="connsiteX1" fmla="*/ 337978 w 337978"/>
                <a:gd name="connsiteY1" fmla="*/ 1247527 h 2498453"/>
                <a:gd name="connsiteX2" fmla="*/ 1452 w 337978"/>
                <a:gd name="connsiteY2" fmla="*/ 2498453 h 2498453"/>
                <a:gd name="connsiteX0" fmla="*/ 1452 w 337978"/>
                <a:gd name="connsiteY0" fmla="*/ 0 h 2498453"/>
                <a:gd name="connsiteX1" fmla="*/ 337978 w 337978"/>
                <a:gd name="connsiteY1" fmla="*/ 1247527 h 2498453"/>
                <a:gd name="connsiteX2" fmla="*/ 1452 w 337978"/>
                <a:gd name="connsiteY2" fmla="*/ 2498453 h 2498453"/>
                <a:gd name="connsiteX0" fmla="*/ 0 w 336526"/>
                <a:gd name="connsiteY0" fmla="*/ 0 h 2498453"/>
                <a:gd name="connsiteX1" fmla="*/ 336526 w 336526"/>
                <a:gd name="connsiteY1" fmla="*/ 1247527 h 2498453"/>
                <a:gd name="connsiteX2" fmla="*/ 0 w 336526"/>
                <a:gd name="connsiteY2" fmla="*/ 2498453 h 2498453"/>
                <a:gd name="connsiteX0" fmla="*/ 0 w 336526"/>
                <a:gd name="connsiteY0" fmla="*/ 0 h 2498453"/>
                <a:gd name="connsiteX1" fmla="*/ 336526 w 336526"/>
                <a:gd name="connsiteY1" fmla="*/ 1247527 h 2498453"/>
                <a:gd name="connsiteX2" fmla="*/ 0 w 336526"/>
                <a:gd name="connsiteY2" fmla="*/ 2498453 h 2498453"/>
                <a:gd name="connsiteX0" fmla="*/ 0 w 336526"/>
                <a:gd name="connsiteY0" fmla="*/ 0 h 2498453"/>
                <a:gd name="connsiteX1" fmla="*/ 336526 w 336526"/>
                <a:gd name="connsiteY1" fmla="*/ 1247527 h 2498453"/>
                <a:gd name="connsiteX2" fmla="*/ 0 w 336526"/>
                <a:gd name="connsiteY2" fmla="*/ 2498453 h 2498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6526" h="2498453">
                  <a:moveTo>
                    <a:pt x="0" y="0"/>
                  </a:moveTo>
                  <a:cubicBezTo>
                    <a:pt x="205654" y="344174"/>
                    <a:pt x="336526" y="831118"/>
                    <a:pt x="336526" y="1247527"/>
                  </a:cubicBezTo>
                  <a:cubicBezTo>
                    <a:pt x="336526" y="1663936"/>
                    <a:pt x="207354" y="2137564"/>
                    <a:pt x="0" y="2498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9" name="Line 825"/>
            <p:cNvSpPr>
              <a:spLocks noChangeShapeType="1"/>
            </p:cNvSpPr>
            <p:nvPr/>
          </p:nvSpPr>
          <p:spPr bwMode="auto">
            <a:xfrm>
              <a:off x="9626614" y="953810"/>
              <a:ext cx="0" cy="2059978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0" name="Line 835"/>
            <p:cNvSpPr>
              <a:spLocks noChangeShapeType="1"/>
            </p:cNvSpPr>
            <p:nvPr/>
          </p:nvSpPr>
          <p:spPr bwMode="auto">
            <a:xfrm flipH="1">
              <a:off x="9638522" y="3011210"/>
              <a:ext cx="3375818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1" name="Line 60"/>
            <p:cNvSpPr>
              <a:spLocks noChangeShapeType="1"/>
            </p:cNvSpPr>
            <p:nvPr/>
          </p:nvSpPr>
          <p:spPr bwMode="auto">
            <a:xfrm flipV="1">
              <a:off x="11782439" y="2434948"/>
              <a:ext cx="333375" cy="576263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2" name="Line 161"/>
            <p:cNvSpPr>
              <a:spLocks noChangeShapeType="1"/>
            </p:cNvSpPr>
            <p:nvPr/>
          </p:nvSpPr>
          <p:spPr bwMode="auto">
            <a:xfrm flipV="1">
              <a:off x="11782439" y="2434948"/>
              <a:ext cx="333375" cy="576263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3" name="Line 165"/>
            <p:cNvSpPr>
              <a:spLocks noChangeShapeType="1"/>
            </p:cNvSpPr>
            <p:nvPr/>
          </p:nvSpPr>
          <p:spPr bwMode="auto">
            <a:xfrm flipV="1">
              <a:off x="11782439" y="2434948"/>
              <a:ext cx="333375" cy="576263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4" name="Line 206"/>
            <p:cNvSpPr>
              <a:spLocks noChangeShapeType="1"/>
            </p:cNvSpPr>
            <p:nvPr/>
          </p:nvSpPr>
          <p:spPr bwMode="auto">
            <a:xfrm flipV="1">
              <a:off x="11782439" y="2165072"/>
              <a:ext cx="0" cy="84613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5" name="Line 613"/>
            <p:cNvSpPr>
              <a:spLocks noChangeShapeType="1"/>
            </p:cNvSpPr>
            <p:nvPr/>
          </p:nvSpPr>
          <p:spPr bwMode="auto">
            <a:xfrm flipH="1">
              <a:off x="9626615" y="3127097"/>
              <a:ext cx="2155825" cy="124460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6" name="Line 614"/>
            <p:cNvSpPr>
              <a:spLocks noChangeShapeType="1"/>
            </p:cNvSpPr>
            <p:nvPr/>
          </p:nvSpPr>
          <p:spPr bwMode="auto">
            <a:xfrm>
              <a:off x="9626615" y="4371697"/>
              <a:ext cx="2155825" cy="1243013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7" name="Line 681"/>
            <p:cNvSpPr>
              <a:spLocks noChangeShapeType="1"/>
            </p:cNvSpPr>
            <p:nvPr/>
          </p:nvSpPr>
          <p:spPr bwMode="auto">
            <a:xfrm>
              <a:off x="9626615" y="4371697"/>
              <a:ext cx="3001963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8" name="Line 701"/>
            <p:cNvSpPr>
              <a:spLocks noChangeShapeType="1"/>
            </p:cNvSpPr>
            <p:nvPr/>
          </p:nvSpPr>
          <p:spPr bwMode="auto">
            <a:xfrm flipV="1">
              <a:off x="11782440" y="3127097"/>
              <a:ext cx="0" cy="248761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9" name="Line 702"/>
            <p:cNvSpPr>
              <a:spLocks noChangeShapeType="1"/>
            </p:cNvSpPr>
            <p:nvPr/>
          </p:nvSpPr>
          <p:spPr bwMode="auto">
            <a:xfrm flipH="1">
              <a:off x="11061715" y="1630085"/>
              <a:ext cx="84138" cy="131763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0" name="Line 703"/>
            <p:cNvSpPr>
              <a:spLocks noChangeShapeType="1"/>
            </p:cNvSpPr>
            <p:nvPr/>
          </p:nvSpPr>
          <p:spPr bwMode="auto">
            <a:xfrm flipV="1">
              <a:off x="11061715" y="1609447"/>
              <a:ext cx="36513" cy="152400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1" name="Line 704"/>
            <p:cNvSpPr>
              <a:spLocks noChangeShapeType="1"/>
            </p:cNvSpPr>
            <p:nvPr/>
          </p:nvSpPr>
          <p:spPr bwMode="auto">
            <a:xfrm>
              <a:off x="11098227" y="1609447"/>
              <a:ext cx="47625" cy="20638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2" name="Freeform 705"/>
            <p:cNvSpPr>
              <a:spLocks/>
            </p:cNvSpPr>
            <p:nvPr/>
          </p:nvSpPr>
          <p:spPr bwMode="auto">
            <a:xfrm>
              <a:off x="11061715" y="1609447"/>
              <a:ext cx="84138" cy="152400"/>
            </a:xfrm>
            <a:custGeom>
              <a:avLst/>
              <a:gdLst>
                <a:gd name="T0" fmla="*/ 53 w 53"/>
                <a:gd name="T1" fmla="*/ 13 h 96"/>
                <a:gd name="T2" fmla="*/ 0 w 53"/>
                <a:gd name="T3" fmla="*/ 96 h 96"/>
                <a:gd name="T4" fmla="*/ 23 w 53"/>
                <a:gd name="T5" fmla="*/ 0 h 96"/>
                <a:gd name="T6" fmla="*/ 53 w 53"/>
                <a:gd name="T7" fmla="*/ 1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96">
                  <a:moveTo>
                    <a:pt x="53" y="13"/>
                  </a:moveTo>
                  <a:lnTo>
                    <a:pt x="0" y="96"/>
                  </a:lnTo>
                  <a:lnTo>
                    <a:pt x="23" y="0"/>
                  </a:lnTo>
                  <a:lnTo>
                    <a:pt x="53" y="13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3" name="Rectangle 706"/>
            <p:cNvSpPr>
              <a:spLocks noChangeArrowheads="1"/>
            </p:cNvSpPr>
            <p:nvPr/>
          </p:nvSpPr>
          <p:spPr bwMode="auto">
            <a:xfrm rot="17520000">
              <a:off x="11036315" y="1296709"/>
              <a:ext cx="1301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endPara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Rectangle 707"/>
            <p:cNvSpPr>
              <a:spLocks noChangeArrowheads="1"/>
            </p:cNvSpPr>
            <p:nvPr/>
          </p:nvSpPr>
          <p:spPr bwMode="auto">
            <a:xfrm rot="17520000">
              <a:off x="11041077" y="1090334"/>
              <a:ext cx="2984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120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Line 709"/>
            <p:cNvSpPr>
              <a:spLocks noChangeShapeType="1"/>
            </p:cNvSpPr>
            <p:nvPr/>
          </p:nvSpPr>
          <p:spPr bwMode="auto">
            <a:xfrm flipV="1">
              <a:off x="11066106" y="964922"/>
              <a:ext cx="330572" cy="784478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6" name="Line 718"/>
            <p:cNvSpPr>
              <a:spLocks noChangeShapeType="1"/>
            </p:cNvSpPr>
            <p:nvPr/>
          </p:nvSpPr>
          <p:spPr bwMode="auto">
            <a:xfrm flipH="1">
              <a:off x="9345627" y="3011210"/>
              <a:ext cx="280988" cy="0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7" name="Line 719"/>
            <p:cNvSpPr>
              <a:spLocks noChangeShapeType="1"/>
            </p:cNvSpPr>
            <p:nvPr/>
          </p:nvSpPr>
          <p:spPr bwMode="auto">
            <a:xfrm flipH="1">
              <a:off x="9345627" y="1471335"/>
              <a:ext cx="280988" cy="0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8" name="Line 722"/>
            <p:cNvSpPr>
              <a:spLocks noChangeShapeType="1"/>
            </p:cNvSpPr>
            <p:nvPr/>
          </p:nvSpPr>
          <p:spPr bwMode="auto">
            <a:xfrm flipV="1">
              <a:off x="9512166" y="1471336"/>
              <a:ext cx="0" cy="153987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9" name="Line 731"/>
            <p:cNvSpPr>
              <a:spLocks noChangeShapeType="1"/>
            </p:cNvSpPr>
            <p:nvPr/>
          </p:nvSpPr>
          <p:spPr bwMode="auto">
            <a:xfrm>
              <a:off x="11782440" y="5614710"/>
              <a:ext cx="0" cy="176213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0" name="Line 732"/>
            <p:cNvSpPr>
              <a:spLocks noChangeShapeType="1"/>
            </p:cNvSpPr>
            <p:nvPr/>
          </p:nvSpPr>
          <p:spPr bwMode="auto">
            <a:xfrm>
              <a:off x="9626615" y="4371697"/>
              <a:ext cx="0" cy="1419225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1" name="Rectangle 733"/>
            <p:cNvSpPr>
              <a:spLocks noChangeArrowheads="1"/>
            </p:cNvSpPr>
            <p:nvPr/>
          </p:nvSpPr>
          <p:spPr bwMode="auto">
            <a:xfrm>
              <a:off x="10583877" y="5481360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70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Line 734"/>
            <p:cNvSpPr>
              <a:spLocks noChangeShapeType="1"/>
            </p:cNvSpPr>
            <p:nvPr/>
          </p:nvSpPr>
          <p:spPr bwMode="auto">
            <a:xfrm flipH="1">
              <a:off x="9626615" y="5713135"/>
              <a:ext cx="215582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3" name="Line 744"/>
            <p:cNvSpPr>
              <a:spLocks noChangeShapeType="1"/>
            </p:cNvSpPr>
            <p:nvPr/>
          </p:nvSpPr>
          <p:spPr bwMode="auto">
            <a:xfrm flipV="1">
              <a:off x="12115815" y="2120622"/>
              <a:ext cx="180975" cy="314325"/>
            </a:xfrm>
            <a:prstGeom prst="line">
              <a:avLst/>
            </a:prstGeom>
            <a:noFill/>
            <a:ln w="7938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4" name="Rectangle 745"/>
            <p:cNvSpPr>
              <a:spLocks noChangeArrowheads="1"/>
            </p:cNvSpPr>
            <p:nvPr/>
          </p:nvSpPr>
          <p:spPr bwMode="auto">
            <a:xfrm rot="3600000">
              <a:off x="12533327" y="2339697"/>
              <a:ext cx="2714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60°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Rectangle 776"/>
            <p:cNvSpPr>
              <a:spLocks noChangeArrowheads="1"/>
            </p:cNvSpPr>
            <p:nvPr/>
          </p:nvSpPr>
          <p:spPr bwMode="auto">
            <a:xfrm rot="4440000">
              <a:off x="11093465" y="3787497"/>
              <a:ext cx="2714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30°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ectangle 802"/>
            <p:cNvSpPr>
              <a:spLocks noChangeArrowheads="1"/>
            </p:cNvSpPr>
            <p:nvPr/>
          </p:nvSpPr>
          <p:spPr bwMode="auto">
            <a:xfrm rot="17100000">
              <a:off x="10892035" y="4645663"/>
              <a:ext cx="2714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30°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Line 819"/>
            <p:cNvSpPr>
              <a:spLocks noChangeShapeType="1"/>
            </p:cNvSpPr>
            <p:nvPr/>
          </p:nvSpPr>
          <p:spPr bwMode="auto">
            <a:xfrm flipH="1">
              <a:off x="12118485" y="4371698"/>
              <a:ext cx="991104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8" name="Line 830"/>
            <p:cNvSpPr>
              <a:spLocks noChangeShapeType="1"/>
            </p:cNvSpPr>
            <p:nvPr/>
          </p:nvSpPr>
          <p:spPr bwMode="auto">
            <a:xfrm flipV="1">
              <a:off x="9626614" y="4371697"/>
              <a:ext cx="0" cy="182245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9" name="Freihandform 108"/>
            <p:cNvSpPr/>
            <p:nvPr/>
          </p:nvSpPr>
          <p:spPr>
            <a:xfrm>
              <a:off x="9627394" y="1471613"/>
              <a:ext cx="2152650" cy="1538287"/>
            </a:xfrm>
            <a:custGeom>
              <a:avLst/>
              <a:gdLst>
                <a:gd name="connsiteX0" fmla="*/ 0 w 2155031"/>
                <a:gd name="connsiteY0" fmla="*/ 0 h 1538287"/>
                <a:gd name="connsiteX1" fmla="*/ 1140619 w 2155031"/>
                <a:gd name="connsiteY1" fmla="*/ 419100 h 1538287"/>
                <a:gd name="connsiteX2" fmla="*/ 2155031 w 2155031"/>
                <a:gd name="connsiteY2" fmla="*/ 1538287 h 1538287"/>
                <a:gd name="connsiteX0" fmla="*/ 0 w 2155031"/>
                <a:gd name="connsiteY0" fmla="*/ 0 h 1538287"/>
                <a:gd name="connsiteX1" fmla="*/ 1140619 w 2155031"/>
                <a:gd name="connsiteY1" fmla="*/ 419100 h 1538287"/>
                <a:gd name="connsiteX2" fmla="*/ 2155031 w 2155031"/>
                <a:gd name="connsiteY2" fmla="*/ 1538287 h 1538287"/>
                <a:gd name="connsiteX0" fmla="*/ 0 w 2152650"/>
                <a:gd name="connsiteY0" fmla="*/ 0 h 1538287"/>
                <a:gd name="connsiteX1" fmla="*/ 1140619 w 2152650"/>
                <a:gd name="connsiteY1" fmla="*/ 419100 h 1538287"/>
                <a:gd name="connsiteX2" fmla="*/ 2152650 w 2152650"/>
                <a:gd name="connsiteY2" fmla="*/ 1538287 h 1538287"/>
                <a:gd name="connsiteX0" fmla="*/ 0 w 2152650"/>
                <a:gd name="connsiteY0" fmla="*/ 0 h 1538287"/>
                <a:gd name="connsiteX1" fmla="*/ 1140619 w 2152650"/>
                <a:gd name="connsiteY1" fmla="*/ 419100 h 1538287"/>
                <a:gd name="connsiteX2" fmla="*/ 2152650 w 2152650"/>
                <a:gd name="connsiteY2" fmla="*/ 1538287 h 1538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2650" h="1538287">
                  <a:moveTo>
                    <a:pt x="0" y="0"/>
                  </a:moveTo>
                  <a:cubicBezTo>
                    <a:pt x="459779" y="14684"/>
                    <a:pt x="781844" y="162719"/>
                    <a:pt x="1140619" y="419100"/>
                  </a:cubicBezTo>
                  <a:cubicBezTo>
                    <a:pt x="1499394" y="675481"/>
                    <a:pt x="1946673" y="1200943"/>
                    <a:pt x="2152650" y="1538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0" name="Freihandform 109"/>
            <p:cNvSpPr/>
            <p:nvPr/>
          </p:nvSpPr>
          <p:spPr>
            <a:xfrm>
              <a:off x="9627395" y="1471499"/>
              <a:ext cx="2490788" cy="969281"/>
            </a:xfrm>
            <a:custGeom>
              <a:avLst/>
              <a:gdLst>
                <a:gd name="connsiteX0" fmla="*/ 0 w 2490787"/>
                <a:gd name="connsiteY0" fmla="*/ 0 h 969168"/>
                <a:gd name="connsiteX1" fmla="*/ 1431131 w 2490787"/>
                <a:gd name="connsiteY1" fmla="*/ 290512 h 969168"/>
                <a:gd name="connsiteX2" fmla="*/ 2490787 w 2490787"/>
                <a:gd name="connsiteY2" fmla="*/ 969168 h 969168"/>
                <a:gd name="connsiteX0" fmla="*/ 0 w 2490787"/>
                <a:gd name="connsiteY0" fmla="*/ 113 h 969281"/>
                <a:gd name="connsiteX1" fmla="*/ 1431131 w 2490787"/>
                <a:gd name="connsiteY1" fmla="*/ 290625 h 969281"/>
                <a:gd name="connsiteX2" fmla="*/ 2490787 w 2490787"/>
                <a:gd name="connsiteY2" fmla="*/ 969281 h 969281"/>
                <a:gd name="connsiteX0" fmla="*/ 0 w 2490787"/>
                <a:gd name="connsiteY0" fmla="*/ 108 h 924032"/>
                <a:gd name="connsiteX1" fmla="*/ 1431131 w 2490787"/>
                <a:gd name="connsiteY1" fmla="*/ 290620 h 924032"/>
                <a:gd name="connsiteX2" fmla="*/ 2490787 w 2490787"/>
                <a:gd name="connsiteY2" fmla="*/ 924032 h 924032"/>
                <a:gd name="connsiteX0" fmla="*/ 0 w 2490787"/>
                <a:gd name="connsiteY0" fmla="*/ 108 h 924032"/>
                <a:gd name="connsiteX1" fmla="*/ 1431131 w 2490787"/>
                <a:gd name="connsiteY1" fmla="*/ 290620 h 924032"/>
                <a:gd name="connsiteX2" fmla="*/ 2490787 w 2490787"/>
                <a:gd name="connsiteY2" fmla="*/ 924032 h 924032"/>
                <a:gd name="connsiteX0" fmla="*/ 0 w 2495550"/>
                <a:gd name="connsiteY0" fmla="*/ 113 h 971662"/>
                <a:gd name="connsiteX1" fmla="*/ 1431131 w 2495550"/>
                <a:gd name="connsiteY1" fmla="*/ 290625 h 971662"/>
                <a:gd name="connsiteX2" fmla="*/ 2495550 w 2495550"/>
                <a:gd name="connsiteY2" fmla="*/ 971662 h 971662"/>
                <a:gd name="connsiteX0" fmla="*/ 0 w 2575776"/>
                <a:gd name="connsiteY0" fmla="*/ 113 h 1022798"/>
                <a:gd name="connsiteX1" fmla="*/ 1431131 w 2575776"/>
                <a:gd name="connsiteY1" fmla="*/ 290625 h 1022798"/>
                <a:gd name="connsiteX2" fmla="*/ 2495550 w 2575776"/>
                <a:gd name="connsiteY2" fmla="*/ 971662 h 1022798"/>
                <a:gd name="connsiteX3" fmla="*/ 2500311 w 2575776"/>
                <a:gd name="connsiteY3" fmla="*/ 974044 h 1022798"/>
                <a:gd name="connsiteX0" fmla="*/ 0 w 2581904"/>
                <a:gd name="connsiteY0" fmla="*/ 113 h 1100250"/>
                <a:gd name="connsiteX1" fmla="*/ 1431131 w 2581904"/>
                <a:gd name="connsiteY1" fmla="*/ 290625 h 1100250"/>
                <a:gd name="connsiteX2" fmla="*/ 2495550 w 2581904"/>
                <a:gd name="connsiteY2" fmla="*/ 971662 h 1100250"/>
                <a:gd name="connsiteX3" fmla="*/ 2521742 w 2581904"/>
                <a:gd name="connsiteY3" fmla="*/ 1100250 h 1100250"/>
                <a:gd name="connsiteX0" fmla="*/ 0 w 2581904"/>
                <a:gd name="connsiteY0" fmla="*/ 113 h 1100250"/>
                <a:gd name="connsiteX1" fmla="*/ 1431131 w 2581904"/>
                <a:gd name="connsiteY1" fmla="*/ 290625 h 1100250"/>
                <a:gd name="connsiteX2" fmla="*/ 2495550 w 2581904"/>
                <a:gd name="connsiteY2" fmla="*/ 971662 h 1100250"/>
                <a:gd name="connsiteX3" fmla="*/ 2521742 w 2581904"/>
                <a:gd name="connsiteY3" fmla="*/ 1100250 h 1100250"/>
                <a:gd name="connsiteX0" fmla="*/ 0 w 2495550"/>
                <a:gd name="connsiteY0" fmla="*/ 113 h 971662"/>
                <a:gd name="connsiteX1" fmla="*/ 1431131 w 2495550"/>
                <a:gd name="connsiteY1" fmla="*/ 290625 h 971662"/>
                <a:gd name="connsiteX2" fmla="*/ 2495550 w 2495550"/>
                <a:gd name="connsiteY2" fmla="*/ 971662 h 971662"/>
                <a:gd name="connsiteX0" fmla="*/ 0 w 2495550"/>
                <a:gd name="connsiteY0" fmla="*/ 113 h 971662"/>
                <a:gd name="connsiteX1" fmla="*/ 1431131 w 2495550"/>
                <a:gd name="connsiteY1" fmla="*/ 290625 h 971662"/>
                <a:gd name="connsiteX2" fmla="*/ 2495550 w 2495550"/>
                <a:gd name="connsiteY2" fmla="*/ 971662 h 971662"/>
                <a:gd name="connsiteX0" fmla="*/ 0 w 2490788"/>
                <a:gd name="connsiteY0" fmla="*/ 113 h 969281"/>
                <a:gd name="connsiteX1" fmla="*/ 1431131 w 2490788"/>
                <a:gd name="connsiteY1" fmla="*/ 290625 h 969281"/>
                <a:gd name="connsiteX2" fmla="*/ 2490788 w 2490788"/>
                <a:gd name="connsiteY2" fmla="*/ 969281 h 96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90788" h="969281">
                  <a:moveTo>
                    <a:pt x="0" y="113"/>
                  </a:moveTo>
                  <a:cubicBezTo>
                    <a:pt x="519906" y="-4451"/>
                    <a:pt x="1016000" y="129097"/>
                    <a:pt x="1431131" y="290625"/>
                  </a:cubicBezTo>
                  <a:cubicBezTo>
                    <a:pt x="1846262" y="452153"/>
                    <a:pt x="2257822" y="743459"/>
                    <a:pt x="2490788" y="969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1" name="Freihandform 110"/>
            <p:cNvSpPr/>
            <p:nvPr/>
          </p:nvSpPr>
          <p:spPr>
            <a:xfrm>
              <a:off x="12113419" y="2438400"/>
              <a:ext cx="511969" cy="571500"/>
            </a:xfrm>
            <a:custGeom>
              <a:avLst/>
              <a:gdLst>
                <a:gd name="connsiteX0" fmla="*/ 0 w 511969"/>
                <a:gd name="connsiteY0" fmla="*/ 0 h 571500"/>
                <a:gd name="connsiteX1" fmla="*/ 511969 w 511969"/>
                <a:gd name="connsiteY1" fmla="*/ 571500 h 571500"/>
                <a:gd name="connsiteX0" fmla="*/ 0 w 511969"/>
                <a:gd name="connsiteY0" fmla="*/ 0 h 571500"/>
                <a:gd name="connsiteX1" fmla="*/ 511969 w 511969"/>
                <a:gd name="connsiteY1" fmla="*/ 571500 h 571500"/>
                <a:gd name="connsiteX0" fmla="*/ 0 w 511969"/>
                <a:gd name="connsiteY0" fmla="*/ 0 h 571500"/>
                <a:gd name="connsiteX1" fmla="*/ 511969 w 511969"/>
                <a:gd name="connsiteY1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11969" h="571500">
                  <a:moveTo>
                    <a:pt x="0" y="0"/>
                  </a:moveTo>
                  <a:cubicBezTo>
                    <a:pt x="213518" y="171450"/>
                    <a:pt x="369888" y="383381"/>
                    <a:pt x="511969" y="57150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2" name="Bogen 111"/>
            <p:cNvSpPr/>
            <p:nvPr/>
          </p:nvSpPr>
          <p:spPr>
            <a:xfrm>
              <a:off x="10829925" y="2059781"/>
              <a:ext cx="1905000" cy="1905000"/>
            </a:xfrm>
            <a:prstGeom prst="arc">
              <a:avLst>
                <a:gd name="adj1" fmla="val 17984692"/>
                <a:gd name="adj2" fmla="val 0"/>
              </a:avLst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latin typeface="Arial" charset="0"/>
              </a:endParaRPr>
            </a:p>
          </p:txBody>
        </p:sp>
        <p:sp>
          <p:nvSpPr>
            <p:cNvPr id="113" name="Textfeld 112"/>
            <p:cNvSpPr txBox="1"/>
            <p:nvPr/>
          </p:nvSpPr>
          <p:spPr>
            <a:xfrm>
              <a:off x="9703836" y="955591"/>
              <a:ext cx="1666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/>
                <a:t>z‘‘</a:t>
              </a:r>
            </a:p>
          </p:txBody>
        </p:sp>
        <p:sp>
          <p:nvSpPr>
            <p:cNvPr id="114" name="Textfeld 113"/>
            <p:cNvSpPr txBox="1"/>
            <p:nvPr/>
          </p:nvSpPr>
          <p:spPr>
            <a:xfrm>
              <a:off x="12831488" y="2724150"/>
              <a:ext cx="1666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/>
                <a:t>y‘‘</a:t>
              </a:r>
              <a:endParaRPr lang="de-AT" dirty="0"/>
            </a:p>
          </p:txBody>
        </p:sp>
        <p:sp>
          <p:nvSpPr>
            <p:cNvPr id="115" name="Textfeld 114"/>
            <p:cNvSpPr txBox="1"/>
            <p:nvPr/>
          </p:nvSpPr>
          <p:spPr>
            <a:xfrm>
              <a:off x="12998137" y="4112448"/>
              <a:ext cx="12984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/>
                <a:t>y‘</a:t>
              </a:r>
              <a:endParaRPr lang="de-AT" dirty="0"/>
            </a:p>
          </p:txBody>
        </p:sp>
        <p:sp>
          <p:nvSpPr>
            <p:cNvPr id="116" name="Textfeld 115"/>
            <p:cNvSpPr txBox="1"/>
            <p:nvPr/>
          </p:nvSpPr>
          <p:spPr>
            <a:xfrm>
              <a:off x="9698872" y="5943517"/>
              <a:ext cx="204940" cy="233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/>
                <a:t>x‘</a:t>
              </a:r>
              <a:endParaRPr lang="de-AT" dirty="0"/>
            </a:p>
          </p:txBody>
        </p:sp>
        <p:sp>
          <p:nvSpPr>
            <p:cNvPr id="117" name="Textfeld 116"/>
            <p:cNvSpPr txBox="1"/>
            <p:nvPr/>
          </p:nvSpPr>
          <p:spPr>
            <a:xfrm>
              <a:off x="11422232" y="1681559"/>
              <a:ext cx="180891" cy="233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>
                  <a:solidFill>
                    <a:schemeClr val="tx1"/>
                  </a:solidFill>
                </a:rPr>
                <a:t>k‘‘</a:t>
              </a:r>
              <a:endParaRPr lang="de-AT" dirty="0">
                <a:solidFill>
                  <a:schemeClr val="tx1"/>
                </a:solidFill>
              </a:endParaRPr>
            </a:p>
          </p:txBody>
        </p:sp>
        <p:sp>
          <p:nvSpPr>
            <p:cNvPr id="118" name="Textfeld 117"/>
            <p:cNvSpPr txBox="1"/>
            <p:nvPr/>
          </p:nvSpPr>
          <p:spPr>
            <a:xfrm>
              <a:off x="10563587" y="4147901"/>
              <a:ext cx="140940" cy="233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>
                  <a:solidFill>
                    <a:schemeClr val="tx1"/>
                  </a:solidFill>
                </a:rPr>
                <a:t>k‘</a:t>
              </a:r>
              <a:endParaRPr lang="de-AT" dirty="0">
                <a:solidFill>
                  <a:schemeClr val="tx1"/>
                </a:solidFill>
              </a:endParaRPr>
            </a:p>
          </p:txBody>
        </p:sp>
        <p:sp>
          <p:nvSpPr>
            <p:cNvPr id="119" name="Textfeld 118"/>
            <p:cNvSpPr txBox="1"/>
            <p:nvPr/>
          </p:nvSpPr>
          <p:spPr>
            <a:xfrm>
              <a:off x="11578941" y="2223936"/>
              <a:ext cx="191330" cy="233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>
                  <a:solidFill>
                    <a:schemeClr val="tx1"/>
                  </a:solidFill>
                </a:rPr>
                <a:t>p‘‘</a:t>
              </a:r>
              <a:endParaRPr lang="de-AT" dirty="0">
                <a:solidFill>
                  <a:schemeClr val="tx1"/>
                </a:solidFill>
              </a:endParaRPr>
            </a:p>
          </p:txBody>
        </p:sp>
        <p:sp>
          <p:nvSpPr>
            <p:cNvPr id="120" name="Textfeld 119"/>
            <p:cNvSpPr txBox="1"/>
            <p:nvPr/>
          </p:nvSpPr>
          <p:spPr>
            <a:xfrm>
              <a:off x="11591110" y="3964780"/>
              <a:ext cx="151380" cy="233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>
                  <a:solidFill>
                    <a:schemeClr val="tx1"/>
                  </a:solidFill>
                </a:rPr>
                <a:t>p‘</a:t>
              </a:r>
              <a:endParaRPr lang="de-AT" dirty="0">
                <a:solidFill>
                  <a:schemeClr val="tx1"/>
                </a:solidFill>
              </a:endParaRPr>
            </a:p>
          </p:txBody>
        </p:sp>
        <p:sp>
          <p:nvSpPr>
            <p:cNvPr id="121" name="Textfeld 120"/>
            <p:cNvSpPr txBox="1"/>
            <p:nvPr/>
          </p:nvSpPr>
          <p:spPr>
            <a:xfrm>
              <a:off x="12189364" y="1925221"/>
              <a:ext cx="168709" cy="233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marR="0" lvl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400" b="0" i="0" u="none" strike="noStrike" cap="none" normalizeH="0" baseline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  <a:lvl2pPr>
                <a:defRPr>
                  <a:latin typeface="Arial" pitchFamily="34" charset="0"/>
                  <a:cs typeface="Arial" pitchFamily="34" charset="0"/>
                </a:defRPr>
              </a:lvl2pPr>
              <a:lvl3pPr>
                <a:defRPr>
                  <a:latin typeface="Arial" pitchFamily="34" charset="0"/>
                  <a:cs typeface="Arial" pitchFamily="34" charset="0"/>
                </a:defRPr>
              </a:lvl3pPr>
              <a:lvl4pPr>
                <a:defRPr>
                  <a:latin typeface="Arial" pitchFamily="34" charset="0"/>
                  <a:cs typeface="Arial" pitchFamily="34" charset="0"/>
                </a:defRPr>
              </a:lvl4pPr>
              <a:lvl5pPr>
                <a:defRPr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de-AT" dirty="0" smtClean="0">
                  <a:latin typeface="Symbol" panose="05050102010706020507" pitchFamily="18" charset="2"/>
                </a:rPr>
                <a:t>e</a:t>
              </a:r>
              <a:r>
                <a:rPr lang="de-AT" dirty="0" smtClean="0"/>
                <a:t>‘‘</a:t>
              </a:r>
              <a:endParaRPr lang="de-AT" dirty="0"/>
            </a:p>
          </p:txBody>
        </p:sp>
      </p:grpSp>
    </p:spTree>
    <p:extLst>
      <p:ext uri="{BB962C8B-B14F-4D97-AF65-F5344CB8AC3E}">
        <p14:creationId xmlns:p14="http://schemas.microsoft.com/office/powerpoint/2010/main" val="27067364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2" grpId="0" animBg="1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245" y="3204926"/>
            <a:ext cx="2882933" cy="2531679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688" y="2978589"/>
            <a:ext cx="2466601" cy="2218099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Beispiel: Schiebfläche – Halle Solid Edge ST6</a:t>
            </a: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0" y="45867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1/6 einer Halle entsteht aus einer Schiebfläche mit einem Kreisbogen k (zwischen z</a:t>
            </a:r>
            <a:r>
              <a:rPr lang="de-AT" sz="1400" baseline="30000" dirty="0"/>
              <a:t>+</a:t>
            </a:r>
            <a:r>
              <a:rPr lang="de-AT" sz="1400" dirty="0" smtClean="0"/>
              <a:t>- und y</a:t>
            </a:r>
            <a:r>
              <a:rPr lang="de-AT" sz="1400" baseline="30000" dirty="0"/>
              <a:t>+</a:t>
            </a:r>
            <a:r>
              <a:rPr lang="de-AT" sz="1400" dirty="0" smtClean="0"/>
              <a:t>- Achse) als Leitkurve und einer Parabel p als Schiebkurve. Die Schiebfläche wird mit der zweitprojizierenden Ebene </a:t>
            </a:r>
            <a:r>
              <a:rPr lang="de-AT" sz="1400" dirty="0" smtClean="0">
                <a:latin typeface="Symbol" panose="05050102010706020507" pitchFamily="18" charset="2"/>
              </a:rPr>
              <a:t>e</a:t>
            </a:r>
            <a:r>
              <a:rPr lang="de-AT" sz="1400" dirty="0" smtClean="0"/>
              <a:t> abgeschnitten. Die Schiebfläche ist regelmäßig 6 Mal um die z-Achse angeordnet.</a:t>
            </a:r>
            <a:br>
              <a:rPr lang="de-AT" sz="1400" dirty="0" smtClean="0"/>
            </a:br>
            <a:r>
              <a:rPr lang="de-AT" sz="1400" dirty="0" smtClean="0"/>
              <a:t>Konstruiere die Halle als Flächenmodell (kein </a:t>
            </a:r>
            <a:r>
              <a:rPr lang="de-AT" sz="1400" dirty="0" err="1" smtClean="0"/>
              <a:t>Volumskörper</a:t>
            </a:r>
            <a:r>
              <a:rPr lang="de-AT" sz="1400" dirty="0" smtClean="0"/>
              <a:t>!).</a:t>
            </a:r>
            <a:endParaRPr lang="de-AT" sz="14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205" y="912852"/>
            <a:ext cx="2726606" cy="2264634"/>
          </a:xfrm>
          <a:prstGeom prst="rect">
            <a:avLst/>
          </a:prstGeom>
        </p:spPr>
      </p:pic>
      <p:sp>
        <p:nvSpPr>
          <p:cNvPr id="71" name="Freihandform 70"/>
          <p:cNvSpPr/>
          <p:nvPr/>
        </p:nvSpPr>
        <p:spPr>
          <a:xfrm>
            <a:off x="6823281" y="3425997"/>
            <a:ext cx="735305" cy="1583899"/>
          </a:xfrm>
          <a:custGeom>
            <a:avLst/>
            <a:gdLst>
              <a:gd name="connsiteX0" fmla="*/ 0 w 3014804"/>
              <a:gd name="connsiteY0" fmla="*/ 0 h 2498756"/>
              <a:gd name="connsiteX1" fmla="*/ 1783533 w 3014804"/>
              <a:gd name="connsiteY1" fmla="*/ 932507 h 2498756"/>
              <a:gd name="connsiteX2" fmla="*/ 3014804 w 3014804"/>
              <a:gd name="connsiteY2" fmla="*/ 2498756 h 2498756"/>
              <a:gd name="connsiteX0" fmla="*/ 0 w 3024329"/>
              <a:gd name="connsiteY0" fmla="*/ 0 h 2522569"/>
              <a:gd name="connsiteX1" fmla="*/ 1783533 w 3024329"/>
              <a:gd name="connsiteY1" fmla="*/ 932507 h 2522569"/>
              <a:gd name="connsiteX2" fmla="*/ 3024329 w 3024329"/>
              <a:gd name="connsiteY2" fmla="*/ 2522569 h 2522569"/>
              <a:gd name="connsiteX0" fmla="*/ 0 w 3024329"/>
              <a:gd name="connsiteY0" fmla="*/ 0 h 2522569"/>
              <a:gd name="connsiteX1" fmla="*/ 1783533 w 3024329"/>
              <a:gd name="connsiteY1" fmla="*/ 932507 h 2522569"/>
              <a:gd name="connsiteX2" fmla="*/ 3024329 w 3024329"/>
              <a:gd name="connsiteY2" fmla="*/ 2522569 h 2522569"/>
              <a:gd name="connsiteX0" fmla="*/ 0 w 2993373"/>
              <a:gd name="connsiteY0" fmla="*/ 0 h 2515425"/>
              <a:gd name="connsiteX1" fmla="*/ 1752577 w 2993373"/>
              <a:gd name="connsiteY1" fmla="*/ 92536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752577 w 2993373"/>
              <a:gd name="connsiteY1" fmla="*/ 92536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804965 w 2993373"/>
              <a:gd name="connsiteY1" fmla="*/ 98251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804965 w 2993373"/>
              <a:gd name="connsiteY1" fmla="*/ 982513 h 2515425"/>
              <a:gd name="connsiteX2" fmla="*/ 2993373 w 2993373"/>
              <a:gd name="connsiteY2" fmla="*/ 2515425 h 2515425"/>
              <a:gd name="connsiteX0" fmla="*/ 0 w 1818437"/>
              <a:gd name="connsiteY0" fmla="*/ 0 h 1991474"/>
              <a:gd name="connsiteX1" fmla="*/ 1804965 w 1818437"/>
              <a:gd name="connsiteY1" fmla="*/ 982513 h 1991474"/>
              <a:gd name="connsiteX2" fmla="*/ 924517 w 1818437"/>
              <a:gd name="connsiteY2" fmla="*/ 1991474 h 1991474"/>
              <a:gd name="connsiteX0" fmla="*/ 0 w 1617307"/>
              <a:gd name="connsiteY0" fmla="*/ 0 h 1991474"/>
              <a:gd name="connsiteX1" fmla="*/ 1601372 w 1617307"/>
              <a:gd name="connsiteY1" fmla="*/ 934609 h 1991474"/>
              <a:gd name="connsiteX2" fmla="*/ 924517 w 1617307"/>
              <a:gd name="connsiteY2" fmla="*/ 1991474 h 1991474"/>
              <a:gd name="connsiteX0" fmla="*/ 0 w 924517"/>
              <a:gd name="connsiteY0" fmla="*/ 0 h 1991474"/>
              <a:gd name="connsiteX1" fmla="*/ 924517 w 924517"/>
              <a:gd name="connsiteY1" fmla="*/ 1991474 h 1991474"/>
              <a:gd name="connsiteX0" fmla="*/ 0 w 924517"/>
              <a:gd name="connsiteY0" fmla="*/ 0 h 1991474"/>
              <a:gd name="connsiteX1" fmla="*/ 924517 w 924517"/>
              <a:gd name="connsiteY1" fmla="*/ 1991474 h 1991474"/>
              <a:gd name="connsiteX0" fmla="*/ 0 w 924517"/>
              <a:gd name="connsiteY0" fmla="*/ 0 h 1991474"/>
              <a:gd name="connsiteX1" fmla="*/ 924517 w 924517"/>
              <a:gd name="connsiteY1" fmla="*/ 1991474 h 199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4517" h="1991474">
                <a:moveTo>
                  <a:pt x="0" y="0"/>
                </a:moveTo>
                <a:cubicBezTo>
                  <a:pt x="335117" y="292569"/>
                  <a:pt x="688202" y="1073159"/>
                  <a:pt x="924517" y="1991474"/>
                </a:cubicBez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2" name="Freihandform 71"/>
          <p:cNvSpPr/>
          <p:nvPr/>
        </p:nvSpPr>
        <p:spPr>
          <a:xfrm>
            <a:off x="6816137" y="3426066"/>
            <a:ext cx="1787818" cy="1100670"/>
          </a:xfrm>
          <a:custGeom>
            <a:avLst/>
            <a:gdLst>
              <a:gd name="connsiteX0" fmla="*/ 0 w 3014804"/>
              <a:gd name="connsiteY0" fmla="*/ 0 h 2498756"/>
              <a:gd name="connsiteX1" fmla="*/ 1783533 w 3014804"/>
              <a:gd name="connsiteY1" fmla="*/ 932507 h 2498756"/>
              <a:gd name="connsiteX2" fmla="*/ 3014804 w 3014804"/>
              <a:gd name="connsiteY2" fmla="*/ 2498756 h 2498756"/>
              <a:gd name="connsiteX0" fmla="*/ 0 w 3024329"/>
              <a:gd name="connsiteY0" fmla="*/ 0 h 2522569"/>
              <a:gd name="connsiteX1" fmla="*/ 1783533 w 3024329"/>
              <a:gd name="connsiteY1" fmla="*/ 932507 h 2522569"/>
              <a:gd name="connsiteX2" fmla="*/ 3024329 w 3024329"/>
              <a:gd name="connsiteY2" fmla="*/ 2522569 h 2522569"/>
              <a:gd name="connsiteX0" fmla="*/ 0 w 3024329"/>
              <a:gd name="connsiteY0" fmla="*/ 0 h 2522569"/>
              <a:gd name="connsiteX1" fmla="*/ 1783533 w 3024329"/>
              <a:gd name="connsiteY1" fmla="*/ 932507 h 2522569"/>
              <a:gd name="connsiteX2" fmla="*/ 3024329 w 3024329"/>
              <a:gd name="connsiteY2" fmla="*/ 2522569 h 2522569"/>
              <a:gd name="connsiteX0" fmla="*/ 0 w 2993373"/>
              <a:gd name="connsiteY0" fmla="*/ 0 h 2515425"/>
              <a:gd name="connsiteX1" fmla="*/ 1752577 w 2993373"/>
              <a:gd name="connsiteY1" fmla="*/ 92536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752577 w 2993373"/>
              <a:gd name="connsiteY1" fmla="*/ 92536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804965 w 2993373"/>
              <a:gd name="connsiteY1" fmla="*/ 98251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804965 w 2993373"/>
              <a:gd name="connsiteY1" fmla="*/ 982513 h 2515425"/>
              <a:gd name="connsiteX2" fmla="*/ 2993373 w 2993373"/>
              <a:gd name="connsiteY2" fmla="*/ 2515425 h 2515425"/>
              <a:gd name="connsiteX0" fmla="*/ 0 w 1818437"/>
              <a:gd name="connsiteY0" fmla="*/ 0 h 1991474"/>
              <a:gd name="connsiteX1" fmla="*/ 1804965 w 1818437"/>
              <a:gd name="connsiteY1" fmla="*/ 982513 h 1991474"/>
              <a:gd name="connsiteX2" fmla="*/ 924517 w 1818437"/>
              <a:gd name="connsiteY2" fmla="*/ 1991474 h 1991474"/>
              <a:gd name="connsiteX0" fmla="*/ 0 w 1617307"/>
              <a:gd name="connsiteY0" fmla="*/ 0 h 1991474"/>
              <a:gd name="connsiteX1" fmla="*/ 1601372 w 1617307"/>
              <a:gd name="connsiteY1" fmla="*/ 934609 h 1991474"/>
              <a:gd name="connsiteX2" fmla="*/ 924517 w 1617307"/>
              <a:gd name="connsiteY2" fmla="*/ 1991474 h 1991474"/>
              <a:gd name="connsiteX0" fmla="*/ 0 w 924517"/>
              <a:gd name="connsiteY0" fmla="*/ 0 h 1991474"/>
              <a:gd name="connsiteX1" fmla="*/ 924517 w 924517"/>
              <a:gd name="connsiteY1" fmla="*/ 1991474 h 1991474"/>
              <a:gd name="connsiteX0" fmla="*/ 0 w 924517"/>
              <a:gd name="connsiteY0" fmla="*/ 0 h 1991474"/>
              <a:gd name="connsiteX1" fmla="*/ 924517 w 924517"/>
              <a:gd name="connsiteY1" fmla="*/ 1991474 h 1991474"/>
              <a:gd name="connsiteX0" fmla="*/ 0 w 924517"/>
              <a:gd name="connsiteY0" fmla="*/ 0 h 1991474"/>
              <a:gd name="connsiteX1" fmla="*/ 924517 w 924517"/>
              <a:gd name="connsiteY1" fmla="*/ 1991474 h 1991474"/>
              <a:gd name="connsiteX0" fmla="*/ 0 w 1104157"/>
              <a:gd name="connsiteY0" fmla="*/ 0 h 1997461"/>
              <a:gd name="connsiteX1" fmla="*/ 1104157 w 1104157"/>
              <a:gd name="connsiteY1" fmla="*/ 1997461 h 1997461"/>
              <a:gd name="connsiteX0" fmla="*/ 0 w 1400564"/>
              <a:gd name="connsiteY0" fmla="*/ 0 h 886686"/>
              <a:gd name="connsiteX1" fmla="*/ 1400564 w 1400564"/>
              <a:gd name="connsiteY1" fmla="*/ 886686 h 886686"/>
              <a:gd name="connsiteX0" fmla="*/ 0 w 2226909"/>
              <a:gd name="connsiteY0" fmla="*/ 0 h 1380697"/>
              <a:gd name="connsiteX1" fmla="*/ 2226909 w 2226909"/>
              <a:gd name="connsiteY1" fmla="*/ 1380697 h 1380697"/>
              <a:gd name="connsiteX0" fmla="*/ 0 w 2226909"/>
              <a:gd name="connsiteY0" fmla="*/ 0 h 1380697"/>
              <a:gd name="connsiteX1" fmla="*/ 2226909 w 2226909"/>
              <a:gd name="connsiteY1" fmla="*/ 1380697 h 1380697"/>
              <a:gd name="connsiteX0" fmla="*/ 0 w 2226909"/>
              <a:gd name="connsiteY0" fmla="*/ 3353 h 1384050"/>
              <a:gd name="connsiteX1" fmla="*/ 2226909 w 2226909"/>
              <a:gd name="connsiteY1" fmla="*/ 1384050 h 1384050"/>
              <a:gd name="connsiteX0" fmla="*/ 0 w 2226909"/>
              <a:gd name="connsiteY0" fmla="*/ 3201 h 1383898"/>
              <a:gd name="connsiteX1" fmla="*/ 2226909 w 2226909"/>
              <a:gd name="connsiteY1" fmla="*/ 1383898 h 1383898"/>
              <a:gd name="connsiteX0" fmla="*/ 0 w 2247867"/>
              <a:gd name="connsiteY0" fmla="*/ 3201 h 1383898"/>
              <a:gd name="connsiteX1" fmla="*/ 2247867 w 2247867"/>
              <a:gd name="connsiteY1" fmla="*/ 1383898 h 138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47867" h="1383898">
                <a:moveTo>
                  <a:pt x="0" y="3201"/>
                </a:moveTo>
                <a:cubicBezTo>
                  <a:pt x="400986" y="-51534"/>
                  <a:pt x="1787002" y="603308"/>
                  <a:pt x="2247867" y="1383898"/>
                </a:cubicBez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2" name="Freihandform 61"/>
          <p:cNvSpPr/>
          <p:nvPr/>
        </p:nvSpPr>
        <p:spPr>
          <a:xfrm>
            <a:off x="7557674" y="4392209"/>
            <a:ext cx="1046282" cy="611074"/>
          </a:xfrm>
          <a:custGeom>
            <a:avLst/>
            <a:gdLst>
              <a:gd name="connsiteX0" fmla="*/ 0 w 3014804"/>
              <a:gd name="connsiteY0" fmla="*/ 0 h 2498756"/>
              <a:gd name="connsiteX1" fmla="*/ 1783533 w 3014804"/>
              <a:gd name="connsiteY1" fmla="*/ 932507 h 2498756"/>
              <a:gd name="connsiteX2" fmla="*/ 3014804 w 3014804"/>
              <a:gd name="connsiteY2" fmla="*/ 2498756 h 2498756"/>
              <a:gd name="connsiteX0" fmla="*/ 0 w 3024329"/>
              <a:gd name="connsiteY0" fmla="*/ 0 h 2522569"/>
              <a:gd name="connsiteX1" fmla="*/ 1783533 w 3024329"/>
              <a:gd name="connsiteY1" fmla="*/ 932507 h 2522569"/>
              <a:gd name="connsiteX2" fmla="*/ 3024329 w 3024329"/>
              <a:gd name="connsiteY2" fmla="*/ 2522569 h 2522569"/>
              <a:gd name="connsiteX0" fmla="*/ 0 w 3024329"/>
              <a:gd name="connsiteY0" fmla="*/ 0 h 2522569"/>
              <a:gd name="connsiteX1" fmla="*/ 1783533 w 3024329"/>
              <a:gd name="connsiteY1" fmla="*/ 932507 h 2522569"/>
              <a:gd name="connsiteX2" fmla="*/ 3024329 w 3024329"/>
              <a:gd name="connsiteY2" fmla="*/ 2522569 h 2522569"/>
              <a:gd name="connsiteX0" fmla="*/ 0 w 2993373"/>
              <a:gd name="connsiteY0" fmla="*/ 0 h 2515425"/>
              <a:gd name="connsiteX1" fmla="*/ 1752577 w 2993373"/>
              <a:gd name="connsiteY1" fmla="*/ 92536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752577 w 2993373"/>
              <a:gd name="connsiteY1" fmla="*/ 92536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804965 w 2993373"/>
              <a:gd name="connsiteY1" fmla="*/ 982513 h 2515425"/>
              <a:gd name="connsiteX2" fmla="*/ 2993373 w 2993373"/>
              <a:gd name="connsiteY2" fmla="*/ 2515425 h 2515425"/>
              <a:gd name="connsiteX0" fmla="*/ 0 w 2993373"/>
              <a:gd name="connsiteY0" fmla="*/ 0 h 2515425"/>
              <a:gd name="connsiteX1" fmla="*/ 1804965 w 2993373"/>
              <a:gd name="connsiteY1" fmla="*/ 982513 h 2515425"/>
              <a:gd name="connsiteX2" fmla="*/ 2993373 w 2993373"/>
              <a:gd name="connsiteY2" fmla="*/ 2515425 h 2515425"/>
              <a:gd name="connsiteX0" fmla="*/ 0 w 1809526"/>
              <a:gd name="connsiteY0" fmla="*/ 1182081 h 1534709"/>
              <a:gd name="connsiteX1" fmla="*/ 621118 w 1809526"/>
              <a:gd name="connsiteY1" fmla="*/ 1797 h 1534709"/>
              <a:gd name="connsiteX2" fmla="*/ 1809526 w 1809526"/>
              <a:gd name="connsiteY2" fmla="*/ 1534709 h 1534709"/>
              <a:gd name="connsiteX0" fmla="*/ 0 w 1833478"/>
              <a:gd name="connsiteY0" fmla="*/ 1199852 h 1534515"/>
              <a:gd name="connsiteX1" fmla="*/ 645070 w 1833478"/>
              <a:gd name="connsiteY1" fmla="*/ 1603 h 1534515"/>
              <a:gd name="connsiteX2" fmla="*/ 1833478 w 1833478"/>
              <a:gd name="connsiteY2" fmla="*/ 1534515 h 1534515"/>
              <a:gd name="connsiteX0" fmla="*/ 0 w 1833478"/>
              <a:gd name="connsiteY0" fmla="*/ 1200839 h 1535502"/>
              <a:gd name="connsiteX1" fmla="*/ 645070 w 1833478"/>
              <a:gd name="connsiteY1" fmla="*/ 2590 h 1535502"/>
              <a:gd name="connsiteX2" fmla="*/ 1833478 w 1833478"/>
              <a:gd name="connsiteY2" fmla="*/ 1535502 h 1535502"/>
              <a:gd name="connsiteX0" fmla="*/ 0 w 1833478"/>
              <a:gd name="connsiteY0" fmla="*/ 1039725 h 1374388"/>
              <a:gd name="connsiteX1" fmla="*/ 782794 w 1833478"/>
              <a:gd name="connsiteY1" fmla="*/ 3152 h 1374388"/>
              <a:gd name="connsiteX2" fmla="*/ 1833478 w 1833478"/>
              <a:gd name="connsiteY2" fmla="*/ 1374388 h 1374388"/>
              <a:gd name="connsiteX0" fmla="*/ 0 w 1315516"/>
              <a:gd name="connsiteY0" fmla="*/ 1063475 h 1063474"/>
              <a:gd name="connsiteX1" fmla="*/ 782794 w 1315516"/>
              <a:gd name="connsiteY1" fmla="*/ 26902 h 1063474"/>
              <a:gd name="connsiteX2" fmla="*/ 1315516 w 1315516"/>
              <a:gd name="connsiteY2" fmla="*/ 475985 h 1063474"/>
              <a:gd name="connsiteX0" fmla="*/ 0 w 1315516"/>
              <a:gd name="connsiteY0" fmla="*/ 1059524 h 1059525"/>
              <a:gd name="connsiteX1" fmla="*/ 782794 w 1315516"/>
              <a:gd name="connsiteY1" fmla="*/ 22951 h 1059525"/>
              <a:gd name="connsiteX2" fmla="*/ 1315516 w 1315516"/>
              <a:gd name="connsiteY2" fmla="*/ 472034 h 1059525"/>
              <a:gd name="connsiteX0" fmla="*/ 0 w 1315516"/>
              <a:gd name="connsiteY0" fmla="*/ 1023570 h 1023569"/>
              <a:gd name="connsiteX1" fmla="*/ 609141 w 1315516"/>
              <a:gd name="connsiteY1" fmla="*/ 25919 h 1023569"/>
              <a:gd name="connsiteX2" fmla="*/ 1315516 w 1315516"/>
              <a:gd name="connsiteY2" fmla="*/ 436080 h 1023569"/>
              <a:gd name="connsiteX0" fmla="*/ 0 w 1315516"/>
              <a:gd name="connsiteY0" fmla="*/ 1035355 h 1035355"/>
              <a:gd name="connsiteX1" fmla="*/ 609141 w 1315516"/>
              <a:gd name="connsiteY1" fmla="*/ 37704 h 1035355"/>
              <a:gd name="connsiteX2" fmla="*/ 1315516 w 1315516"/>
              <a:gd name="connsiteY2" fmla="*/ 447865 h 1035355"/>
              <a:gd name="connsiteX0" fmla="*/ 0 w 1315516"/>
              <a:gd name="connsiteY0" fmla="*/ 849472 h 849472"/>
              <a:gd name="connsiteX1" fmla="*/ 896565 w 1315516"/>
              <a:gd name="connsiteY1" fmla="*/ 136251 h 849472"/>
              <a:gd name="connsiteX2" fmla="*/ 1315516 w 1315516"/>
              <a:gd name="connsiteY2" fmla="*/ 261982 h 849472"/>
              <a:gd name="connsiteX0" fmla="*/ 0 w 1315516"/>
              <a:gd name="connsiteY0" fmla="*/ 849472 h 849472"/>
              <a:gd name="connsiteX1" fmla="*/ 896565 w 1315516"/>
              <a:gd name="connsiteY1" fmla="*/ 136251 h 849472"/>
              <a:gd name="connsiteX2" fmla="*/ 1315516 w 1315516"/>
              <a:gd name="connsiteY2" fmla="*/ 261982 h 849472"/>
              <a:gd name="connsiteX0" fmla="*/ 0 w 1315516"/>
              <a:gd name="connsiteY0" fmla="*/ 768317 h 768317"/>
              <a:gd name="connsiteX1" fmla="*/ 896565 w 1315516"/>
              <a:gd name="connsiteY1" fmla="*/ 55096 h 768317"/>
              <a:gd name="connsiteX2" fmla="*/ 1315516 w 1315516"/>
              <a:gd name="connsiteY2" fmla="*/ 180827 h 768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5516" h="768317">
                <a:moveTo>
                  <a:pt x="0" y="768317"/>
                </a:moveTo>
                <a:cubicBezTo>
                  <a:pt x="394203" y="382577"/>
                  <a:pt x="677312" y="153011"/>
                  <a:pt x="896565" y="55096"/>
                </a:cubicBezTo>
                <a:cubicBezTo>
                  <a:pt x="1115818" y="-42819"/>
                  <a:pt x="1244447" y="-15725"/>
                  <a:pt x="1315516" y="180827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3" name="Textfeld 62"/>
          <p:cNvSpPr txBox="1"/>
          <p:nvPr/>
        </p:nvSpPr>
        <p:spPr>
          <a:xfrm>
            <a:off x="-17929" y="1384336"/>
            <a:ext cx="67810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Klick auf die Fläche, dann       , danach auf die projizierten </a:t>
            </a:r>
            <a:br>
              <a:rPr lang="de-AT" dirty="0" smtClean="0"/>
            </a:br>
            <a:r>
              <a:rPr lang="de-AT" dirty="0" smtClean="0"/>
              <a:t>Kurven, wieder       zuletzt auf die Teile, die abgeschnitten </a:t>
            </a:r>
          </a:p>
          <a:p>
            <a:r>
              <a:rPr lang="de-AT" dirty="0" smtClean="0"/>
              <a:t>werden sollen und      . Klick danach auf „</a:t>
            </a:r>
            <a:r>
              <a:rPr lang="de-AT" dirty="0"/>
              <a:t>F</a:t>
            </a:r>
            <a:r>
              <a:rPr lang="de-AT" dirty="0" smtClean="0"/>
              <a:t>ertig stellen“.</a:t>
            </a:r>
            <a:endParaRPr lang="de-AT" dirty="0"/>
          </a:p>
        </p:txBody>
      </p:sp>
      <p:pic>
        <p:nvPicPr>
          <p:cNvPr id="64" name="Grafik 6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3" t="17131" r="6336" b="11528"/>
          <a:stretch/>
        </p:blipFill>
        <p:spPr>
          <a:xfrm>
            <a:off x="1661672" y="1691532"/>
            <a:ext cx="300038" cy="278606"/>
          </a:xfrm>
          <a:prstGeom prst="rect">
            <a:avLst/>
          </a:prstGeom>
        </p:spPr>
      </p:pic>
      <p:pic>
        <p:nvPicPr>
          <p:cNvPr id="74" name="Grafik 7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3" t="17131" r="6336" b="11528"/>
          <a:stretch/>
        </p:blipFill>
        <p:spPr>
          <a:xfrm>
            <a:off x="2770062" y="1412926"/>
            <a:ext cx="300038" cy="278606"/>
          </a:xfrm>
          <a:prstGeom prst="rect">
            <a:avLst/>
          </a:prstGeom>
        </p:spPr>
      </p:pic>
      <p:pic>
        <p:nvPicPr>
          <p:cNvPr id="75" name="Grafik 7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3" t="17131" r="6336" b="11528"/>
          <a:stretch/>
        </p:blipFill>
        <p:spPr>
          <a:xfrm>
            <a:off x="1972024" y="1983697"/>
            <a:ext cx="300038" cy="278606"/>
          </a:xfrm>
          <a:prstGeom prst="rect">
            <a:avLst/>
          </a:prstGeom>
        </p:spPr>
      </p:pic>
      <p:sp>
        <p:nvSpPr>
          <p:cNvPr id="76" name="Textfeld 75"/>
          <p:cNvSpPr txBox="1"/>
          <p:nvPr/>
        </p:nvSpPr>
        <p:spPr>
          <a:xfrm>
            <a:off x="0" y="2303875"/>
            <a:ext cx="6507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     Erstelle ein Kreismuster mit der getrimmten Schiebfläche. </a:t>
            </a:r>
            <a:br>
              <a:rPr lang="de-AT" dirty="0" smtClean="0"/>
            </a:br>
            <a:r>
              <a:rPr lang="de-AT" dirty="0" smtClean="0"/>
              <a:t>(Registerkarte Home/ Befehlsgruppe Muster)</a:t>
            </a:r>
            <a:endParaRPr lang="de-AT" dirty="0"/>
          </a:p>
        </p:txBody>
      </p:sp>
      <p:pic>
        <p:nvPicPr>
          <p:cNvPr id="77" name="Grafik 7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2" y="2303875"/>
            <a:ext cx="342900" cy="333375"/>
          </a:xfrm>
          <a:prstGeom prst="rect">
            <a:avLst/>
          </a:prstGeom>
        </p:spPr>
      </p:pic>
      <p:sp>
        <p:nvSpPr>
          <p:cNvPr id="78" name="Textfeld 77"/>
          <p:cNvSpPr txBox="1"/>
          <p:nvPr/>
        </p:nvSpPr>
        <p:spPr>
          <a:xfrm>
            <a:off x="0" y="2978950"/>
            <a:ext cx="6237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Wähle die Fläche      , wähle die Ebene, in der das Muster zu sehen ist (hier </a:t>
            </a:r>
            <a:r>
              <a:rPr lang="de-AT" dirty="0" err="1" smtClean="0"/>
              <a:t>xy</a:t>
            </a:r>
            <a:r>
              <a:rPr lang="de-AT" dirty="0" smtClean="0"/>
              <a:t>).</a:t>
            </a:r>
            <a:endParaRPr lang="de-AT" dirty="0"/>
          </a:p>
        </p:txBody>
      </p:sp>
      <p:pic>
        <p:nvPicPr>
          <p:cNvPr id="79" name="Grafik 7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3" t="17131" r="6336" b="11528"/>
          <a:stretch/>
        </p:blipFill>
        <p:spPr>
          <a:xfrm>
            <a:off x="1915432" y="3024313"/>
            <a:ext cx="300038" cy="278606"/>
          </a:xfrm>
          <a:prstGeom prst="rect">
            <a:avLst/>
          </a:prstGeom>
        </p:spPr>
      </p:pic>
      <p:sp>
        <p:nvSpPr>
          <p:cNvPr id="80" name="Textfeld 79"/>
          <p:cNvSpPr txBox="1"/>
          <p:nvPr/>
        </p:nvSpPr>
        <p:spPr>
          <a:xfrm>
            <a:off x="0" y="3654025"/>
            <a:ext cx="6417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Identifiziere das Drehzentrum für dieses Muster und ziehe </a:t>
            </a:r>
            <a:br>
              <a:rPr lang="de-AT" dirty="0" smtClean="0"/>
            </a:br>
            <a:r>
              <a:rPr lang="de-AT" dirty="0" smtClean="0"/>
              <a:t>einen beliebig großen Kreis auf.</a:t>
            </a:r>
            <a:endParaRPr lang="de-AT" dirty="0"/>
          </a:p>
        </p:txBody>
      </p:sp>
      <p:sp>
        <p:nvSpPr>
          <p:cNvPr id="81" name="Textfeld 80"/>
          <p:cNvSpPr txBox="1"/>
          <p:nvPr/>
        </p:nvSpPr>
        <p:spPr>
          <a:xfrm>
            <a:off x="0" y="4303547"/>
            <a:ext cx="6552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Aktiviere den </a:t>
            </a:r>
            <a:r>
              <a:rPr lang="de-AT" dirty="0"/>
              <a:t>I</a:t>
            </a:r>
            <a:r>
              <a:rPr lang="de-AT" dirty="0" smtClean="0"/>
              <a:t>con für Vollkreis und stell bei der Anzahl 6 ein.</a:t>
            </a:r>
            <a:endParaRPr lang="de-AT" dirty="0"/>
          </a:p>
        </p:txBody>
      </p:sp>
      <p:sp>
        <p:nvSpPr>
          <p:cNvPr id="82" name="Textfeld 81"/>
          <p:cNvSpPr txBox="1"/>
          <p:nvPr/>
        </p:nvSpPr>
        <p:spPr>
          <a:xfrm>
            <a:off x="0" y="4672879"/>
            <a:ext cx="6552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Gib zuletzt noch die Richtung an, in die gemustert werden soll. (ist bei einem Vollkreis egal)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8516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8" grpId="0"/>
      <p:bldP spid="80" grpId="0"/>
      <p:bldP spid="81" grpId="0"/>
      <p:bldP spid="82" grpId="0"/>
    </p:bldLst>
  </p:timing>
</p:sld>
</file>

<file path=ppt/theme/theme1.xml><?xml version="1.0" encoding="utf-8"?>
<a:theme xmlns:a="http://schemas.openxmlformats.org/drawingml/2006/main" name="veritas_hz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Veritas Exampl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>
            <a:solidFill>
              <a:schemeClr val="l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>
          <a:solidFill>
            <a:schemeClr val="tx1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/>
</a:theme>
</file>

<file path=ppt/theme/theme3.xml><?xml version="1.0" encoding="utf-8"?>
<a:theme xmlns:a="http://schemas.openxmlformats.org/drawingml/2006/main" name="Helgrid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eritas_gruen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Sandra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veritas_hz</Template>
  <TotalTime>0</TotalTime>
  <Words>516</Words>
  <Application>Microsoft Office PowerPoint</Application>
  <PresentationFormat>Bildschirmpräsentation (4:3)</PresentationFormat>
  <Paragraphs>77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5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veritas_hz</vt:lpstr>
      <vt:lpstr>Veritas Example</vt:lpstr>
      <vt:lpstr>Helgrid_Master</vt:lpstr>
      <vt:lpstr>Veritas_gruen_Master</vt:lpstr>
      <vt:lpstr>Sandra_Master</vt:lpstr>
      <vt:lpstr>Beispiel: Schiebfläche – Halle Solid Edge ST6</vt:lpstr>
      <vt:lpstr>Beispiel: Schiebfläche – Halle Solid Edge ST6</vt:lpstr>
      <vt:lpstr>Beispiel: Schiebfläche – Halle Solid Edge ST6</vt:lpstr>
      <vt:lpstr>Beispiel: Schiebfläche – Halle Solid Edge ST6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Beispiel: Schiebfläche - Salatschüssel</dc:title>
  <dc:creator>1 Helgrid</dc:creator>
  <cp:lastModifiedBy>1 Helgrid</cp:lastModifiedBy>
  <cp:revision>52</cp:revision>
  <cp:lastPrinted>2014-12-06T12:01:12Z</cp:lastPrinted>
  <dcterms:created xsi:type="dcterms:W3CDTF">2012-12-05T13:12:39Z</dcterms:created>
  <dcterms:modified xsi:type="dcterms:W3CDTF">2016-03-07T15:04:16Z</dcterms:modified>
</cp:coreProperties>
</file>