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60" r:id="rId2"/>
    <p:sldMasterId id="2147483670" r:id="rId3"/>
    <p:sldMasterId id="2147483672" r:id="rId4"/>
    <p:sldMasterId id="2147483674" r:id="rId5"/>
  </p:sldMasterIdLst>
  <p:notesMasterIdLst>
    <p:notesMasterId r:id="rId12"/>
  </p:notesMasterIdLst>
  <p:handoutMasterIdLst>
    <p:handoutMasterId r:id="rId13"/>
  </p:handoutMasterIdLst>
  <p:sldIdLst>
    <p:sldId id="267" r:id="rId6"/>
    <p:sldId id="275" r:id="rId7"/>
    <p:sldId id="280" r:id="rId8"/>
    <p:sldId id="276" r:id="rId9"/>
    <p:sldId id="278" r:id="rId10"/>
    <p:sldId id="279" r:id="rId1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wZE3pAr+uxbG4Z36H+lk0A==" hashData="HyCFTXx7ZCekj/jjgwRMkI4nzEw="/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  <a:srgbClr val="DA5800"/>
    <a:srgbClr val="007A37"/>
    <a:srgbClr val="9900FF"/>
    <a:srgbClr val="00CC00"/>
    <a:srgbClr val="008080"/>
    <a:srgbClr val="C8C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>
        <p:scale>
          <a:sx n="84" d="100"/>
          <a:sy n="84" d="100"/>
        </p:scale>
        <p:origin x="-380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Kopfzeilenplatzhalter 1"/>
          <p:cNvSpPr>
            <a:spLocks noGrp="1"/>
          </p:cNvSpPr>
          <p:nvPr>
            <p:ph type="hdr" sz="quarter"/>
          </p:nvPr>
        </p:nvSpPr>
        <p:spPr>
          <a:xfrm>
            <a:off x="-6097" y="200922"/>
            <a:ext cx="6864097" cy="511731"/>
          </a:xfrm>
          <a:prstGeom prst="rect">
            <a:avLst/>
          </a:prstGeom>
        </p:spPr>
        <p:txBody>
          <a:bodyPr vert="horz" lIns="99040" tIns="49521" rIns="99040" bIns="49521" rtlCol="0" anchor="ctr" anchorCtr="0"/>
          <a:lstStyle>
            <a:lvl1pPr algn="l">
              <a:defRPr sz="1300"/>
            </a:lvl1pPr>
          </a:lstStyle>
          <a:p>
            <a:pPr algn="ctr"/>
            <a:r>
              <a:rPr lang="de-DE" sz="1600" dirty="0" smtClean="0"/>
              <a:t>Beispiel: </a:t>
            </a:r>
            <a:r>
              <a:rPr lang="de-AT" sz="1600" dirty="0"/>
              <a:t>Parabelschnitt eines Drehkegels im Parallelriss</a:t>
            </a:r>
            <a:endParaRPr lang="de-DE" sz="1600" dirty="0"/>
          </a:p>
        </p:txBody>
      </p:sp>
      <p:sp>
        <p:nvSpPr>
          <p:cNvPr id="31" name="Textfeld 30"/>
          <p:cNvSpPr txBox="1"/>
          <p:nvPr/>
        </p:nvSpPr>
        <p:spPr>
          <a:xfrm>
            <a:off x="3159267" y="8868412"/>
            <a:ext cx="3698733" cy="275588"/>
          </a:xfrm>
          <a:prstGeom prst="rect">
            <a:avLst/>
          </a:prstGeom>
          <a:noFill/>
        </p:spPr>
        <p:txBody>
          <a:bodyPr wrap="square" lIns="99040" tIns="49521" rIns="99040" bIns="49521" rtlCol="0" anchor="ctr">
            <a:spAutoFit/>
          </a:bodyPr>
          <a:lstStyle/>
          <a:p>
            <a:pPr algn="r"/>
            <a:r>
              <a:rPr lang="de-AT" sz="1100" dirty="0" smtClean="0"/>
              <a:t>10_04_02_te</a:t>
            </a:r>
            <a:endParaRPr lang="de-AT" sz="1100" dirty="0"/>
          </a:p>
        </p:txBody>
      </p:sp>
      <p:sp>
        <p:nvSpPr>
          <p:cNvPr id="4" name="Textfeld 3"/>
          <p:cNvSpPr txBox="1"/>
          <p:nvPr/>
        </p:nvSpPr>
        <p:spPr>
          <a:xfrm>
            <a:off x="-1" y="8882390"/>
            <a:ext cx="36540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100" dirty="0" smtClean="0"/>
              <a:t> © </a:t>
            </a:r>
            <a:r>
              <a:rPr lang="de-AT" sz="1100" dirty="0"/>
              <a:t>M</a:t>
            </a:r>
            <a:r>
              <a:rPr lang="de-AT" sz="1100" dirty="0" smtClean="0"/>
              <a:t>ag. </a:t>
            </a:r>
            <a:r>
              <a:rPr lang="de-AT" sz="1100" dirty="0" err="1" smtClean="0"/>
              <a:t>Helgrid</a:t>
            </a:r>
            <a:r>
              <a:rPr lang="de-AT" sz="1100" dirty="0" smtClean="0"/>
              <a:t> Müller</a:t>
            </a:r>
            <a:endParaRPr lang="de-AT" sz="1100" dirty="0"/>
          </a:p>
        </p:txBody>
      </p:sp>
    </p:spTree>
    <p:extLst>
      <p:ext uri="{BB962C8B-B14F-4D97-AF65-F5344CB8AC3E}">
        <p14:creationId xmlns:p14="http://schemas.microsoft.com/office/powerpoint/2010/main" val="4160915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237BA-151A-40ED-934E-0FEF0CF97531}" type="datetimeFigureOut">
              <a:rPr lang="en-US" smtClean="0"/>
              <a:pPr/>
              <a:t>2/5/2017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F8271-AAD0-4104-8851-2666C979F7B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80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lang="de-AT" sz="28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Titel 1"/>
          <p:cNvSpPr txBox="1">
            <a:spLocks/>
          </p:cNvSpPr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lang="de-AT" sz="28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lang="de-AT" sz="28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rgbClr val="C8C8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_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0" y="0"/>
            <a:ext cx="4572000" cy="468000"/>
          </a:xfrm>
          <a:prstGeom prst="rect">
            <a:avLst/>
          </a:prstGeom>
          <a:solidFill>
            <a:srgbClr val="C8C8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4572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lang="de-AT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Titelmasterformat durch Klicken bearbeiten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468000"/>
          </a:xfrm>
          <a:prstGeom prst="rect">
            <a:avLst/>
          </a:prstGeom>
          <a:solidFill>
            <a:srgbClr val="FF0000">
              <a:alpha val="20000"/>
            </a:srgbClr>
          </a:solidFill>
        </p:spPr>
        <p:txBody>
          <a:bodyPr anchor="ctr" anchorCtr="0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468000"/>
          </a:xfrm>
          <a:prstGeom prst="rect">
            <a:avLst/>
          </a:prstGeom>
          <a:solidFill>
            <a:srgbClr val="00CC00">
              <a:alpha val="20000"/>
            </a:srgbClr>
          </a:solidFill>
        </p:spPr>
        <p:txBody>
          <a:bodyPr anchor="ctr" anchorCtr="0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8902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468000"/>
          </a:xfrm>
          <a:prstGeom prst="rect">
            <a:avLst/>
          </a:prstGeom>
          <a:solidFill>
            <a:srgbClr val="00CC00">
              <a:alpha val="20000"/>
            </a:srgbClr>
          </a:solidFill>
        </p:spPr>
        <p:txBody>
          <a:bodyPr anchor="ctr" anchorCtr="0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89029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8001000" y="6611779"/>
            <a:ext cx="114300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FB3E5CC-1D03-4342-AD81-4A5399B2BB69}" type="slidenum">
              <a:rPr lang="de-AT" sz="1000"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AT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Dokumente und Einstellungen\LosbichlerH\Eigene Dateien\Daten-Sandra\HTL\DG_ ENGLISH\02_pptx_theorie\03 in ARBEIT\Veritas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662259"/>
            <a:ext cx="709724" cy="14526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8001000" y="6611779"/>
            <a:ext cx="114300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267D358-3976-4C98-BFEA-48581629DE6B}" type="slidenum">
              <a:rPr lang="de-AT" sz="1000"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AT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Dokumente und Einstellungen\LosbichlerH\Eigene Dateien\Daten-Sandra\HTL\DG_ ENGLISH\02_pptx_theorie\03 in ARBEIT\Veritas-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6662259"/>
            <a:ext cx="709724" cy="14526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0" y="6603159"/>
            <a:ext cx="22767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© Mag. </a:t>
            </a:r>
            <a:r>
              <a:rPr lang="de-DE" sz="10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Helgrid</a:t>
            </a:r>
            <a:r>
              <a:rPr lang="de-DE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Müller</a:t>
            </a:r>
            <a:endParaRPr lang="de-AT" sz="10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8622450" y="6624355"/>
            <a:ext cx="5215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3321493-2B16-43EB-A149-341C12684761}" type="slidenum">
              <a:rPr lang="de-AT" sz="1000" smtClean="0"/>
              <a:pPr algn="r"/>
              <a:t>‹Nr.›</a:t>
            </a:fld>
            <a:endParaRPr lang="de-AT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0" y="6603159"/>
            <a:ext cx="22767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© Mag. Sandra Losbichler</a:t>
            </a:r>
            <a:endParaRPr lang="de-AT" sz="10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8622450" y="6624355"/>
            <a:ext cx="5215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3321493-2B16-43EB-A149-341C12684761}" type="slidenum">
              <a:rPr lang="de-AT" sz="1000" smtClean="0"/>
              <a:pPr algn="r"/>
              <a:t>‹Nr.›</a:t>
            </a:fld>
            <a:endParaRPr lang="de-AT" sz="1000" dirty="0"/>
          </a:p>
        </p:txBody>
      </p:sp>
    </p:spTree>
    <p:extLst>
      <p:ext uri="{BB962C8B-B14F-4D97-AF65-F5344CB8AC3E}">
        <p14:creationId xmlns:p14="http://schemas.microsoft.com/office/powerpoint/2010/main" val="2787331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8622450" y="6624355"/>
            <a:ext cx="5215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3321493-2B16-43EB-A149-341C12684761}" type="slidenum">
              <a:rPr lang="de-AT" sz="1000" smtClean="0"/>
              <a:pPr algn="r"/>
              <a:t>‹Nr.›</a:t>
            </a:fld>
            <a:endParaRPr lang="de-AT" sz="1000" dirty="0"/>
          </a:p>
        </p:txBody>
      </p:sp>
      <p:pic>
        <p:nvPicPr>
          <p:cNvPr id="4" name="Picture 2" descr="C:\Dokumente und Einstellungen\LosbichlerH\Eigene Dateien\Daten-Sandra\HTL\DG_ ENGLISH\02_pptx_theorie\03 in ARBEIT\Veritas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662259"/>
            <a:ext cx="709724" cy="1452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87331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Line 170"/>
          <p:cNvSpPr>
            <a:spLocks noChangeShapeType="1"/>
          </p:cNvSpPr>
          <p:nvPr/>
        </p:nvSpPr>
        <p:spPr bwMode="auto">
          <a:xfrm flipV="1">
            <a:off x="4760316" y="4647842"/>
            <a:ext cx="1538151" cy="1309650"/>
          </a:xfrm>
          <a:prstGeom prst="line">
            <a:avLst/>
          </a:prstGeom>
          <a:noFill/>
          <a:ln w="9525" cap="rnd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33" name="Line 170"/>
          <p:cNvSpPr>
            <a:spLocks noChangeShapeType="1"/>
          </p:cNvSpPr>
          <p:nvPr/>
        </p:nvSpPr>
        <p:spPr bwMode="auto">
          <a:xfrm flipV="1">
            <a:off x="4762627" y="4648715"/>
            <a:ext cx="1538151" cy="1309650"/>
          </a:xfrm>
          <a:prstGeom prst="line">
            <a:avLst/>
          </a:prstGeom>
          <a:noFill/>
          <a:ln w="19050" cap="rnd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 flipH="1" flipV="1">
            <a:off x="3725714" y="5377777"/>
            <a:ext cx="2883769" cy="514128"/>
          </a:xfrm>
          <a:prstGeom prst="line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AT">
              <a:solidFill>
                <a:schemeClr val="lt1"/>
              </a:solidFill>
              <a:latin typeface="+mn-lt"/>
            </a:endParaRPr>
          </a:p>
        </p:txBody>
      </p:sp>
      <p:sp>
        <p:nvSpPr>
          <p:cNvPr id="1163" name="Ellipse 1162"/>
          <p:cNvSpPr/>
          <p:nvPr/>
        </p:nvSpPr>
        <p:spPr>
          <a:xfrm>
            <a:off x="3710904" y="4583313"/>
            <a:ext cx="3666596" cy="1444000"/>
          </a:xfrm>
          <a:prstGeom prst="ellipse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65" name="Titel 116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600" dirty="0" smtClean="0"/>
              <a:t>Beispiel: Parabelschnitt </a:t>
            </a:r>
            <a:r>
              <a:rPr lang="de-AT" sz="2600" dirty="0"/>
              <a:t>eines Drehkegels im Parallelriss</a:t>
            </a: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2993664" y="5248716"/>
            <a:ext cx="732050" cy="129061"/>
          </a:xfrm>
          <a:prstGeom prst="line">
            <a:avLst/>
          </a:prstGeom>
          <a:noFill/>
          <a:ln w="19050">
            <a:solidFill>
              <a:srgbClr val="01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 flipV="1">
            <a:off x="2993664" y="1664633"/>
            <a:ext cx="5412091" cy="4415573"/>
          </a:xfrm>
          <a:custGeom>
            <a:avLst/>
            <a:gdLst>
              <a:gd name="T0" fmla="*/ 10043 w 15034"/>
              <a:gd name="T1" fmla="*/ 525 h 12273"/>
              <a:gd name="T2" fmla="*/ 12998 w 15034"/>
              <a:gd name="T3" fmla="*/ 0 h 12273"/>
              <a:gd name="T4" fmla="*/ 15034 w 15034"/>
              <a:gd name="T5" fmla="*/ 9961 h 12273"/>
              <a:gd name="T6" fmla="*/ 2036 w 15034"/>
              <a:gd name="T7" fmla="*/ 12273 h 12273"/>
              <a:gd name="T8" fmla="*/ 0 w 15034"/>
              <a:gd name="T9" fmla="*/ 2312 h 12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34" h="12273">
                <a:moveTo>
                  <a:pt x="10043" y="525"/>
                </a:moveTo>
                <a:lnTo>
                  <a:pt x="12998" y="0"/>
                </a:lnTo>
                <a:lnTo>
                  <a:pt x="15034" y="9961"/>
                </a:lnTo>
                <a:lnTo>
                  <a:pt x="2036" y="12273"/>
                </a:lnTo>
                <a:lnTo>
                  <a:pt x="0" y="2312"/>
                </a:lnTo>
              </a:path>
            </a:pathLst>
          </a:custGeom>
          <a:noFill/>
          <a:ln w="19050">
            <a:solidFill>
              <a:srgbClr val="01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 flipH="1" flipV="1">
            <a:off x="6116513" y="3194321"/>
            <a:ext cx="1229251" cy="1978228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V="1">
            <a:off x="3784955" y="3917908"/>
            <a:ext cx="736281" cy="1184821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3" name="Line 54"/>
          <p:cNvSpPr>
            <a:spLocks noChangeShapeType="1"/>
          </p:cNvSpPr>
          <p:nvPr/>
        </p:nvSpPr>
        <p:spPr bwMode="auto">
          <a:xfrm flipH="1" flipV="1">
            <a:off x="5538003" y="2278855"/>
            <a:ext cx="578510" cy="91546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4" name="Line 55"/>
          <p:cNvSpPr>
            <a:spLocks noChangeShapeType="1"/>
          </p:cNvSpPr>
          <p:nvPr/>
        </p:nvSpPr>
        <p:spPr bwMode="auto">
          <a:xfrm flipV="1">
            <a:off x="4521236" y="2274093"/>
            <a:ext cx="1012005" cy="1643814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66" name="Line 106"/>
          <p:cNvSpPr>
            <a:spLocks noChangeShapeType="1"/>
          </p:cNvSpPr>
          <p:nvPr/>
        </p:nvSpPr>
        <p:spPr bwMode="auto">
          <a:xfrm flipV="1">
            <a:off x="2973596" y="4534564"/>
            <a:ext cx="1897852" cy="79321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76" name="Line 116"/>
          <p:cNvSpPr>
            <a:spLocks noChangeShapeType="1"/>
          </p:cNvSpPr>
          <p:nvPr/>
        </p:nvSpPr>
        <p:spPr bwMode="auto">
          <a:xfrm flipH="1" flipV="1">
            <a:off x="5132883" y="4441371"/>
            <a:ext cx="2210425" cy="39188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89" name="Line 129"/>
          <p:cNvSpPr>
            <a:spLocks noChangeShapeType="1"/>
          </p:cNvSpPr>
          <p:nvPr/>
        </p:nvSpPr>
        <p:spPr bwMode="auto">
          <a:xfrm flipV="1">
            <a:off x="5533619" y="2269207"/>
            <a:ext cx="0" cy="3031872"/>
          </a:xfrm>
          <a:prstGeom prst="line">
            <a:avLst/>
          </a:prstGeom>
          <a:noFill/>
          <a:ln w="9525">
            <a:solidFill>
              <a:srgbClr val="01000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94" name="Line 134"/>
          <p:cNvSpPr>
            <a:spLocks noChangeShapeType="1"/>
          </p:cNvSpPr>
          <p:nvPr/>
        </p:nvSpPr>
        <p:spPr bwMode="auto">
          <a:xfrm>
            <a:off x="3205239" y="4889038"/>
            <a:ext cx="4546749" cy="808217"/>
          </a:xfrm>
          <a:prstGeom prst="line">
            <a:avLst/>
          </a:prstGeom>
          <a:noFill/>
          <a:ln w="9525" cap="rnd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21" name="Line 161"/>
          <p:cNvSpPr>
            <a:spLocks noChangeShapeType="1"/>
          </p:cNvSpPr>
          <p:nvPr/>
        </p:nvSpPr>
        <p:spPr bwMode="auto">
          <a:xfrm flipV="1">
            <a:off x="3154615" y="4525346"/>
            <a:ext cx="1298897" cy="108120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31" name="Line 171"/>
          <p:cNvSpPr>
            <a:spLocks noChangeShapeType="1"/>
          </p:cNvSpPr>
          <p:nvPr/>
        </p:nvSpPr>
        <p:spPr bwMode="auto">
          <a:xfrm flipH="1">
            <a:off x="7887396" y="4952511"/>
            <a:ext cx="90977" cy="7616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32" name="Line 172"/>
          <p:cNvSpPr>
            <a:spLocks noChangeShapeType="1"/>
          </p:cNvSpPr>
          <p:nvPr/>
        </p:nvSpPr>
        <p:spPr bwMode="auto">
          <a:xfrm flipH="1">
            <a:off x="6831636" y="5028678"/>
            <a:ext cx="1055760" cy="901310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33" name="Line 173"/>
          <p:cNvSpPr>
            <a:spLocks noChangeShapeType="1"/>
          </p:cNvSpPr>
          <p:nvPr/>
        </p:nvSpPr>
        <p:spPr bwMode="auto">
          <a:xfrm flipH="1">
            <a:off x="6440223" y="5929988"/>
            <a:ext cx="391414" cy="334289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42" name="Line 182"/>
          <p:cNvSpPr>
            <a:spLocks noChangeShapeType="1"/>
          </p:cNvSpPr>
          <p:nvPr/>
        </p:nvSpPr>
        <p:spPr bwMode="auto">
          <a:xfrm flipV="1">
            <a:off x="2483768" y="4889038"/>
            <a:ext cx="583947" cy="80399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43" name="Line 183"/>
          <p:cNvSpPr>
            <a:spLocks noChangeShapeType="1"/>
          </p:cNvSpPr>
          <p:nvPr/>
        </p:nvSpPr>
        <p:spPr bwMode="auto">
          <a:xfrm flipV="1">
            <a:off x="3067715" y="4473499"/>
            <a:ext cx="2942067" cy="415538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52" name="Line 192"/>
          <p:cNvSpPr>
            <a:spLocks noChangeShapeType="1"/>
          </p:cNvSpPr>
          <p:nvPr/>
        </p:nvSpPr>
        <p:spPr bwMode="auto">
          <a:xfrm>
            <a:off x="6634933" y="4586703"/>
            <a:ext cx="1172064" cy="841851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53" name="Line 193"/>
          <p:cNvSpPr>
            <a:spLocks noChangeShapeType="1"/>
          </p:cNvSpPr>
          <p:nvPr/>
        </p:nvSpPr>
        <p:spPr bwMode="auto">
          <a:xfrm>
            <a:off x="7806998" y="5428554"/>
            <a:ext cx="1273628" cy="917559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03" name="Ellipse 202"/>
          <p:cNvSpPr/>
          <p:nvPr/>
        </p:nvSpPr>
        <p:spPr>
          <a:xfrm>
            <a:off x="5510381" y="5280184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05" name="Ellipse 204"/>
          <p:cNvSpPr/>
          <p:nvPr/>
        </p:nvSpPr>
        <p:spPr>
          <a:xfrm>
            <a:off x="7198687" y="5582603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06" name="Ellipse 205"/>
          <p:cNvSpPr/>
          <p:nvPr/>
        </p:nvSpPr>
        <p:spPr>
          <a:xfrm>
            <a:off x="7129631" y="4937284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07" name="Ellipse 206"/>
          <p:cNvSpPr/>
          <p:nvPr/>
        </p:nvSpPr>
        <p:spPr>
          <a:xfrm>
            <a:off x="4902315" y="4605967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08" name="Ellipse 207"/>
          <p:cNvSpPr/>
          <p:nvPr/>
        </p:nvSpPr>
        <p:spPr>
          <a:xfrm>
            <a:off x="4187093" y="4791381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09" name="Ellipse 208"/>
          <p:cNvSpPr/>
          <p:nvPr/>
        </p:nvSpPr>
        <p:spPr>
          <a:xfrm>
            <a:off x="3856100" y="4984263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5" name="Ellipse 214"/>
          <p:cNvSpPr/>
          <p:nvPr/>
        </p:nvSpPr>
        <p:spPr>
          <a:xfrm>
            <a:off x="7324046" y="5153655"/>
            <a:ext cx="45720" cy="4572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6" name="Ellipse 215"/>
          <p:cNvSpPr/>
          <p:nvPr/>
        </p:nvSpPr>
        <p:spPr>
          <a:xfrm>
            <a:off x="3765090" y="5080600"/>
            <a:ext cx="45720" cy="4572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7" name="Textfeld 216"/>
          <p:cNvSpPr txBox="1"/>
          <p:nvPr/>
        </p:nvSpPr>
        <p:spPr>
          <a:xfrm>
            <a:off x="5526300" y="2097733"/>
            <a:ext cx="273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S</a:t>
            </a:r>
            <a:endParaRPr lang="de-AT" sz="1400" dirty="0"/>
          </a:p>
        </p:txBody>
      </p:sp>
      <p:sp>
        <p:nvSpPr>
          <p:cNvPr id="218" name="Textfeld 217"/>
          <p:cNvSpPr txBox="1"/>
          <p:nvPr/>
        </p:nvSpPr>
        <p:spPr>
          <a:xfrm>
            <a:off x="7991922" y="2476756"/>
            <a:ext cx="5299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latin typeface="Symbol" panose="05050102010706020507" pitchFamily="18" charset="2"/>
              </a:rPr>
              <a:t>a</a:t>
            </a:r>
            <a:endParaRPr lang="de-AT" sz="1400" dirty="0">
              <a:latin typeface="Symbol" panose="05050102010706020507" pitchFamily="18" charset="2"/>
            </a:endParaRPr>
          </a:p>
        </p:txBody>
      </p:sp>
      <p:sp>
        <p:nvSpPr>
          <p:cNvPr id="219" name="Textfeld 218"/>
          <p:cNvSpPr txBox="1"/>
          <p:nvPr/>
        </p:nvSpPr>
        <p:spPr>
          <a:xfrm>
            <a:off x="5490250" y="5140035"/>
            <a:ext cx="273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M</a:t>
            </a:r>
            <a:endParaRPr lang="de-AT" sz="1400" dirty="0"/>
          </a:p>
        </p:txBody>
      </p:sp>
      <p:sp>
        <p:nvSpPr>
          <p:cNvPr id="220" name="Textfeld 219"/>
          <p:cNvSpPr txBox="1"/>
          <p:nvPr/>
        </p:nvSpPr>
        <p:spPr>
          <a:xfrm>
            <a:off x="5522711" y="3481545"/>
            <a:ext cx="273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A</a:t>
            </a:r>
            <a:endParaRPr lang="de-AT" sz="1400" dirty="0"/>
          </a:p>
        </p:txBody>
      </p:sp>
      <p:sp>
        <p:nvSpPr>
          <p:cNvPr id="222" name="Textfeld 221"/>
          <p:cNvSpPr txBox="1"/>
          <p:nvPr/>
        </p:nvSpPr>
        <p:spPr>
          <a:xfrm>
            <a:off x="0" y="476672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/>
              <a:t>Ein Drehkegel ist in einem Parallelriss gegeben und soll mit der gegebenen Ebene </a:t>
            </a:r>
            <a:r>
              <a:rPr lang="de-AT" sz="1400" dirty="0">
                <a:latin typeface="Symbol" panose="05050102010706020507" pitchFamily="18" charset="2"/>
              </a:rPr>
              <a:t>a</a:t>
            </a:r>
            <a:r>
              <a:rPr lang="de-AT" sz="1400" dirty="0"/>
              <a:t> geschnitten werden. Diese Schnittebene </a:t>
            </a:r>
            <a:r>
              <a:rPr lang="de-AT" sz="1400" dirty="0">
                <a:latin typeface="Symbol" panose="05050102010706020507" pitchFamily="18" charset="2"/>
              </a:rPr>
              <a:t>a</a:t>
            </a:r>
            <a:r>
              <a:rPr lang="de-AT" sz="1400" dirty="0"/>
              <a:t> schneidet die Basiskreisebene entlang der Spur a und verläuft durch den Punkt A, </a:t>
            </a:r>
            <a:r>
              <a:rPr lang="de-AT" sz="1400" dirty="0" smtClean="0"/>
              <a:t/>
            </a:r>
            <a:br>
              <a:rPr lang="de-AT" sz="1400" dirty="0" smtClean="0"/>
            </a:br>
            <a:r>
              <a:rPr lang="de-AT" sz="1400" dirty="0" smtClean="0"/>
              <a:t>der </a:t>
            </a:r>
            <a:r>
              <a:rPr lang="de-AT" sz="1400" dirty="0"/>
              <a:t>der Schnittpunkt der Ebene </a:t>
            </a:r>
            <a:r>
              <a:rPr lang="de-AT" sz="1400" dirty="0">
                <a:latin typeface="Symbol" panose="05050102010706020507" pitchFamily="18" charset="2"/>
              </a:rPr>
              <a:t>a</a:t>
            </a:r>
            <a:r>
              <a:rPr lang="de-AT" sz="1400" dirty="0"/>
              <a:t> mit der Kegelachse ist. </a:t>
            </a:r>
            <a:r>
              <a:rPr lang="de-AT" sz="1400" dirty="0" smtClean="0"/>
              <a:t>Konstruiere die Schnittkurve punkt- und </a:t>
            </a:r>
            <a:br>
              <a:rPr lang="de-AT" sz="1400" dirty="0" smtClean="0"/>
            </a:br>
            <a:r>
              <a:rPr lang="de-AT" sz="1400" dirty="0" smtClean="0"/>
              <a:t>tangentenweise mit Hilfe von Scheitelebenen durch die </a:t>
            </a:r>
            <a:r>
              <a:rPr lang="de-AT" sz="1400" dirty="0"/>
              <a:t>K</a:t>
            </a:r>
            <a:r>
              <a:rPr lang="de-AT" sz="1400" dirty="0" smtClean="0"/>
              <a:t>egelachse.</a:t>
            </a:r>
            <a:endParaRPr lang="de-AT" sz="1400" dirty="0"/>
          </a:p>
        </p:txBody>
      </p:sp>
      <p:pic>
        <p:nvPicPr>
          <p:cNvPr id="225" name="Grafik 224" descr="kegelerzeugenden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98396" y="797546"/>
            <a:ext cx="1472940" cy="1481309"/>
          </a:xfrm>
          <a:prstGeom prst="rect">
            <a:avLst/>
          </a:prstGeom>
        </p:spPr>
      </p:pic>
      <p:sp>
        <p:nvSpPr>
          <p:cNvPr id="227" name="Textfeld 226"/>
          <p:cNvSpPr txBox="1"/>
          <p:nvPr/>
        </p:nvSpPr>
        <p:spPr>
          <a:xfrm>
            <a:off x="-5419" y="1380915"/>
            <a:ext cx="5091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Wähle Scheitelachsenebenen als  </a:t>
            </a:r>
            <a:r>
              <a:rPr lang="de-AT" dirty="0" smtClean="0">
                <a:solidFill>
                  <a:srgbClr val="00B050"/>
                </a:solidFill>
              </a:rPr>
              <a:t>Hilfsebenen.</a:t>
            </a:r>
            <a:r>
              <a:rPr lang="de-AT" dirty="0" smtClean="0"/>
              <a:t> Sie enthalten die Kegelachse.</a:t>
            </a:r>
            <a:endParaRPr lang="de-AT" dirty="0"/>
          </a:p>
        </p:txBody>
      </p:sp>
      <p:sp>
        <p:nvSpPr>
          <p:cNvPr id="228" name="Textfeld 227"/>
          <p:cNvSpPr txBox="1"/>
          <p:nvPr/>
        </p:nvSpPr>
        <p:spPr>
          <a:xfrm>
            <a:off x="-16908" y="1984313"/>
            <a:ext cx="36528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Wähle die </a:t>
            </a:r>
            <a:r>
              <a:rPr lang="de-AT" dirty="0" smtClean="0">
                <a:solidFill>
                  <a:srgbClr val="00B050"/>
                </a:solidFill>
              </a:rPr>
              <a:t>erste Ebene </a:t>
            </a:r>
            <a:r>
              <a:rPr lang="de-AT" dirty="0" smtClean="0"/>
              <a:t>durch jenen Basiskreispunkt, </a:t>
            </a:r>
            <a:br>
              <a:rPr lang="de-AT" dirty="0" smtClean="0"/>
            </a:br>
            <a:r>
              <a:rPr lang="de-AT" dirty="0" smtClean="0"/>
              <a:t>dessen Tangente parallel zur </a:t>
            </a:r>
            <a:r>
              <a:rPr lang="de-AT" dirty="0" smtClean="0">
                <a:solidFill>
                  <a:srgbClr val="FF6600"/>
                </a:solidFill>
              </a:rPr>
              <a:t>Spur a</a:t>
            </a:r>
            <a:r>
              <a:rPr lang="de-AT" dirty="0" smtClean="0"/>
              <a:t> ist. Zeichne ihre </a:t>
            </a:r>
            <a:r>
              <a:rPr lang="de-AT" dirty="0" smtClean="0">
                <a:solidFill>
                  <a:srgbClr val="00B050"/>
                </a:solidFill>
              </a:rPr>
              <a:t>Spur</a:t>
            </a:r>
            <a:r>
              <a:rPr lang="de-AT" dirty="0" smtClean="0"/>
              <a:t> in </a:t>
            </a:r>
            <a:r>
              <a:rPr lang="de-AT" dirty="0" smtClean="0">
                <a:latin typeface="Symbol" panose="05050102010706020507" pitchFamily="18" charset="2"/>
              </a:rPr>
              <a:t>p</a:t>
            </a:r>
            <a:r>
              <a:rPr lang="de-AT" baseline="-25000" dirty="0" smtClean="0"/>
              <a:t>1</a:t>
            </a:r>
            <a:r>
              <a:rPr lang="de-AT" dirty="0" smtClean="0"/>
              <a:t>.</a:t>
            </a:r>
            <a:endParaRPr lang="de-AT" baseline="-25000" dirty="0"/>
          </a:p>
        </p:txBody>
      </p:sp>
      <p:sp>
        <p:nvSpPr>
          <p:cNvPr id="229" name="Textfeld 228"/>
          <p:cNvSpPr txBox="1"/>
          <p:nvPr/>
        </p:nvSpPr>
        <p:spPr>
          <a:xfrm>
            <a:off x="-16908" y="3142709"/>
            <a:ext cx="35250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Sie schneidet den </a:t>
            </a:r>
            <a:r>
              <a:rPr lang="de-AT" dirty="0"/>
              <a:t>K</a:t>
            </a:r>
            <a:r>
              <a:rPr lang="de-AT" dirty="0" smtClean="0"/>
              <a:t>egel nach zwei </a:t>
            </a:r>
            <a:r>
              <a:rPr lang="de-AT" dirty="0" smtClean="0">
                <a:solidFill>
                  <a:srgbClr val="FF0000"/>
                </a:solidFill>
              </a:rPr>
              <a:t>Erzeugenden</a:t>
            </a:r>
            <a:r>
              <a:rPr lang="de-AT" dirty="0" smtClean="0"/>
              <a:t>. Eine davon liefert keinen Schnittpunkt mit der Ebene.</a:t>
            </a:r>
            <a:endParaRPr lang="de-AT" dirty="0"/>
          </a:p>
        </p:txBody>
      </p:sp>
      <p:sp>
        <p:nvSpPr>
          <p:cNvPr id="230" name="Textfeld 229"/>
          <p:cNvSpPr txBox="1"/>
          <p:nvPr/>
        </p:nvSpPr>
        <p:spPr>
          <a:xfrm>
            <a:off x="-9332" y="4221088"/>
            <a:ext cx="37172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Die </a:t>
            </a:r>
            <a:r>
              <a:rPr lang="de-AT" dirty="0" smtClean="0">
                <a:solidFill>
                  <a:srgbClr val="0000FF"/>
                </a:solidFill>
              </a:rPr>
              <a:t>Schnittgerade</a:t>
            </a:r>
            <a:r>
              <a:rPr lang="de-AT" dirty="0" smtClean="0"/>
              <a:t> der </a:t>
            </a:r>
            <a:r>
              <a:rPr lang="de-AT" dirty="0" smtClean="0">
                <a:solidFill>
                  <a:srgbClr val="00B050"/>
                </a:solidFill>
              </a:rPr>
              <a:t>Hilfs- </a:t>
            </a:r>
            <a:br>
              <a:rPr lang="de-AT" dirty="0" smtClean="0">
                <a:solidFill>
                  <a:srgbClr val="00B050"/>
                </a:solidFill>
              </a:rPr>
            </a:br>
            <a:r>
              <a:rPr lang="de-AT" dirty="0" smtClean="0">
                <a:solidFill>
                  <a:srgbClr val="00B050"/>
                </a:solidFill>
              </a:rPr>
              <a:t>ebene </a:t>
            </a:r>
            <a:r>
              <a:rPr lang="de-AT" dirty="0" smtClean="0"/>
              <a:t>mit der </a:t>
            </a:r>
            <a:r>
              <a:rPr lang="de-AT" dirty="0" smtClean="0">
                <a:solidFill>
                  <a:srgbClr val="FF6600"/>
                </a:solidFill>
              </a:rPr>
              <a:t>Ebene </a:t>
            </a:r>
            <a:r>
              <a:rPr lang="de-AT" dirty="0" smtClean="0">
                <a:solidFill>
                  <a:srgbClr val="FF6600"/>
                </a:solidFill>
                <a:latin typeface="Symbol" panose="05050102010706020507" pitchFamily="18" charset="2"/>
              </a:rPr>
              <a:t>a</a:t>
            </a:r>
            <a:r>
              <a:rPr lang="de-AT" dirty="0" smtClean="0"/>
              <a:t> </a:t>
            </a:r>
            <a:br>
              <a:rPr lang="de-AT" dirty="0" smtClean="0"/>
            </a:br>
            <a:r>
              <a:rPr lang="de-AT" dirty="0" smtClean="0"/>
              <a:t>schneidet die Achse im </a:t>
            </a:r>
            <a:br>
              <a:rPr lang="de-AT" dirty="0" smtClean="0"/>
            </a:br>
            <a:r>
              <a:rPr lang="de-AT" dirty="0" smtClean="0"/>
              <a:t>Punkt A.</a:t>
            </a:r>
            <a:endParaRPr lang="de-AT" dirty="0"/>
          </a:p>
        </p:txBody>
      </p:sp>
      <p:sp>
        <p:nvSpPr>
          <p:cNvPr id="231" name="Textfeld 230"/>
          <p:cNvSpPr txBox="1"/>
          <p:nvPr/>
        </p:nvSpPr>
        <p:spPr>
          <a:xfrm>
            <a:off x="-29553" y="5313982"/>
            <a:ext cx="40138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Der Schnittpunkt dieser </a:t>
            </a:r>
            <a:r>
              <a:rPr lang="de-AT" dirty="0" smtClean="0">
                <a:solidFill>
                  <a:srgbClr val="0000FF"/>
                </a:solidFill>
              </a:rPr>
              <a:t>Geraden</a:t>
            </a:r>
            <a:r>
              <a:rPr lang="de-AT" dirty="0" smtClean="0"/>
              <a:t> </a:t>
            </a:r>
            <a:br>
              <a:rPr lang="de-AT" dirty="0" smtClean="0"/>
            </a:br>
            <a:r>
              <a:rPr lang="de-AT" dirty="0" smtClean="0"/>
              <a:t>mit der </a:t>
            </a:r>
            <a:r>
              <a:rPr lang="de-AT" dirty="0" smtClean="0">
                <a:solidFill>
                  <a:srgbClr val="FF0000"/>
                </a:solidFill>
              </a:rPr>
              <a:t>Erzeugenden</a:t>
            </a:r>
            <a:r>
              <a:rPr lang="de-AT" dirty="0" smtClean="0"/>
              <a:t> ist ein Punkt der Schnittkurve.</a:t>
            </a:r>
            <a:endParaRPr lang="de-AT" dirty="0"/>
          </a:p>
        </p:txBody>
      </p:sp>
      <p:sp>
        <p:nvSpPr>
          <p:cNvPr id="232" name="Textfeld 231"/>
          <p:cNvSpPr txBox="1"/>
          <p:nvPr/>
        </p:nvSpPr>
        <p:spPr>
          <a:xfrm>
            <a:off x="-15824" y="6095037"/>
            <a:ext cx="9159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Da die Basiskreistangente des entsprechenden Punktes parallel zur Spur a ist, </a:t>
            </a:r>
            <a:br>
              <a:rPr lang="de-AT" dirty="0" smtClean="0"/>
            </a:br>
            <a:r>
              <a:rPr lang="de-AT" dirty="0" smtClean="0"/>
              <a:t>muss auch die Tangente an die Schnittkurve parallel zur Spur sein.</a:t>
            </a:r>
            <a:endParaRPr lang="de-AT" dirty="0"/>
          </a:p>
        </p:txBody>
      </p:sp>
      <p:sp>
        <p:nvSpPr>
          <p:cNvPr id="234" name="Line 457"/>
          <p:cNvSpPr>
            <a:spLocks noChangeShapeType="1"/>
          </p:cNvSpPr>
          <p:nvPr/>
        </p:nvSpPr>
        <p:spPr bwMode="auto">
          <a:xfrm flipH="1" flipV="1">
            <a:off x="5536881" y="2270806"/>
            <a:ext cx="771407" cy="2383093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36" name="Line 809"/>
          <p:cNvSpPr>
            <a:spLocks noChangeShapeType="1"/>
          </p:cNvSpPr>
          <p:nvPr/>
        </p:nvSpPr>
        <p:spPr bwMode="auto">
          <a:xfrm flipH="1">
            <a:off x="5150124" y="2500561"/>
            <a:ext cx="649197" cy="3137778"/>
          </a:xfrm>
          <a:prstGeom prst="line">
            <a:avLst/>
          </a:prstGeom>
          <a:noFill/>
          <a:ln w="190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04" name="Ellipse 203"/>
          <p:cNvSpPr/>
          <p:nvPr/>
        </p:nvSpPr>
        <p:spPr>
          <a:xfrm>
            <a:off x="6281906" y="4625341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0" name="Ellipse 209"/>
          <p:cNvSpPr/>
          <p:nvPr/>
        </p:nvSpPr>
        <p:spPr>
          <a:xfrm>
            <a:off x="5510612" y="3768103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38" name="Line 782"/>
          <p:cNvSpPr>
            <a:spLocks noChangeShapeType="1"/>
          </p:cNvSpPr>
          <p:nvPr/>
        </p:nvSpPr>
        <p:spPr bwMode="auto">
          <a:xfrm flipH="1" flipV="1">
            <a:off x="5432504" y="2808458"/>
            <a:ext cx="564358" cy="104776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37" name="Ellipse 236"/>
          <p:cNvSpPr/>
          <p:nvPr/>
        </p:nvSpPr>
        <p:spPr>
          <a:xfrm>
            <a:off x="5701688" y="2843114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239" name="Gerade Verbindung 238"/>
          <p:cNvCxnSpPr/>
          <p:nvPr/>
        </p:nvCxnSpPr>
        <p:spPr>
          <a:xfrm>
            <a:off x="2993664" y="5248717"/>
            <a:ext cx="6141283" cy="1091311"/>
          </a:xfrm>
          <a:prstGeom prst="line">
            <a:avLst/>
          </a:prstGeom>
          <a:ln w="254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Textfeld 239"/>
          <p:cNvSpPr txBox="1"/>
          <p:nvPr/>
        </p:nvSpPr>
        <p:spPr>
          <a:xfrm>
            <a:off x="7983863" y="5853338"/>
            <a:ext cx="273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solidFill>
                  <a:srgbClr val="FF6600"/>
                </a:solidFill>
              </a:rPr>
              <a:t>a</a:t>
            </a:r>
            <a:endParaRPr lang="de-AT" sz="1400" dirty="0">
              <a:solidFill>
                <a:srgbClr val="FF6600"/>
              </a:solidFill>
            </a:endParaRPr>
          </a:p>
        </p:txBody>
      </p:sp>
      <p:sp>
        <p:nvSpPr>
          <p:cNvPr id="55" name="Line 457"/>
          <p:cNvSpPr>
            <a:spLocks noChangeShapeType="1"/>
          </p:cNvSpPr>
          <p:nvPr/>
        </p:nvSpPr>
        <p:spPr bwMode="auto">
          <a:xfrm flipV="1">
            <a:off x="4760119" y="2266950"/>
            <a:ext cx="776287" cy="3695700"/>
          </a:xfrm>
          <a:prstGeom prst="line">
            <a:avLst/>
          </a:prstGeom>
          <a:noFill/>
          <a:ln w="1587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62" name="Ellipse 1161"/>
          <p:cNvSpPr/>
          <p:nvPr/>
        </p:nvSpPr>
        <p:spPr>
          <a:xfrm>
            <a:off x="4738856" y="5935027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3" name="Ellipse 212"/>
          <p:cNvSpPr/>
          <p:nvPr/>
        </p:nvSpPr>
        <p:spPr>
          <a:xfrm>
            <a:off x="5513945" y="2251622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7461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79 0.26301 L 4.16667E-6 -1.57298E-7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99" y="-13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" grpId="0" animBg="1"/>
      <p:bldP spid="227" grpId="0"/>
      <p:bldP spid="228" grpId="0"/>
      <p:bldP spid="229" grpId="0"/>
      <p:bldP spid="230" grpId="0"/>
      <p:bldP spid="231" grpId="0"/>
      <p:bldP spid="232" grpId="0"/>
      <p:bldP spid="234" grpId="0" animBg="1"/>
      <p:bldP spid="236" grpId="0" animBg="1"/>
      <p:bldP spid="238" grpId="0" animBg="1"/>
      <p:bldP spid="238" grpId="1" animBg="1"/>
      <p:bldP spid="237" grpId="0" animBg="1"/>
      <p:bldP spid="240" grpId="0"/>
      <p:bldP spid="5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Line 134"/>
          <p:cNvSpPr>
            <a:spLocks noChangeShapeType="1"/>
          </p:cNvSpPr>
          <p:nvPr/>
        </p:nvSpPr>
        <p:spPr bwMode="auto">
          <a:xfrm>
            <a:off x="3205239" y="4889038"/>
            <a:ext cx="4546749" cy="808217"/>
          </a:xfrm>
          <a:prstGeom prst="line">
            <a:avLst/>
          </a:prstGeom>
          <a:noFill/>
          <a:ln w="9525" cap="rnd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30" name="Line 170"/>
          <p:cNvSpPr>
            <a:spLocks noChangeShapeType="1"/>
          </p:cNvSpPr>
          <p:nvPr/>
        </p:nvSpPr>
        <p:spPr bwMode="auto">
          <a:xfrm flipV="1">
            <a:off x="4760316" y="4647842"/>
            <a:ext cx="1538151" cy="1309650"/>
          </a:xfrm>
          <a:prstGeom prst="line">
            <a:avLst/>
          </a:prstGeom>
          <a:noFill/>
          <a:ln w="9525" cap="rnd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 flipH="1" flipV="1">
            <a:off x="3725714" y="5377777"/>
            <a:ext cx="2883769" cy="514128"/>
          </a:xfrm>
          <a:prstGeom prst="line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AT">
              <a:solidFill>
                <a:schemeClr val="lt1"/>
              </a:solidFill>
              <a:latin typeface="+mn-lt"/>
            </a:endParaRPr>
          </a:p>
        </p:txBody>
      </p:sp>
      <p:sp>
        <p:nvSpPr>
          <p:cNvPr id="1163" name="Ellipse 1162"/>
          <p:cNvSpPr/>
          <p:nvPr/>
        </p:nvSpPr>
        <p:spPr>
          <a:xfrm>
            <a:off x="3710904" y="4583313"/>
            <a:ext cx="3666596" cy="1444000"/>
          </a:xfrm>
          <a:prstGeom prst="ellipse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65" name="Titel 116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600" dirty="0" smtClean="0"/>
              <a:t>Beispiel: Parabelschnitt </a:t>
            </a:r>
            <a:r>
              <a:rPr lang="de-AT" sz="2600" dirty="0"/>
              <a:t>eines Drehkegels im Parallelriss</a:t>
            </a: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2993664" y="5248716"/>
            <a:ext cx="732050" cy="129061"/>
          </a:xfrm>
          <a:prstGeom prst="line">
            <a:avLst/>
          </a:prstGeom>
          <a:noFill/>
          <a:ln w="19050">
            <a:solidFill>
              <a:srgbClr val="01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 flipV="1">
            <a:off x="2993664" y="1664633"/>
            <a:ext cx="5412091" cy="4415573"/>
          </a:xfrm>
          <a:custGeom>
            <a:avLst/>
            <a:gdLst>
              <a:gd name="T0" fmla="*/ 10043 w 15034"/>
              <a:gd name="T1" fmla="*/ 525 h 12273"/>
              <a:gd name="T2" fmla="*/ 12998 w 15034"/>
              <a:gd name="T3" fmla="*/ 0 h 12273"/>
              <a:gd name="T4" fmla="*/ 15034 w 15034"/>
              <a:gd name="T5" fmla="*/ 9961 h 12273"/>
              <a:gd name="T6" fmla="*/ 2036 w 15034"/>
              <a:gd name="T7" fmla="*/ 12273 h 12273"/>
              <a:gd name="T8" fmla="*/ 0 w 15034"/>
              <a:gd name="T9" fmla="*/ 2312 h 12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34" h="12273">
                <a:moveTo>
                  <a:pt x="10043" y="525"/>
                </a:moveTo>
                <a:lnTo>
                  <a:pt x="12998" y="0"/>
                </a:lnTo>
                <a:lnTo>
                  <a:pt x="15034" y="9961"/>
                </a:lnTo>
                <a:lnTo>
                  <a:pt x="2036" y="12273"/>
                </a:lnTo>
                <a:lnTo>
                  <a:pt x="0" y="2312"/>
                </a:lnTo>
              </a:path>
            </a:pathLst>
          </a:custGeom>
          <a:noFill/>
          <a:ln w="19050">
            <a:solidFill>
              <a:srgbClr val="01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 flipH="1" flipV="1">
            <a:off x="6116513" y="3194321"/>
            <a:ext cx="1229251" cy="1978228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V="1">
            <a:off x="3784955" y="3917908"/>
            <a:ext cx="736281" cy="1184821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3" name="Line 54"/>
          <p:cNvSpPr>
            <a:spLocks noChangeShapeType="1"/>
          </p:cNvSpPr>
          <p:nvPr/>
        </p:nvSpPr>
        <p:spPr bwMode="auto">
          <a:xfrm flipH="1" flipV="1">
            <a:off x="5538003" y="2278855"/>
            <a:ext cx="578510" cy="91546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4" name="Line 55"/>
          <p:cNvSpPr>
            <a:spLocks noChangeShapeType="1"/>
          </p:cNvSpPr>
          <p:nvPr/>
        </p:nvSpPr>
        <p:spPr bwMode="auto">
          <a:xfrm flipV="1">
            <a:off x="4521236" y="2274093"/>
            <a:ext cx="1012005" cy="1643814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66" name="Line 106"/>
          <p:cNvSpPr>
            <a:spLocks noChangeShapeType="1"/>
          </p:cNvSpPr>
          <p:nvPr/>
        </p:nvSpPr>
        <p:spPr bwMode="auto">
          <a:xfrm flipV="1">
            <a:off x="2973596" y="4534564"/>
            <a:ext cx="1897852" cy="79321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76" name="Line 116"/>
          <p:cNvSpPr>
            <a:spLocks noChangeShapeType="1"/>
          </p:cNvSpPr>
          <p:nvPr/>
        </p:nvSpPr>
        <p:spPr bwMode="auto">
          <a:xfrm flipH="1" flipV="1">
            <a:off x="5132883" y="4441371"/>
            <a:ext cx="2210425" cy="39188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89" name="Line 129"/>
          <p:cNvSpPr>
            <a:spLocks noChangeShapeType="1"/>
          </p:cNvSpPr>
          <p:nvPr/>
        </p:nvSpPr>
        <p:spPr bwMode="auto">
          <a:xfrm flipV="1">
            <a:off x="5533619" y="2269207"/>
            <a:ext cx="0" cy="3031872"/>
          </a:xfrm>
          <a:prstGeom prst="line">
            <a:avLst/>
          </a:prstGeom>
          <a:noFill/>
          <a:ln w="9525">
            <a:solidFill>
              <a:srgbClr val="01000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21" name="Line 161"/>
          <p:cNvSpPr>
            <a:spLocks noChangeShapeType="1"/>
          </p:cNvSpPr>
          <p:nvPr/>
        </p:nvSpPr>
        <p:spPr bwMode="auto">
          <a:xfrm flipV="1">
            <a:off x="3154615" y="4525346"/>
            <a:ext cx="1298897" cy="108120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31" name="Line 171"/>
          <p:cNvSpPr>
            <a:spLocks noChangeShapeType="1"/>
          </p:cNvSpPr>
          <p:nvPr/>
        </p:nvSpPr>
        <p:spPr bwMode="auto">
          <a:xfrm flipH="1">
            <a:off x="7887396" y="4952511"/>
            <a:ext cx="90977" cy="7616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32" name="Line 172"/>
          <p:cNvSpPr>
            <a:spLocks noChangeShapeType="1"/>
          </p:cNvSpPr>
          <p:nvPr/>
        </p:nvSpPr>
        <p:spPr bwMode="auto">
          <a:xfrm flipH="1">
            <a:off x="6831636" y="5028678"/>
            <a:ext cx="1055760" cy="901310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33" name="Line 173"/>
          <p:cNvSpPr>
            <a:spLocks noChangeShapeType="1"/>
          </p:cNvSpPr>
          <p:nvPr/>
        </p:nvSpPr>
        <p:spPr bwMode="auto">
          <a:xfrm flipH="1">
            <a:off x="6440223" y="5929988"/>
            <a:ext cx="391414" cy="334289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42" name="Line 182"/>
          <p:cNvSpPr>
            <a:spLocks noChangeShapeType="1"/>
          </p:cNvSpPr>
          <p:nvPr/>
        </p:nvSpPr>
        <p:spPr bwMode="auto">
          <a:xfrm flipV="1">
            <a:off x="2483768" y="4889038"/>
            <a:ext cx="583947" cy="80399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43" name="Line 183"/>
          <p:cNvSpPr>
            <a:spLocks noChangeShapeType="1"/>
          </p:cNvSpPr>
          <p:nvPr/>
        </p:nvSpPr>
        <p:spPr bwMode="auto">
          <a:xfrm flipV="1">
            <a:off x="3067715" y="4473499"/>
            <a:ext cx="2942067" cy="415538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52" name="Line 192"/>
          <p:cNvSpPr>
            <a:spLocks noChangeShapeType="1"/>
          </p:cNvSpPr>
          <p:nvPr/>
        </p:nvSpPr>
        <p:spPr bwMode="auto">
          <a:xfrm>
            <a:off x="6634933" y="4586703"/>
            <a:ext cx="1172064" cy="841851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53" name="Line 193"/>
          <p:cNvSpPr>
            <a:spLocks noChangeShapeType="1"/>
          </p:cNvSpPr>
          <p:nvPr/>
        </p:nvSpPr>
        <p:spPr bwMode="auto">
          <a:xfrm>
            <a:off x="7806998" y="5428554"/>
            <a:ext cx="1251954" cy="90194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06" name="Ellipse 205"/>
          <p:cNvSpPr/>
          <p:nvPr/>
        </p:nvSpPr>
        <p:spPr>
          <a:xfrm>
            <a:off x="7129631" y="4937284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5" name="Ellipse 214"/>
          <p:cNvSpPr/>
          <p:nvPr/>
        </p:nvSpPr>
        <p:spPr>
          <a:xfrm>
            <a:off x="7324046" y="5153655"/>
            <a:ext cx="45720" cy="4572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7" name="Textfeld 216"/>
          <p:cNvSpPr txBox="1"/>
          <p:nvPr/>
        </p:nvSpPr>
        <p:spPr>
          <a:xfrm>
            <a:off x="5526300" y="2097733"/>
            <a:ext cx="273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S</a:t>
            </a:r>
            <a:endParaRPr lang="de-AT" sz="1400" dirty="0"/>
          </a:p>
        </p:txBody>
      </p:sp>
      <p:sp>
        <p:nvSpPr>
          <p:cNvPr id="218" name="Textfeld 217"/>
          <p:cNvSpPr txBox="1"/>
          <p:nvPr/>
        </p:nvSpPr>
        <p:spPr>
          <a:xfrm>
            <a:off x="7991922" y="2476756"/>
            <a:ext cx="5299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latin typeface="Symbol" panose="05050102010706020507" pitchFamily="18" charset="2"/>
              </a:rPr>
              <a:t>a</a:t>
            </a:r>
            <a:endParaRPr lang="de-AT" sz="1400" dirty="0">
              <a:latin typeface="Symbol" panose="05050102010706020507" pitchFamily="18" charset="2"/>
            </a:endParaRPr>
          </a:p>
        </p:txBody>
      </p:sp>
      <p:sp>
        <p:nvSpPr>
          <p:cNvPr id="220" name="Textfeld 219"/>
          <p:cNvSpPr txBox="1"/>
          <p:nvPr/>
        </p:nvSpPr>
        <p:spPr>
          <a:xfrm>
            <a:off x="5522711" y="3481545"/>
            <a:ext cx="273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A</a:t>
            </a:r>
            <a:endParaRPr lang="de-AT" sz="1400" dirty="0"/>
          </a:p>
        </p:txBody>
      </p:sp>
      <p:sp>
        <p:nvSpPr>
          <p:cNvPr id="222" name="Textfeld 221"/>
          <p:cNvSpPr txBox="1"/>
          <p:nvPr/>
        </p:nvSpPr>
        <p:spPr>
          <a:xfrm>
            <a:off x="0" y="476672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/>
              <a:t>Ein Drehkegel ist in einem Parallelriss gegeben und soll mit der gegebenen Ebene </a:t>
            </a:r>
            <a:r>
              <a:rPr lang="de-AT" sz="1400" dirty="0">
                <a:latin typeface="Symbol" panose="05050102010706020507" pitchFamily="18" charset="2"/>
              </a:rPr>
              <a:t>a</a:t>
            </a:r>
            <a:r>
              <a:rPr lang="de-AT" sz="1400" dirty="0"/>
              <a:t> geschnitten werden. Diese Schnittebene </a:t>
            </a:r>
            <a:r>
              <a:rPr lang="de-AT" sz="1400" dirty="0">
                <a:latin typeface="Symbol" panose="05050102010706020507" pitchFamily="18" charset="2"/>
              </a:rPr>
              <a:t>a</a:t>
            </a:r>
            <a:r>
              <a:rPr lang="de-AT" sz="1400" dirty="0"/>
              <a:t> schneidet die Basiskreisebene entlang der Spur a und verläuft durch den Punkt A, </a:t>
            </a:r>
            <a:r>
              <a:rPr lang="de-AT" sz="1400" dirty="0" smtClean="0"/>
              <a:t/>
            </a:r>
            <a:br>
              <a:rPr lang="de-AT" sz="1400" dirty="0" smtClean="0"/>
            </a:br>
            <a:r>
              <a:rPr lang="de-AT" sz="1400" dirty="0" smtClean="0"/>
              <a:t>der </a:t>
            </a:r>
            <a:r>
              <a:rPr lang="de-AT" sz="1400" dirty="0"/>
              <a:t>der Schnittpunkt der Ebene </a:t>
            </a:r>
            <a:r>
              <a:rPr lang="de-AT" sz="1400" dirty="0">
                <a:latin typeface="Symbol" panose="05050102010706020507" pitchFamily="18" charset="2"/>
              </a:rPr>
              <a:t>a</a:t>
            </a:r>
            <a:r>
              <a:rPr lang="de-AT" sz="1400" dirty="0"/>
              <a:t> mit der Kegelachse ist. </a:t>
            </a:r>
            <a:r>
              <a:rPr lang="de-AT" sz="1400" dirty="0" smtClean="0"/>
              <a:t>Konstruiere die Schnittkurve punkt- und </a:t>
            </a:r>
            <a:br>
              <a:rPr lang="de-AT" sz="1400" dirty="0" smtClean="0"/>
            </a:br>
            <a:r>
              <a:rPr lang="de-AT" sz="1400" dirty="0" smtClean="0"/>
              <a:t>tangentenweise mit Hilfe von Scheitelebenen durch die </a:t>
            </a:r>
            <a:r>
              <a:rPr lang="de-AT" sz="1400" dirty="0"/>
              <a:t>K</a:t>
            </a:r>
            <a:r>
              <a:rPr lang="de-AT" sz="1400" dirty="0" smtClean="0"/>
              <a:t>egelachse.</a:t>
            </a:r>
            <a:endParaRPr lang="de-AT" sz="1400" dirty="0"/>
          </a:p>
        </p:txBody>
      </p:sp>
      <p:pic>
        <p:nvPicPr>
          <p:cNvPr id="225" name="Grafik 224" descr="kegelerzeugenden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98396" y="797546"/>
            <a:ext cx="1472940" cy="1481309"/>
          </a:xfrm>
          <a:prstGeom prst="rect">
            <a:avLst/>
          </a:prstGeom>
        </p:spPr>
      </p:pic>
      <p:sp>
        <p:nvSpPr>
          <p:cNvPr id="234" name="Line 457"/>
          <p:cNvSpPr>
            <a:spLocks noChangeShapeType="1"/>
          </p:cNvSpPr>
          <p:nvPr/>
        </p:nvSpPr>
        <p:spPr bwMode="auto">
          <a:xfrm flipH="1" flipV="1">
            <a:off x="5536881" y="2270806"/>
            <a:ext cx="771407" cy="2383093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36" name="Line 809"/>
          <p:cNvSpPr>
            <a:spLocks noChangeShapeType="1"/>
          </p:cNvSpPr>
          <p:nvPr/>
        </p:nvSpPr>
        <p:spPr bwMode="auto">
          <a:xfrm flipH="1">
            <a:off x="5150124" y="2500561"/>
            <a:ext cx="649197" cy="3137778"/>
          </a:xfrm>
          <a:prstGeom prst="line">
            <a:avLst/>
          </a:prstGeom>
          <a:noFill/>
          <a:ln w="9525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38" name="Line 782"/>
          <p:cNvSpPr>
            <a:spLocks noChangeShapeType="1"/>
          </p:cNvSpPr>
          <p:nvPr/>
        </p:nvSpPr>
        <p:spPr bwMode="auto">
          <a:xfrm flipH="1" flipV="1">
            <a:off x="5432504" y="2808458"/>
            <a:ext cx="564358" cy="104776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cxnSp>
        <p:nvCxnSpPr>
          <p:cNvPr id="65" name="Gerade Verbindung 64"/>
          <p:cNvCxnSpPr/>
          <p:nvPr/>
        </p:nvCxnSpPr>
        <p:spPr>
          <a:xfrm>
            <a:off x="2993664" y="5248717"/>
            <a:ext cx="6126641" cy="1088709"/>
          </a:xfrm>
          <a:prstGeom prst="line">
            <a:avLst/>
          </a:prstGeom>
          <a:ln w="254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feld 65"/>
          <p:cNvSpPr txBox="1"/>
          <p:nvPr/>
        </p:nvSpPr>
        <p:spPr>
          <a:xfrm>
            <a:off x="7983863" y="5853338"/>
            <a:ext cx="273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solidFill>
                  <a:srgbClr val="FF6600"/>
                </a:solidFill>
              </a:rPr>
              <a:t>a</a:t>
            </a:r>
            <a:endParaRPr lang="de-AT" sz="1400" dirty="0">
              <a:solidFill>
                <a:srgbClr val="FF6600"/>
              </a:solidFill>
            </a:endParaRPr>
          </a:p>
        </p:txBody>
      </p:sp>
      <p:sp>
        <p:nvSpPr>
          <p:cNvPr id="207" name="Ellipse 206"/>
          <p:cNvSpPr/>
          <p:nvPr/>
        </p:nvSpPr>
        <p:spPr>
          <a:xfrm>
            <a:off x="4902315" y="4605967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08" name="Ellipse 207"/>
          <p:cNvSpPr/>
          <p:nvPr/>
        </p:nvSpPr>
        <p:spPr>
          <a:xfrm>
            <a:off x="4187093" y="4791381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Textfeld 2"/>
          <p:cNvSpPr txBox="1"/>
          <p:nvPr/>
        </p:nvSpPr>
        <p:spPr>
          <a:xfrm>
            <a:off x="0" y="1340768"/>
            <a:ext cx="4453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Die Schnittkurve ist eine Parabel.</a:t>
            </a:r>
            <a:endParaRPr lang="de-AT" dirty="0"/>
          </a:p>
        </p:txBody>
      </p:sp>
      <p:sp>
        <p:nvSpPr>
          <p:cNvPr id="4" name="Textfeld 3"/>
          <p:cNvSpPr txBox="1"/>
          <p:nvPr/>
        </p:nvSpPr>
        <p:spPr>
          <a:xfrm>
            <a:off x="0" y="1628800"/>
            <a:ext cx="39018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Dazu muss die Ebene den gleichen Böschungswinkel wie die Erzeugenden haben, bzw. zu einer Erzeugenden parallel sein.</a:t>
            </a:r>
            <a:endParaRPr lang="de-AT" dirty="0"/>
          </a:p>
        </p:txBody>
      </p:sp>
      <p:sp>
        <p:nvSpPr>
          <p:cNvPr id="5" name="Textfeld 4"/>
          <p:cNvSpPr txBox="1"/>
          <p:nvPr/>
        </p:nvSpPr>
        <p:spPr>
          <a:xfrm>
            <a:off x="0" y="2780928"/>
            <a:ext cx="31546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Von den beiden konjugierten Durchmessern, von denen einer parallel zur Spur ist, muss der andere normal zur Spur sein. </a:t>
            </a:r>
            <a:endParaRPr lang="de-AT" dirty="0"/>
          </a:p>
        </p:txBody>
      </p:sp>
      <p:sp>
        <p:nvSpPr>
          <p:cNvPr id="2" name="Textfeld 1"/>
          <p:cNvSpPr txBox="1"/>
          <p:nvPr/>
        </p:nvSpPr>
        <p:spPr>
          <a:xfrm>
            <a:off x="0" y="4149080"/>
            <a:ext cx="3154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Das heißt er liegt in einer Normalebene zur Spur</a:t>
            </a:r>
            <a:r>
              <a:rPr lang="de-AT" dirty="0" smtClean="0"/>
              <a:t>.</a:t>
            </a:r>
            <a:endParaRPr lang="de-AT" dirty="0"/>
          </a:p>
        </p:txBody>
      </p:sp>
      <p:sp>
        <p:nvSpPr>
          <p:cNvPr id="6" name="Textfeld 5"/>
          <p:cNvSpPr txBox="1"/>
          <p:nvPr/>
        </p:nvSpPr>
        <p:spPr>
          <a:xfrm>
            <a:off x="-1" y="4748951"/>
            <a:ext cx="42328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Die Scheitelachsenebene </a:t>
            </a:r>
            <a:br>
              <a:rPr lang="de-AT" dirty="0" smtClean="0"/>
            </a:br>
            <a:r>
              <a:rPr lang="de-AT" dirty="0" smtClean="0"/>
              <a:t>durch diesen Durchmesser </a:t>
            </a:r>
            <a:br>
              <a:rPr lang="de-AT" dirty="0" smtClean="0"/>
            </a:br>
            <a:r>
              <a:rPr lang="de-AT" dirty="0" smtClean="0"/>
              <a:t>schneidet die Ebene </a:t>
            </a:r>
            <a:r>
              <a:rPr lang="de-AT" dirty="0" smtClean="0">
                <a:latin typeface="Symbol" panose="05050102010706020507" pitchFamily="18" charset="2"/>
              </a:rPr>
              <a:t>a</a:t>
            </a:r>
            <a:r>
              <a:rPr lang="de-AT" dirty="0" smtClean="0"/>
              <a:t> nach einer </a:t>
            </a:r>
            <a:r>
              <a:rPr lang="de-AT" dirty="0" smtClean="0">
                <a:solidFill>
                  <a:srgbClr val="0000FF"/>
                </a:solidFill>
              </a:rPr>
              <a:t>Fallgeraden.</a:t>
            </a:r>
            <a:endParaRPr lang="de-AT" dirty="0">
              <a:solidFill>
                <a:srgbClr val="0000FF"/>
              </a:solidFill>
            </a:endParaRPr>
          </a:p>
        </p:txBody>
      </p:sp>
      <p:sp>
        <p:nvSpPr>
          <p:cNvPr id="55" name="Line 170"/>
          <p:cNvSpPr>
            <a:spLocks noChangeShapeType="1"/>
          </p:cNvSpPr>
          <p:nvPr/>
        </p:nvSpPr>
        <p:spPr bwMode="auto">
          <a:xfrm flipV="1">
            <a:off x="4762627" y="4648715"/>
            <a:ext cx="1538151" cy="1309650"/>
          </a:xfrm>
          <a:prstGeom prst="line">
            <a:avLst/>
          </a:prstGeom>
          <a:noFill/>
          <a:ln w="19050" cap="rnd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6" name="Line 170"/>
          <p:cNvSpPr>
            <a:spLocks noChangeShapeType="1"/>
          </p:cNvSpPr>
          <p:nvPr/>
        </p:nvSpPr>
        <p:spPr bwMode="auto">
          <a:xfrm>
            <a:off x="3876675" y="5007769"/>
            <a:ext cx="3340894" cy="597694"/>
          </a:xfrm>
          <a:prstGeom prst="line">
            <a:avLst/>
          </a:prstGeom>
          <a:noFill/>
          <a:ln w="19050" cap="rnd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03" name="Ellipse 202"/>
          <p:cNvSpPr/>
          <p:nvPr/>
        </p:nvSpPr>
        <p:spPr>
          <a:xfrm>
            <a:off x="5510381" y="5280184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9" name="Textfeld 218"/>
          <p:cNvSpPr txBox="1"/>
          <p:nvPr/>
        </p:nvSpPr>
        <p:spPr>
          <a:xfrm>
            <a:off x="5490250" y="5140035"/>
            <a:ext cx="273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M</a:t>
            </a:r>
            <a:endParaRPr lang="de-AT" sz="1400" dirty="0"/>
          </a:p>
        </p:txBody>
      </p:sp>
      <p:sp>
        <p:nvSpPr>
          <p:cNvPr id="204" name="Ellipse 203"/>
          <p:cNvSpPr/>
          <p:nvPr/>
        </p:nvSpPr>
        <p:spPr>
          <a:xfrm>
            <a:off x="6281906" y="4625341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05" name="Ellipse 204"/>
          <p:cNvSpPr/>
          <p:nvPr/>
        </p:nvSpPr>
        <p:spPr>
          <a:xfrm>
            <a:off x="7198687" y="5582603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7" name="Gruppieren 6"/>
          <p:cNvGrpSpPr/>
          <p:nvPr/>
        </p:nvGrpSpPr>
        <p:grpSpPr>
          <a:xfrm>
            <a:off x="5229224" y="5568034"/>
            <a:ext cx="73819" cy="73741"/>
            <a:chOff x="5229224" y="5568034"/>
            <a:chExt cx="73819" cy="73741"/>
          </a:xfrm>
        </p:grpSpPr>
        <p:sp>
          <p:nvSpPr>
            <p:cNvPr id="57" name="Line 170"/>
            <p:cNvSpPr>
              <a:spLocks noChangeShapeType="1"/>
            </p:cNvSpPr>
            <p:nvPr/>
          </p:nvSpPr>
          <p:spPr bwMode="auto">
            <a:xfrm flipV="1">
              <a:off x="5243512" y="5591175"/>
              <a:ext cx="59429" cy="50600"/>
            </a:xfrm>
            <a:prstGeom prst="line">
              <a:avLst/>
            </a:prstGeom>
            <a:noFill/>
            <a:ln w="19050" cap="rnd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58" name="Line 170"/>
            <p:cNvSpPr>
              <a:spLocks noChangeShapeType="1"/>
            </p:cNvSpPr>
            <p:nvPr/>
          </p:nvSpPr>
          <p:spPr bwMode="auto">
            <a:xfrm>
              <a:off x="5229224" y="5568034"/>
              <a:ext cx="73819" cy="13207"/>
            </a:xfrm>
            <a:prstGeom prst="line">
              <a:avLst/>
            </a:prstGeom>
            <a:noFill/>
            <a:ln w="19050" cap="rnd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</p:grpSp>
      <p:sp>
        <p:nvSpPr>
          <p:cNvPr id="216" name="Ellipse 215"/>
          <p:cNvSpPr/>
          <p:nvPr/>
        </p:nvSpPr>
        <p:spPr>
          <a:xfrm>
            <a:off x="3765090" y="5080600"/>
            <a:ext cx="45720" cy="4572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09" name="Ellipse 208"/>
          <p:cNvSpPr/>
          <p:nvPr/>
        </p:nvSpPr>
        <p:spPr>
          <a:xfrm>
            <a:off x="3856100" y="4984263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9" name="Line 809"/>
          <p:cNvSpPr>
            <a:spLocks noChangeShapeType="1"/>
          </p:cNvSpPr>
          <p:nvPr/>
        </p:nvSpPr>
        <p:spPr bwMode="auto">
          <a:xfrm flipH="1">
            <a:off x="5152435" y="2503343"/>
            <a:ext cx="649197" cy="3137778"/>
          </a:xfrm>
          <a:prstGeom prst="line">
            <a:avLst/>
          </a:prstGeom>
          <a:noFill/>
          <a:ln w="190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37" name="Ellipse 236"/>
          <p:cNvSpPr/>
          <p:nvPr/>
        </p:nvSpPr>
        <p:spPr>
          <a:xfrm>
            <a:off x="5701688" y="2843114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0" name="Ellipse 209"/>
          <p:cNvSpPr/>
          <p:nvPr/>
        </p:nvSpPr>
        <p:spPr>
          <a:xfrm>
            <a:off x="5510612" y="3768103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0" name="Line 809"/>
          <p:cNvSpPr>
            <a:spLocks noChangeShapeType="1"/>
          </p:cNvSpPr>
          <p:nvPr/>
        </p:nvSpPr>
        <p:spPr bwMode="auto">
          <a:xfrm flipH="1">
            <a:off x="4764880" y="2275497"/>
            <a:ext cx="772691" cy="3687153"/>
          </a:xfrm>
          <a:prstGeom prst="line">
            <a:avLst/>
          </a:prstGeom>
          <a:noFill/>
          <a:ln w="190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13" name="Ellipse 212"/>
          <p:cNvSpPr/>
          <p:nvPr/>
        </p:nvSpPr>
        <p:spPr>
          <a:xfrm>
            <a:off x="5513945" y="2251622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62" name="Ellipse 1161"/>
          <p:cNvSpPr/>
          <p:nvPr/>
        </p:nvSpPr>
        <p:spPr>
          <a:xfrm>
            <a:off x="4738856" y="5935027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Textfeld 8"/>
          <p:cNvSpPr txBox="1"/>
          <p:nvPr/>
        </p:nvSpPr>
        <p:spPr>
          <a:xfrm>
            <a:off x="0" y="602128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Die Fallgerade zeigt den Böschungswinkel der Ebene. </a:t>
            </a:r>
            <a:br>
              <a:rPr lang="de-AT" dirty="0" smtClean="0"/>
            </a:br>
            <a:r>
              <a:rPr lang="de-AT" dirty="0" smtClean="0"/>
              <a:t>Wie man sieht ist sie parallel zur Erzeugenden.	</a:t>
            </a:r>
            <a:r>
              <a:rPr lang="de-AT" dirty="0" err="1" smtClean="0"/>
              <a:t>q.e.d</a:t>
            </a:r>
            <a:r>
              <a:rPr lang="de-AT" dirty="0" smtClean="0"/>
              <a:t>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0576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3583E-6 L 0.03299 0.00485 " pathEditMode="relative" rAng="0" ptsTypes="AA">
                                      <p:cBhvr>
                                        <p:cTn id="41" dur="2000" spd="-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9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" grpId="0"/>
      <p:bldP spid="6" grpId="0"/>
      <p:bldP spid="55" grpId="0" animBg="1"/>
      <p:bldP spid="56" grpId="0" animBg="1"/>
      <p:bldP spid="59" grpId="0" animBg="1"/>
      <p:bldP spid="60" grpId="0" animBg="1"/>
      <p:bldP spid="60" grpId="1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Line 134"/>
          <p:cNvSpPr>
            <a:spLocks noChangeShapeType="1"/>
          </p:cNvSpPr>
          <p:nvPr/>
        </p:nvSpPr>
        <p:spPr bwMode="auto">
          <a:xfrm>
            <a:off x="3205239" y="4889038"/>
            <a:ext cx="4546749" cy="808217"/>
          </a:xfrm>
          <a:prstGeom prst="line">
            <a:avLst/>
          </a:prstGeom>
          <a:noFill/>
          <a:ln w="9525" cap="rnd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33" name="Line 170"/>
          <p:cNvSpPr>
            <a:spLocks noChangeShapeType="1"/>
          </p:cNvSpPr>
          <p:nvPr/>
        </p:nvSpPr>
        <p:spPr bwMode="auto">
          <a:xfrm>
            <a:off x="3876676" y="5007770"/>
            <a:ext cx="3344872" cy="598782"/>
          </a:xfrm>
          <a:prstGeom prst="line">
            <a:avLst/>
          </a:prstGeom>
          <a:noFill/>
          <a:ln w="19050" cap="rnd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30" name="Line 170"/>
          <p:cNvSpPr>
            <a:spLocks noChangeShapeType="1"/>
          </p:cNvSpPr>
          <p:nvPr/>
        </p:nvSpPr>
        <p:spPr bwMode="auto">
          <a:xfrm flipV="1">
            <a:off x="4760316" y="4647842"/>
            <a:ext cx="1538151" cy="1309650"/>
          </a:xfrm>
          <a:prstGeom prst="line">
            <a:avLst/>
          </a:prstGeom>
          <a:noFill/>
          <a:ln w="9525" cap="rnd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 flipH="1" flipV="1">
            <a:off x="3725714" y="5377777"/>
            <a:ext cx="2883769" cy="514128"/>
          </a:xfrm>
          <a:prstGeom prst="line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AT">
              <a:solidFill>
                <a:schemeClr val="lt1"/>
              </a:solidFill>
              <a:latin typeface="+mn-lt"/>
            </a:endParaRPr>
          </a:p>
        </p:txBody>
      </p:sp>
      <p:sp>
        <p:nvSpPr>
          <p:cNvPr id="1163" name="Ellipse 1162"/>
          <p:cNvSpPr/>
          <p:nvPr/>
        </p:nvSpPr>
        <p:spPr>
          <a:xfrm>
            <a:off x="3710904" y="4583313"/>
            <a:ext cx="3666596" cy="1444000"/>
          </a:xfrm>
          <a:prstGeom prst="ellipse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65" name="Titel 116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600" dirty="0" smtClean="0"/>
              <a:t>Beispiel: Parabelschnitt </a:t>
            </a:r>
            <a:r>
              <a:rPr lang="de-AT" sz="2600" dirty="0"/>
              <a:t>eines Drehkegels im Parallelriss</a:t>
            </a: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2993664" y="5248716"/>
            <a:ext cx="732050" cy="129061"/>
          </a:xfrm>
          <a:prstGeom prst="line">
            <a:avLst/>
          </a:prstGeom>
          <a:noFill/>
          <a:ln w="19050">
            <a:solidFill>
              <a:srgbClr val="01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 flipV="1">
            <a:off x="2993664" y="1664633"/>
            <a:ext cx="5412091" cy="4415573"/>
          </a:xfrm>
          <a:custGeom>
            <a:avLst/>
            <a:gdLst>
              <a:gd name="T0" fmla="*/ 10043 w 15034"/>
              <a:gd name="T1" fmla="*/ 525 h 12273"/>
              <a:gd name="T2" fmla="*/ 12998 w 15034"/>
              <a:gd name="T3" fmla="*/ 0 h 12273"/>
              <a:gd name="T4" fmla="*/ 15034 w 15034"/>
              <a:gd name="T5" fmla="*/ 9961 h 12273"/>
              <a:gd name="T6" fmla="*/ 2036 w 15034"/>
              <a:gd name="T7" fmla="*/ 12273 h 12273"/>
              <a:gd name="T8" fmla="*/ 0 w 15034"/>
              <a:gd name="T9" fmla="*/ 2312 h 12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34" h="12273">
                <a:moveTo>
                  <a:pt x="10043" y="525"/>
                </a:moveTo>
                <a:lnTo>
                  <a:pt x="12998" y="0"/>
                </a:lnTo>
                <a:lnTo>
                  <a:pt x="15034" y="9961"/>
                </a:lnTo>
                <a:lnTo>
                  <a:pt x="2036" y="12273"/>
                </a:lnTo>
                <a:lnTo>
                  <a:pt x="0" y="2312"/>
                </a:lnTo>
              </a:path>
            </a:pathLst>
          </a:custGeom>
          <a:noFill/>
          <a:ln w="19050">
            <a:solidFill>
              <a:srgbClr val="01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 flipH="1" flipV="1">
            <a:off x="6116513" y="3194321"/>
            <a:ext cx="1229251" cy="1978228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V="1">
            <a:off x="3784955" y="3917908"/>
            <a:ext cx="736281" cy="1184821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3" name="Line 54"/>
          <p:cNvSpPr>
            <a:spLocks noChangeShapeType="1"/>
          </p:cNvSpPr>
          <p:nvPr/>
        </p:nvSpPr>
        <p:spPr bwMode="auto">
          <a:xfrm flipH="1" flipV="1">
            <a:off x="5538003" y="2278855"/>
            <a:ext cx="578510" cy="91546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4" name="Line 55"/>
          <p:cNvSpPr>
            <a:spLocks noChangeShapeType="1"/>
          </p:cNvSpPr>
          <p:nvPr/>
        </p:nvSpPr>
        <p:spPr bwMode="auto">
          <a:xfrm flipV="1">
            <a:off x="4521236" y="2274093"/>
            <a:ext cx="1012005" cy="1643814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66" name="Line 106"/>
          <p:cNvSpPr>
            <a:spLocks noChangeShapeType="1"/>
          </p:cNvSpPr>
          <p:nvPr/>
        </p:nvSpPr>
        <p:spPr bwMode="auto">
          <a:xfrm flipV="1">
            <a:off x="2973596" y="4534564"/>
            <a:ext cx="1897852" cy="79321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76" name="Line 116"/>
          <p:cNvSpPr>
            <a:spLocks noChangeShapeType="1"/>
          </p:cNvSpPr>
          <p:nvPr/>
        </p:nvSpPr>
        <p:spPr bwMode="auto">
          <a:xfrm flipH="1" flipV="1">
            <a:off x="5132883" y="4441371"/>
            <a:ext cx="2210425" cy="39188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89" name="Line 129"/>
          <p:cNvSpPr>
            <a:spLocks noChangeShapeType="1"/>
          </p:cNvSpPr>
          <p:nvPr/>
        </p:nvSpPr>
        <p:spPr bwMode="auto">
          <a:xfrm flipV="1">
            <a:off x="5533619" y="2269207"/>
            <a:ext cx="0" cy="3031872"/>
          </a:xfrm>
          <a:prstGeom prst="line">
            <a:avLst/>
          </a:prstGeom>
          <a:noFill/>
          <a:ln w="9525">
            <a:solidFill>
              <a:srgbClr val="01000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21" name="Line 161"/>
          <p:cNvSpPr>
            <a:spLocks noChangeShapeType="1"/>
          </p:cNvSpPr>
          <p:nvPr/>
        </p:nvSpPr>
        <p:spPr bwMode="auto">
          <a:xfrm flipV="1">
            <a:off x="3154615" y="4525346"/>
            <a:ext cx="1298897" cy="108120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31" name="Line 171"/>
          <p:cNvSpPr>
            <a:spLocks noChangeShapeType="1"/>
          </p:cNvSpPr>
          <p:nvPr/>
        </p:nvSpPr>
        <p:spPr bwMode="auto">
          <a:xfrm flipH="1">
            <a:off x="7887396" y="4952511"/>
            <a:ext cx="90977" cy="7616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32" name="Line 172"/>
          <p:cNvSpPr>
            <a:spLocks noChangeShapeType="1"/>
          </p:cNvSpPr>
          <p:nvPr/>
        </p:nvSpPr>
        <p:spPr bwMode="auto">
          <a:xfrm flipH="1">
            <a:off x="6831636" y="5028678"/>
            <a:ext cx="1055760" cy="901310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33" name="Line 173"/>
          <p:cNvSpPr>
            <a:spLocks noChangeShapeType="1"/>
          </p:cNvSpPr>
          <p:nvPr/>
        </p:nvSpPr>
        <p:spPr bwMode="auto">
          <a:xfrm flipH="1">
            <a:off x="6440223" y="5929988"/>
            <a:ext cx="391414" cy="334289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42" name="Line 182"/>
          <p:cNvSpPr>
            <a:spLocks noChangeShapeType="1"/>
          </p:cNvSpPr>
          <p:nvPr/>
        </p:nvSpPr>
        <p:spPr bwMode="auto">
          <a:xfrm flipV="1">
            <a:off x="2483768" y="4889038"/>
            <a:ext cx="583947" cy="80399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43" name="Line 183"/>
          <p:cNvSpPr>
            <a:spLocks noChangeShapeType="1"/>
          </p:cNvSpPr>
          <p:nvPr/>
        </p:nvSpPr>
        <p:spPr bwMode="auto">
          <a:xfrm flipV="1">
            <a:off x="3067715" y="4473499"/>
            <a:ext cx="2942067" cy="415538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52" name="Line 192"/>
          <p:cNvSpPr>
            <a:spLocks noChangeShapeType="1"/>
          </p:cNvSpPr>
          <p:nvPr/>
        </p:nvSpPr>
        <p:spPr bwMode="auto">
          <a:xfrm>
            <a:off x="6634933" y="4586703"/>
            <a:ext cx="1172064" cy="841851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53" name="Line 193"/>
          <p:cNvSpPr>
            <a:spLocks noChangeShapeType="1"/>
          </p:cNvSpPr>
          <p:nvPr/>
        </p:nvSpPr>
        <p:spPr bwMode="auto">
          <a:xfrm>
            <a:off x="7806998" y="5428554"/>
            <a:ext cx="1251954" cy="90194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62" name="Ellipse 1161"/>
          <p:cNvSpPr/>
          <p:nvPr/>
        </p:nvSpPr>
        <p:spPr>
          <a:xfrm>
            <a:off x="4738856" y="5935027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03" name="Ellipse 202"/>
          <p:cNvSpPr/>
          <p:nvPr/>
        </p:nvSpPr>
        <p:spPr>
          <a:xfrm>
            <a:off x="5510381" y="5280184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06" name="Ellipse 205"/>
          <p:cNvSpPr/>
          <p:nvPr/>
        </p:nvSpPr>
        <p:spPr>
          <a:xfrm>
            <a:off x="7129631" y="4937284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5" name="Ellipse 214"/>
          <p:cNvSpPr/>
          <p:nvPr/>
        </p:nvSpPr>
        <p:spPr>
          <a:xfrm>
            <a:off x="7324046" y="5153655"/>
            <a:ext cx="45720" cy="4572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6" name="Ellipse 215"/>
          <p:cNvSpPr/>
          <p:nvPr/>
        </p:nvSpPr>
        <p:spPr>
          <a:xfrm>
            <a:off x="3765090" y="5080600"/>
            <a:ext cx="45720" cy="4572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7" name="Textfeld 216"/>
          <p:cNvSpPr txBox="1"/>
          <p:nvPr/>
        </p:nvSpPr>
        <p:spPr>
          <a:xfrm>
            <a:off x="5526300" y="2097733"/>
            <a:ext cx="273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S</a:t>
            </a:r>
            <a:endParaRPr lang="de-AT" sz="1400" dirty="0"/>
          </a:p>
        </p:txBody>
      </p:sp>
      <p:sp>
        <p:nvSpPr>
          <p:cNvPr id="218" name="Textfeld 217"/>
          <p:cNvSpPr txBox="1"/>
          <p:nvPr/>
        </p:nvSpPr>
        <p:spPr>
          <a:xfrm>
            <a:off x="7991922" y="2476756"/>
            <a:ext cx="5299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latin typeface="Symbol" panose="05050102010706020507" pitchFamily="18" charset="2"/>
              </a:rPr>
              <a:t>a</a:t>
            </a:r>
            <a:endParaRPr lang="de-AT" sz="1400" dirty="0">
              <a:latin typeface="Symbol" panose="05050102010706020507" pitchFamily="18" charset="2"/>
            </a:endParaRPr>
          </a:p>
        </p:txBody>
      </p:sp>
      <p:sp>
        <p:nvSpPr>
          <p:cNvPr id="219" name="Textfeld 218"/>
          <p:cNvSpPr txBox="1"/>
          <p:nvPr/>
        </p:nvSpPr>
        <p:spPr>
          <a:xfrm>
            <a:off x="5490250" y="5140035"/>
            <a:ext cx="273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M</a:t>
            </a:r>
            <a:endParaRPr lang="de-AT" sz="1400" dirty="0"/>
          </a:p>
        </p:txBody>
      </p:sp>
      <p:sp>
        <p:nvSpPr>
          <p:cNvPr id="220" name="Textfeld 219"/>
          <p:cNvSpPr txBox="1"/>
          <p:nvPr/>
        </p:nvSpPr>
        <p:spPr>
          <a:xfrm>
            <a:off x="5522711" y="3481545"/>
            <a:ext cx="273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A</a:t>
            </a:r>
            <a:endParaRPr lang="de-AT" sz="1400" dirty="0"/>
          </a:p>
        </p:txBody>
      </p:sp>
      <p:sp>
        <p:nvSpPr>
          <p:cNvPr id="222" name="Textfeld 221"/>
          <p:cNvSpPr txBox="1"/>
          <p:nvPr/>
        </p:nvSpPr>
        <p:spPr>
          <a:xfrm>
            <a:off x="0" y="476672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/>
              <a:t>Ein Drehkegel ist in einem Parallelriss gegeben und soll mit der gegebenen Ebene </a:t>
            </a:r>
            <a:r>
              <a:rPr lang="de-AT" sz="1400" dirty="0">
                <a:latin typeface="Symbol" panose="05050102010706020507" pitchFamily="18" charset="2"/>
              </a:rPr>
              <a:t>a</a:t>
            </a:r>
            <a:r>
              <a:rPr lang="de-AT" sz="1400" dirty="0"/>
              <a:t> geschnitten werden. Diese Schnittebene </a:t>
            </a:r>
            <a:r>
              <a:rPr lang="de-AT" sz="1400" dirty="0">
                <a:latin typeface="Symbol" panose="05050102010706020507" pitchFamily="18" charset="2"/>
              </a:rPr>
              <a:t>a</a:t>
            </a:r>
            <a:r>
              <a:rPr lang="de-AT" sz="1400" dirty="0"/>
              <a:t> schneidet die Basiskreisebene entlang der Spur a und verläuft durch den Punkt A, </a:t>
            </a:r>
            <a:r>
              <a:rPr lang="de-AT" sz="1400" dirty="0" smtClean="0"/>
              <a:t/>
            </a:r>
            <a:br>
              <a:rPr lang="de-AT" sz="1400" dirty="0" smtClean="0"/>
            </a:br>
            <a:r>
              <a:rPr lang="de-AT" sz="1400" dirty="0" smtClean="0"/>
              <a:t>der </a:t>
            </a:r>
            <a:r>
              <a:rPr lang="de-AT" sz="1400" dirty="0"/>
              <a:t>der Schnittpunkt der Ebene </a:t>
            </a:r>
            <a:r>
              <a:rPr lang="de-AT" sz="1400" dirty="0">
                <a:latin typeface="Symbol" panose="05050102010706020507" pitchFamily="18" charset="2"/>
              </a:rPr>
              <a:t>a</a:t>
            </a:r>
            <a:r>
              <a:rPr lang="de-AT" sz="1400" dirty="0"/>
              <a:t> mit der Kegelachse ist. </a:t>
            </a:r>
            <a:r>
              <a:rPr lang="de-AT" sz="1400" dirty="0" smtClean="0"/>
              <a:t>Konstruiere die Schnittkurve punkt- und </a:t>
            </a:r>
            <a:br>
              <a:rPr lang="de-AT" sz="1400" dirty="0" smtClean="0"/>
            </a:br>
            <a:r>
              <a:rPr lang="de-AT" sz="1400" dirty="0" smtClean="0"/>
              <a:t>tangentenweise mit Hilfe von Scheitelebenen durch die </a:t>
            </a:r>
            <a:r>
              <a:rPr lang="de-AT" sz="1400" dirty="0"/>
              <a:t>K</a:t>
            </a:r>
            <a:r>
              <a:rPr lang="de-AT" sz="1400" dirty="0" smtClean="0"/>
              <a:t>egelachse.</a:t>
            </a:r>
            <a:endParaRPr lang="de-AT" sz="1400" dirty="0"/>
          </a:p>
        </p:txBody>
      </p:sp>
      <p:pic>
        <p:nvPicPr>
          <p:cNvPr id="225" name="Grafik 224" descr="kegelerzeugenden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98396" y="797546"/>
            <a:ext cx="1472940" cy="1481309"/>
          </a:xfrm>
          <a:prstGeom prst="rect">
            <a:avLst/>
          </a:prstGeom>
        </p:spPr>
      </p:pic>
      <p:sp>
        <p:nvSpPr>
          <p:cNvPr id="234" name="Line 457"/>
          <p:cNvSpPr>
            <a:spLocks noChangeShapeType="1"/>
          </p:cNvSpPr>
          <p:nvPr/>
        </p:nvSpPr>
        <p:spPr bwMode="auto">
          <a:xfrm flipH="1" flipV="1">
            <a:off x="5536881" y="2270806"/>
            <a:ext cx="771407" cy="2383093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36" name="Line 809"/>
          <p:cNvSpPr>
            <a:spLocks noChangeShapeType="1"/>
          </p:cNvSpPr>
          <p:nvPr/>
        </p:nvSpPr>
        <p:spPr bwMode="auto">
          <a:xfrm flipH="1">
            <a:off x="5150124" y="2500561"/>
            <a:ext cx="649197" cy="3137778"/>
          </a:xfrm>
          <a:prstGeom prst="line">
            <a:avLst/>
          </a:prstGeom>
          <a:noFill/>
          <a:ln w="9525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04" name="Ellipse 203"/>
          <p:cNvSpPr/>
          <p:nvPr/>
        </p:nvSpPr>
        <p:spPr>
          <a:xfrm>
            <a:off x="6281906" y="4625341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38" name="Line 782"/>
          <p:cNvSpPr>
            <a:spLocks noChangeShapeType="1"/>
          </p:cNvSpPr>
          <p:nvPr/>
        </p:nvSpPr>
        <p:spPr bwMode="auto">
          <a:xfrm flipH="1" flipV="1">
            <a:off x="5432504" y="2808458"/>
            <a:ext cx="564358" cy="104776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37" name="Ellipse 236"/>
          <p:cNvSpPr/>
          <p:nvPr/>
        </p:nvSpPr>
        <p:spPr>
          <a:xfrm>
            <a:off x="5701688" y="2843114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65" name="Gerade Verbindung 64"/>
          <p:cNvCxnSpPr/>
          <p:nvPr/>
        </p:nvCxnSpPr>
        <p:spPr>
          <a:xfrm>
            <a:off x="2993664" y="5248717"/>
            <a:ext cx="6126641" cy="1088709"/>
          </a:xfrm>
          <a:prstGeom prst="line">
            <a:avLst/>
          </a:prstGeom>
          <a:ln w="254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feld 65"/>
          <p:cNvSpPr txBox="1"/>
          <p:nvPr/>
        </p:nvSpPr>
        <p:spPr>
          <a:xfrm>
            <a:off x="7983863" y="5853338"/>
            <a:ext cx="273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solidFill>
                  <a:srgbClr val="FF6600"/>
                </a:solidFill>
              </a:rPr>
              <a:t>a</a:t>
            </a:r>
            <a:endParaRPr lang="de-AT" sz="1400" dirty="0">
              <a:solidFill>
                <a:srgbClr val="FF6600"/>
              </a:solidFill>
            </a:endParaRPr>
          </a:p>
        </p:txBody>
      </p:sp>
      <p:sp>
        <p:nvSpPr>
          <p:cNvPr id="71" name="Textfeld 70"/>
          <p:cNvSpPr txBox="1"/>
          <p:nvPr/>
        </p:nvSpPr>
        <p:spPr>
          <a:xfrm>
            <a:off x="-15824" y="1391374"/>
            <a:ext cx="3651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Wähle </a:t>
            </a:r>
            <a:r>
              <a:rPr lang="de-AT" dirty="0" smtClean="0">
                <a:solidFill>
                  <a:srgbClr val="00B050"/>
                </a:solidFill>
              </a:rPr>
              <a:t>eine weitere Ebene </a:t>
            </a:r>
            <a:r>
              <a:rPr lang="de-AT" dirty="0" smtClean="0"/>
              <a:t>durch einen der gegebenen Basiskreis- punkte mit Tangentenrichtung.</a:t>
            </a:r>
            <a:endParaRPr lang="de-AT" dirty="0"/>
          </a:p>
        </p:txBody>
      </p:sp>
      <p:sp>
        <p:nvSpPr>
          <p:cNvPr id="72" name="Textfeld 71"/>
          <p:cNvSpPr txBox="1"/>
          <p:nvPr/>
        </p:nvSpPr>
        <p:spPr>
          <a:xfrm>
            <a:off x="1" y="2276872"/>
            <a:ext cx="3491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Sie schneidet den </a:t>
            </a:r>
            <a:r>
              <a:rPr lang="de-AT" dirty="0"/>
              <a:t>K</a:t>
            </a:r>
            <a:r>
              <a:rPr lang="de-AT" dirty="0" smtClean="0"/>
              <a:t>egel nach </a:t>
            </a:r>
            <a:br>
              <a:rPr lang="de-AT" dirty="0" smtClean="0"/>
            </a:br>
            <a:r>
              <a:rPr lang="de-AT" dirty="0" smtClean="0"/>
              <a:t>zwei </a:t>
            </a:r>
            <a:r>
              <a:rPr lang="de-AT" dirty="0" smtClean="0">
                <a:solidFill>
                  <a:srgbClr val="FF0000"/>
                </a:solidFill>
              </a:rPr>
              <a:t>Erzeugenden</a:t>
            </a:r>
            <a:r>
              <a:rPr lang="de-AT" dirty="0" smtClean="0"/>
              <a:t>.</a:t>
            </a:r>
            <a:endParaRPr lang="de-AT" dirty="0"/>
          </a:p>
        </p:txBody>
      </p:sp>
      <p:sp>
        <p:nvSpPr>
          <p:cNvPr id="73" name="Textfeld 72"/>
          <p:cNvSpPr txBox="1"/>
          <p:nvPr/>
        </p:nvSpPr>
        <p:spPr>
          <a:xfrm>
            <a:off x="0" y="2895462"/>
            <a:ext cx="34918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Die </a:t>
            </a:r>
            <a:r>
              <a:rPr lang="de-AT" dirty="0" smtClean="0">
                <a:solidFill>
                  <a:srgbClr val="0000FF"/>
                </a:solidFill>
              </a:rPr>
              <a:t>Schnittgerade</a:t>
            </a:r>
            <a:r>
              <a:rPr lang="de-AT" dirty="0" smtClean="0"/>
              <a:t> der </a:t>
            </a:r>
            <a:r>
              <a:rPr lang="de-AT" dirty="0" smtClean="0">
                <a:solidFill>
                  <a:srgbClr val="00B050"/>
                </a:solidFill>
              </a:rPr>
              <a:t>Hilfs- ebene </a:t>
            </a:r>
            <a:r>
              <a:rPr lang="de-AT" dirty="0" smtClean="0"/>
              <a:t>mit der </a:t>
            </a:r>
            <a:r>
              <a:rPr lang="de-AT" dirty="0" smtClean="0">
                <a:solidFill>
                  <a:srgbClr val="FF6600"/>
                </a:solidFill>
              </a:rPr>
              <a:t>Ebene </a:t>
            </a:r>
            <a:r>
              <a:rPr lang="de-AT" dirty="0" smtClean="0">
                <a:solidFill>
                  <a:srgbClr val="FF6600"/>
                </a:solidFill>
                <a:latin typeface="Symbol" panose="05050102010706020507" pitchFamily="18" charset="2"/>
              </a:rPr>
              <a:t>a</a:t>
            </a:r>
            <a:r>
              <a:rPr lang="de-AT" dirty="0" smtClean="0"/>
              <a:t> schneidet die Achse im Punkt A.</a:t>
            </a:r>
            <a:endParaRPr lang="de-AT" dirty="0"/>
          </a:p>
        </p:txBody>
      </p:sp>
      <p:sp>
        <p:nvSpPr>
          <p:cNvPr id="74" name="Textfeld 73"/>
          <p:cNvSpPr txBox="1"/>
          <p:nvPr/>
        </p:nvSpPr>
        <p:spPr>
          <a:xfrm>
            <a:off x="-9148" y="3789040"/>
            <a:ext cx="31637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Die Schnittpunkte dieser </a:t>
            </a:r>
            <a:r>
              <a:rPr lang="de-AT" dirty="0" smtClean="0">
                <a:solidFill>
                  <a:srgbClr val="0000FF"/>
                </a:solidFill>
              </a:rPr>
              <a:t>Geraden</a:t>
            </a:r>
            <a:r>
              <a:rPr lang="de-AT" dirty="0" smtClean="0"/>
              <a:t> mit den </a:t>
            </a:r>
            <a:r>
              <a:rPr lang="de-AT" dirty="0" smtClean="0">
                <a:solidFill>
                  <a:srgbClr val="FF0000"/>
                </a:solidFill>
              </a:rPr>
              <a:t>Erzeugenden</a:t>
            </a:r>
            <a:r>
              <a:rPr lang="de-AT" dirty="0" smtClean="0"/>
              <a:t> sind Punkte der Schnittkurve.</a:t>
            </a:r>
            <a:endParaRPr lang="de-AT" dirty="0"/>
          </a:p>
        </p:txBody>
      </p:sp>
      <p:sp>
        <p:nvSpPr>
          <p:cNvPr id="75" name="Textfeld 74"/>
          <p:cNvSpPr txBox="1"/>
          <p:nvPr/>
        </p:nvSpPr>
        <p:spPr>
          <a:xfrm>
            <a:off x="-22518" y="5203066"/>
            <a:ext cx="47658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Die Basiskreistangente </a:t>
            </a:r>
          </a:p>
          <a:p>
            <a:r>
              <a:rPr lang="de-AT" dirty="0" smtClean="0"/>
              <a:t>des entsprechenden Punktes und die </a:t>
            </a:r>
            <a:r>
              <a:rPr lang="de-AT" dirty="0">
                <a:solidFill>
                  <a:srgbClr val="FF0000"/>
                </a:solidFill>
              </a:rPr>
              <a:t>T</a:t>
            </a:r>
            <a:r>
              <a:rPr lang="de-AT" dirty="0" smtClean="0">
                <a:solidFill>
                  <a:srgbClr val="FF0000"/>
                </a:solidFill>
              </a:rPr>
              <a:t>angente</a:t>
            </a:r>
            <a:r>
              <a:rPr lang="de-AT" dirty="0" smtClean="0"/>
              <a:t> haben einen </a:t>
            </a:r>
            <a:r>
              <a:rPr lang="de-AT" dirty="0">
                <a:solidFill>
                  <a:srgbClr val="00B050"/>
                </a:solidFill>
              </a:rPr>
              <a:t>Schnittpunkt</a:t>
            </a:r>
            <a:r>
              <a:rPr lang="de-AT" dirty="0"/>
              <a:t>, 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>welcher </a:t>
            </a:r>
            <a:r>
              <a:rPr lang="de-AT" dirty="0"/>
              <a:t>auf der Spur a der </a:t>
            </a:r>
            <a:r>
              <a:rPr lang="de-AT" dirty="0">
                <a:solidFill>
                  <a:srgbClr val="FF6600"/>
                </a:solidFill>
              </a:rPr>
              <a:t>Schnittebene </a:t>
            </a:r>
            <a:r>
              <a:rPr lang="de-AT" dirty="0">
                <a:solidFill>
                  <a:srgbClr val="FF6600"/>
                </a:solidFill>
                <a:latin typeface="Symbol" panose="05050102010706020507" pitchFamily="18" charset="2"/>
              </a:rPr>
              <a:t>a</a:t>
            </a:r>
            <a:r>
              <a:rPr lang="de-AT" dirty="0">
                <a:solidFill>
                  <a:srgbClr val="FF6600"/>
                </a:solidFill>
              </a:rPr>
              <a:t> </a:t>
            </a:r>
            <a:r>
              <a:rPr lang="de-AT" dirty="0"/>
              <a:t>liegt.</a:t>
            </a:r>
          </a:p>
          <a:p>
            <a:endParaRPr lang="de-AT" dirty="0"/>
          </a:p>
        </p:txBody>
      </p:sp>
      <p:sp>
        <p:nvSpPr>
          <p:cNvPr id="78" name="Line 457"/>
          <p:cNvSpPr>
            <a:spLocks noChangeShapeType="1"/>
          </p:cNvSpPr>
          <p:nvPr/>
        </p:nvSpPr>
        <p:spPr bwMode="auto">
          <a:xfrm flipV="1">
            <a:off x="3879056" y="2274092"/>
            <a:ext cx="1659732" cy="2738438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79" name="Line 457"/>
          <p:cNvSpPr>
            <a:spLocks noChangeShapeType="1"/>
          </p:cNvSpPr>
          <p:nvPr/>
        </p:nvSpPr>
        <p:spPr bwMode="auto">
          <a:xfrm flipH="1" flipV="1">
            <a:off x="5534024" y="2276473"/>
            <a:ext cx="1688306" cy="3328989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13" name="Ellipse 212"/>
          <p:cNvSpPr/>
          <p:nvPr/>
        </p:nvSpPr>
        <p:spPr>
          <a:xfrm>
            <a:off x="5513945" y="2251622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05" name="Ellipse 204"/>
          <p:cNvSpPr/>
          <p:nvPr/>
        </p:nvSpPr>
        <p:spPr>
          <a:xfrm>
            <a:off x="7198687" y="5582603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07" name="Ellipse 206"/>
          <p:cNvSpPr/>
          <p:nvPr/>
        </p:nvSpPr>
        <p:spPr>
          <a:xfrm>
            <a:off x="4902315" y="4605967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08" name="Ellipse 207"/>
          <p:cNvSpPr/>
          <p:nvPr/>
        </p:nvSpPr>
        <p:spPr>
          <a:xfrm>
            <a:off x="4187093" y="4791381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09" name="Ellipse 208"/>
          <p:cNvSpPr/>
          <p:nvPr/>
        </p:nvSpPr>
        <p:spPr>
          <a:xfrm>
            <a:off x="3856100" y="4984263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0" name="Line 809"/>
          <p:cNvSpPr>
            <a:spLocks noChangeShapeType="1"/>
          </p:cNvSpPr>
          <p:nvPr/>
        </p:nvSpPr>
        <p:spPr bwMode="auto">
          <a:xfrm flipH="1" flipV="1">
            <a:off x="4055952" y="3530851"/>
            <a:ext cx="3337027" cy="599986"/>
          </a:xfrm>
          <a:prstGeom prst="line">
            <a:avLst/>
          </a:prstGeom>
          <a:noFill/>
          <a:ln w="190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10" name="Ellipse 209"/>
          <p:cNvSpPr/>
          <p:nvPr/>
        </p:nvSpPr>
        <p:spPr>
          <a:xfrm>
            <a:off x="5510612" y="3768103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3" name="Line 457"/>
          <p:cNvSpPr>
            <a:spLocks noChangeShapeType="1"/>
          </p:cNvSpPr>
          <p:nvPr/>
        </p:nvSpPr>
        <p:spPr bwMode="auto">
          <a:xfrm flipH="1" flipV="1">
            <a:off x="6269830" y="3419474"/>
            <a:ext cx="561805" cy="2510511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81" name="Ellipse 80"/>
          <p:cNvSpPr/>
          <p:nvPr/>
        </p:nvSpPr>
        <p:spPr>
          <a:xfrm>
            <a:off x="6359534" y="3927922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4" name="Line 457"/>
          <p:cNvSpPr>
            <a:spLocks noChangeShapeType="1"/>
          </p:cNvSpPr>
          <p:nvPr/>
        </p:nvSpPr>
        <p:spPr bwMode="auto">
          <a:xfrm flipV="1">
            <a:off x="3491880" y="3096000"/>
            <a:ext cx="1641003" cy="223178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82" name="Ellipse 81"/>
          <p:cNvSpPr/>
          <p:nvPr/>
        </p:nvSpPr>
        <p:spPr>
          <a:xfrm>
            <a:off x="4685516" y="3627884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5965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" grpId="0" animBg="1"/>
      <p:bldP spid="72" grpId="0"/>
      <p:bldP spid="73" grpId="0"/>
      <p:bldP spid="74" grpId="0"/>
      <p:bldP spid="75" grpId="0"/>
      <p:bldP spid="78" grpId="0" animBg="1"/>
      <p:bldP spid="79" grpId="0" animBg="1"/>
      <p:bldP spid="80" grpId="0" animBg="1"/>
      <p:bldP spid="83" grpId="0" animBg="1"/>
      <p:bldP spid="81" grpId="0" animBg="1"/>
      <p:bldP spid="84" grpId="0" animBg="1"/>
      <p:bldP spid="8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ine 15"/>
          <p:cNvSpPr>
            <a:spLocks noChangeShapeType="1"/>
          </p:cNvSpPr>
          <p:nvPr/>
        </p:nvSpPr>
        <p:spPr bwMode="auto">
          <a:xfrm flipH="1" flipV="1">
            <a:off x="6116513" y="3194321"/>
            <a:ext cx="1229251" cy="1978228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76" name="Line 457"/>
          <p:cNvSpPr>
            <a:spLocks noChangeShapeType="1"/>
          </p:cNvSpPr>
          <p:nvPr/>
        </p:nvSpPr>
        <p:spPr bwMode="auto">
          <a:xfrm flipH="1" flipV="1">
            <a:off x="5761831" y="2761307"/>
            <a:ext cx="3318793" cy="3575582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94" name="Line 134"/>
          <p:cNvSpPr>
            <a:spLocks noChangeShapeType="1"/>
          </p:cNvSpPr>
          <p:nvPr/>
        </p:nvSpPr>
        <p:spPr bwMode="auto">
          <a:xfrm>
            <a:off x="3205239" y="4889038"/>
            <a:ext cx="4546749" cy="808217"/>
          </a:xfrm>
          <a:prstGeom prst="line">
            <a:avLst/>
          </a:prstGeom>
          <a:noFill/>
          <a:ln w="9525" cap="rnd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33" name="Line 170"/>
          <p:cNvSpPr>
            <a:spLocks noChangeShapeType="1"/>
          </p:cNvSpPr>
          <p:nvPr/>
        </p:nvSpPr>
        <p:spPr bwMode="auto">
          <a:xfrm>
            <a:off x="3876676" y="5007770"/>
            <a:ext cx="3344872" cy="598782"/>
          </a:xfrm>
          <a:prstGeom prst="line">
            <a:avLst/>
          </a:prstGeom>
          <a:noFill/>
          <a:ln w="12700" cap="sq">
            <a:solidFill>
              <a:srgbClr val="00B05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30" name="Line 170"/>
          <p:cNvSpPr>
            <a:spLocks noChangeShapeType="1"/>
          </p:cNvSpPr>
          <p:nvPr/>
        </p:nvSpPr>
        <p:spPr bwMode="auto">
          <a:xfrm flipV="1">
            <a:off x="4760316" y="4647842"/>
            <a:ext cx="1538151" cy="1309650"/>
          </a:xfrm>
          <a:prstGeom prst="line">
            <a:avLst/>
          </a:prstGeom>
          <a:noFill/>
          <a:ln w="9525" cap="rnd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 flipH="1" flipV="1">
            <a:off x="3725714" y="5377777"/>
            <a:ext cx="2883769" cy="514128"/>
          </a:xfrm>
          <a:prstGeom prst="line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AT">
              <a:solidFill>
                <a:schemeClr val="lt1"/>
              </a:solidFill>
              <a:latin typeface="+mn-lt"/>
            </a:endParaRPr>
          </a:p>
        </p:txBody>
      </p:sp>
      <p:sp>
        <p:nvSpPr>
          <p:cNvPr id="1163" name="Ellipse 1162"/>
          <p:cNvSpPr/>
          <p:nvPr/>
        </p:nvSpPr>
        <p:spPr>
          <a:xfrm>
            <a:off x="3710904" y="4583313"/>
            <a:ext cx="3666596" cy="1444000"/>
          </a:xfrm>
          <a:prstGeom prst="ellipse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65" name="Titel 116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600" dirty="0" smtClean="0"/>
              <a:t>Beispiel: Parabelschnitt </a:t>
            </a:r>
            <a:r>
              <a:rPr lang="de-AT" sz="2600" dirty="0"/>
              <a:t>eines Drehkegels im Parallelriss</a:t>
            </a: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2993664" y="5248716"/>
            <a:ext cx="732050" cy="129061"/>
          </a:xfrm>
          <a:prstGeom prst="line">
            <a:avLst/>
          </a:prstGeom>
          <a:noFill/>
          <a:ln w="19050">
            <a:solidFill>
              <a:srgbClr val="01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 flipV="1">
            <a:off x="2993664" y="1664633"/>
            <a:ext cx="5412091" cy="4415573"/>
          </a:xfrm>
          <a:custGeom>
            <a:avLst/>
            <a:gdLst>
              <a:gd name="T0" fmla="*/ 10043 w 15034"/>
              <a:gd name="T1" fmla="*/ 525 h 12273"/>
              <a:gd name="T2" fmla="*/ 12998 w 15034"/>
              <a:gd name="T3" fmla="*/ 0 h 12273"/>
              <a:gd name="T4" fmla="*/ 15034 w 15034"/>
              <a:gd name="T5" fmla="*/ 9961 h 12273"/>
              <a:gd name="T6" fmla="*/ 2036 w 15034"/>
              <a:gd name="T7" fmla="*/ 12273 h 12273"/>
              <a:gd name="T8" fmla="*/ 0 w 15034"/>
              <a:gd name="T9" fmla="*/ 2312 h 12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34" h="12273">
                <a:moveTo>
                  <a:pt x="10043" y="525"/>
                </a:moveTo>
                <a:lnTo>
                  <a:pt x="12998" y="0"/>
                </a:lnTo>
                <a:lnTo>
                  <a:pt x="15034" y="9961"/>
                </a:lnTo>
                <a:lnTo>
                  <a:pt x="2036" y="12273"/>
                </a:lnTo>
                <a:lnTo>
                  <a:pt x="0" y="2312"/>
                </a:lnTo>
              </a:path>
            </a:pathLst>
          </a:custGeom>
          <a:noFill/>
          <a:ln w="19050">
            <a:solidFill>
              <a:srgbClr val="01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V="1">
            <a:off x="3784955" y="3917908"/>
            <a:ext cx="736281" cy="1184821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3" name="Line 54"/>
          <p:cNvSpPr>
            <a:spLocks noChangeShapeType="1"/>
          </p:cNvSpPr>
          <p:nvPr/>
        </p:nvSpPr>
        <p:spPr bwMode="auto">
          <a:xfrm flipH="1" flipV="1">
            <a:off x="5538003" y="2278855"/>
            <a:ext cx="578510" cy="91546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4" name="Line 55"/>
          <p:cNvSpPr>
            <a:spLocks noChangeShapeType="1"/>
          </p:cNvSpPr>
          <p:nvPr/>
        </p:nvSpPr>
        <p:spPr bwMode="auto">
          <a:xfrm flipV="1">
            <a:off x="4521236" y="2274093"/>
            <a:ext cx="1012005" cy="1643814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66" name="Line 106"/>
          <p:cNvSpPr>
            <a:spLocks noChangeShapeType="1"/>
          </p:cNvSpPr>
          <p:nvPr/>
        </p:nvSpPr>
        <p:spPr bwMode="auto">
          <a:xfrm flipV="1">
            <a:off x="2973596" y="4534564"/>
            <a:ext cx="1897852" cy="79321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76" name="Line 116"/>
          <p:cNvSpPr>
            <a:spLocks noChangeShapeType="1"/>
          </p:cNvSpPr>
          <p:nvPr/>
        </p:nvSpPr>
        <p:spPr bwMode="auto">
          <a:xfrm flipH="1" flipV="1">
            <a:off x="5132883" y="4441371"/>
            <a:ext cx="2210425" cy="39188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89" name="Line 129"/>
          <p:cNvSpPr>
            <a:spLocks noChangeShapeType="1"/>
          </p:cNvSpPr>
          <p:nvPr/>
        </p:nvSpPr>
        <p:spPr bwMode="auto">
          <a:xfrm flipV="1">
            <a:off x="5533619" y="2269207"/>
            <a:ext cx="0" cy="3031872"/>
          </a:xfrm>
          <a:prstGeom prst="line">
            <a:avLst/>
          </a:prstGeom>
          <a:noFill/>
          <a:ln w="9525">
            <a:solidFill>
              <a:srgbClr val="01000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21" name="Line 161"/>
          <p:cNvSpPr>
            <a:spLocks noChangeShapeType="1"/>
          </p:cNvSpPr>
          <p:nvPr/>
        </p:nvSpPr>
        <p:spPr bwMode="auto">
          <a:xfrm flipV="1">
            <a:off x="3154615" y="4525346"/>
            <a:ext cx="1298897" cy="108120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31" name="Line 171"/>
          <p:cNvSpPr>
            <a:spLocks noChangeShapeType="1"/>
          </p:cNvSpPr>
          <p:nvPr/>
        </p:nvSpPr>
        <p:spPr bwMode="auto">
          <a:xfrm flipH="1">
            <a:off x="7887396" y="4952511"/>
            <a:ext cx="90977" cy="7616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32" name="Line 172"/>
          <p:cNvSpPr>
            <a:spLocks noChangeShapeType="1"/>
          </p:cNvSpPr>
          <p:nvPr/>
        </p:nvSpPr>
        <p:spPr bwMode="auto">
          <a:xfrm flipH="1">
            <a:off x="6831636" y="5028678"/>
            <a:ext cx="1055760" cy="901310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33" name="Line 173"/>
          <p:cNvSpPr>
            <a:spLocks noChangeShapeType="1"/>
          </p:cNvSpPr>
          <p:nvPr/>
        </p:nvSpPr>
        <p:spPr bwMode="auto">
          <a:xfrm flipH="1">
            <a:off x="6440223" y="5929988"/>
            <a:ext cx="391414" cy="334289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42" name="Line 182"/>
          <p:cNvSpPr>
            <a:spLocks noChangeShapeType="1"/>
          </p:cNvSpPr>
          <p:nvPr/>
        </p:nvSpPr>
        <p:spPr bwMode="auto">
          <a:xfrm flipV="1">
            <a:off x="1885310" y="4889037"/>
            <a:ext cx="1182406" cy="16279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43" name="Line 183"/>
          <p:cNvSpPr>
            <a:spLocks noChangeShapeType="1"/>
          </p:cNvSpPr>
          <p:nvPr/>
        </p:nvSpPr>
        <p:spPr bwMode="auto">
          <a:xfrm flipV="1">
            <a:off x="3067715" y="4473499"/>
            <a:ext cx="2942067" cy="415538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52" name="Line 192"/>
          <p:cNvSpPr>
            <a:spLocks noChangeShapeType="1"/>
          </p:cNvSpPr>
          <p:nvPr/>
        </p:nvSpPr>
        <p:spPr bwMode="auto">
          <a:xfrm>
            <a:off x="6634933" y="4586703"/>
            <a:ext cx="1172064" cy="841851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53" name="Line 193"/>
          <p:cNvSpPr>
            <a:spLocks noChangeShapeType="1"/>
          </p:cNvSpPr>
          <p:nvPr/>
        </p:nvSpPr>
        <p:spPr bwMode="auto">
          <a:xfrm>
            <a:off x="7806998" y="5428554"/>
            <a:ext cx="1251954" cy="90194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16" name="Ellipse 215"/>
          <p:cNvSpPr/>
          <p:nvPr/>
        </p:nvSpPr>
        <p:spPr>
          <a:xfrm>
            <a:off x="3765090" y="5080600"/>
            <a:ext cx="45720" cy="4572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7" name="Textfeld 216"/>
          <p:cNvSpPr txBox="1"/>
          <p:nvPr/>
        </p:nvSpPr>
        <p:spPr>
          <a:xfrm>
            <a:off x="5526300" y="2097733"/>
            <a:ext cx="273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S</a:t>
            </a:r>
            <a:endParaRPr lang="de-AT" sz="1400" dirty="0"/>
          </a:p>
        </p:txBody>
      </p:sp>
      <p:sp>
        <p:nvSpPr>
          <p:cNvPr id="218" name="Textfeld 217"/>
          <p:cNvSpPr txBox="1"/>
          <p:nvPr/>
        </p:nvSpPr>
        <p:spPr>
          <a:xfrm>
            <a:off x="7991922" y="2476756"/>
            <a:ext cx="5299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latin typeface="Symbol" panose="05050102010706020507" pitchFamily="18" charset="2"/>
              </a:rPr>
              <a:t>a</a:t>
            </a:r>
            <a:endParaRPr lang="de-AT" sz="1400" dirty="0">
              <a:latin typeface="Symbol" panose="05050102010706020507" pitchFamily="18" charset="2"/>
            </a:endParaRPr>
          </a:p>
        </p:txBody>
      </p:sp>
      <p:sp>
        <p:nvSpPr>
          <p:cNvPr id="219" name="Textfeld 218"/>
          <p:cNvSpPr txBox="1"/>
          <p:nvPr/>
        </p:nvSpPr>
        <p:spPr>
          <a:xfrm>
            <a:off x="5490250" y="5140035"/>
            <a:ext cx="273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M</a:t>
            </a:r>
            <a:endParaRPr lang="de-AT" sz="1400" dirty="0"/>
          </a:p>
        </p:txBody>
      </p:sp>
      <p:sp>
        <p:nvSpPr>
          <p:cNvPr id="220" name="Textfeld 219"/>
          <p:cNvSpPr txBox="1"/>
          <p:nvPr/>
        </p:nvSpPr>
        <p:spPr>
          <a:xfrm>
            <a:off x="5522711" y="3481545"/>
            <a:ext cx="273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A</a:t>
            </a:r>
            <a:endParaRPr lang="de-AT" sz="1400" dirty="0"/>
          </a:p>
        </p:txBody>
      </p:sp>
      <p:sp>
        <p:nvSpPr>
          <p:cNvPr id="222" name="Textfeld 221"/>
          <p:cNvSpPr txBox="1"/>
          <p:nvPr/>
        </p:nvSpPr>
        <p:spPr>
          <a:xfrm>
            <a:off x="0" y="476672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/>
              <a:t>Ein Drehkegel ist in einem Parallelriss gegeben und soll mit der gegebenen Ebene </a:t>
            </a:r>
            <a:r>
              <a:rPr lang="de-AT" sz="1400" dirty="0">
                <a:latin typeface="Symbol" panose="05050102010706020507" pitchFamily="18" charset="2"/>
              </a:rPr>
              <a:t>a</a:t>
            </a:r>
            <a:r>
              <a:rPr lang="de-AT" sz="1400" dirty="0"/>
              <a:t> geschnitten werden. Diese Schnittebene </a:t>
            </a:r>
            <a:r>
              <a:rPr lang="de-AT" sz="1400" dirty="0">
                <a:latin typeface="Symbol" panose="05050102010706020507" pitchFamily="18" charset="2"/>
              </a:rPr>
              <a:t>a</a:t>
            </a:r>
            <a:r>
              <a:rPr lang="de-AT" sz="1400" dirty="0"/>
              <a:t> schneidet die Basiskreisebene entlang der Spur a und verläuft durch den Punkt A, </a:t>
            </a:r>
            <a:r>
              <a:rPr lang="de-AT" sz="1400" dirty="0" smtClean="0"/>
              <a:t/>
            </a:r>
            <a:br>
              <a:rPr lang="de-AT" sz="1400" dirty="0" smtClean="0"/>
            </a:br>
            <a:r>
              <a:rPr lang="de-AT" sz="1400" dirty="0" smtClean="0"/>
              <a:t>der </a:t>
            </a:r>
            <a:r>
              <a:rPr lang="de-AT" sz="1400" dirty="0"/>
              <a:t>der Schnittpunkt der Ebene </a:t>
            </a:r>
            <a:r>
              <a:rPr lang="de-AT" sz="1400" dirty="0">
                <a:latin typeface="Symbol" panose="05050102010706020507" pitchFamily="18" charset="2"/>
              </a:rPr>
              <a:t>a</a:t>
            </a:r>
            <a:r>
              <a:rPr lang="de-AT" sz="1400" dirty="0"/>
              <a:t> mit der Kegelachse ist. </a:t>
            </a:r>
            <a:r>
              <a:rPr lang="de-AT" sz="1400" dirty="0" smtClean="0"/>
              <a:t>Konstruiere die Schnittkurve punkt- und </a:t>
            </a:r>
            <a:br>
              <a:rPr lang="de-AT" sz="1400" dirty="0" smtClean="0"/>
            </a:br>
            <a:r>
              <a:rPr lang="de-AT" sz="1400" dirty="0" smtClean="0"/>
              <a:t>tangentenweise mit Hilfe von Scheitelebenen durch die </a:t>
            </a:r>
            <a:r>
              <a:rPr lang="de-AT" sz="1400" dirty="0"/>
              <a:t>K</a:t>
            </a:r>
            <a:r>
              <a:rPr lang="de-AT" sz="1400" dirty="0" smtClean="0"/>
              <a:t>egelachse.</a:t>
            </a:r>
            <a:endParaRPr lang="de-AT" sz="1400" dirty="0"/>
          </a:p>
        </p:txBody>
      </p:sp>
      <p:pic>
        <p:nvPicPr>
          <p:cNvPr id="225" name="Grafik 224" descr="kegelerzeugenden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98396" y="797546"/>
            <a:ext cx="1472940" cy="1481309"/>
          </a:xfrm>
          <a:prstGeom prst="rect">
            <a:avLst/>
          </a:prstGeom>
        </p:spPr>
      </p:pic>
      <p:sp>
        <p:nvSpPr>
          <p:cNvPr id="234" name="Line 457"/>
          <p:cNvSpPr>
            <a:spLocks noChangeShapeType="1"/>
          </p:cNvSpPr>
          <p:nvPr/>
        </p:nvSpPr>
        <p:spPr bwMode="auto">
          <a:xfrm flipH="1" flipV="1">
            <a:off x="5536881" y="2270806"/>
            <a:ext cx="771407" cy="2383093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36" name="Line 809"/>
          <p:cNvSpPr>
            <a:spLocks noChangeShapeType="1"/>
          </p:cNvSpPr>
          <p:nvPr/>
        </p:nvSpPr>
        <p:spPr bwMode="auto">
          <a:xfrm flipH="1">
            <a:off x="5150124" y="2500561"/>
            <a:ext cx="649197" cy="3137778"/>
          </a:xfrm>
          <a:prstGeom prst="line">
            <a:avLst/>
          </a:prstGeom>
          <a:noFill/>
          <a:ln w="9525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04" name="Ellipse 203"/>
          <p:cNvSpPr/>
          <p:nvPr/>
        </p:nvSpPr>
        <p:spPr>
          <a:xfrm>
            <a:off x="6281906" y="4625341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38" name="Line 782"/>
          <p:cNvSpPr>
            <a:spLocks noChangeShapeType="1"/>
          </p:cNvSpPr>
          <p:nvPr/>
        </p:nvSpPr>
        <p:spPr bwMode="auto">
          <a:xfrm flipH="1" flipV="1">
            <a:off x="5432504" y="2808458"/>
            <a:ext cx="564358" cy="104776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37" name="Ellipse 236"/>
          <p:cNvSpPr/>
          <p:nvPr/>
        </p:nvSpPr>
        <p:spPr>
          <a:xfrm>
            <a:off x="5701688" y="2843114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65" name="Gerade Verbindung 64"/>
          <p:cNvCxnSpPr/>
          <p:nvPr/>
        </p:nvCxnSpPr>
        <p:spPr>
          <a:xfrm>
            <a:off x="1692998" y="5017588"/>
            <a:ext cx="7427307" cy="1319838"/>
          </a:xfrm>
          <a:prstGeom prst="line">
            <a:avLst/>
          </a:prstGeom>
          <a:ln w="254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feld 65"/>
          <p:cNvSpPr txBox="1"/>
          <p:nvPr/>
        </p:nvSpPr>
        <p:spPr>
          <a:xfrm>
            <a:off x="7983863" y="5853338"/>
            <a:ext cx="273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solidFill>
                  <a:srgbClr val="FF6600"/>
                </a:solidFill>
              </a:rPr>
              <a:t>a</a:t>
            </a:r>
            <a:endParaRPr lang="de-AT" sz="1400" dirty="0">
              <a:solidFill>
                <a:srgbClr val="FF6600"/>
              </a:solidFill>
            </a:endParaRPr>
          </a:p>
        </p:txBody>
      </p:sp>
      <p:sp>
        <p:nvSpPr>
          <p:cNvPr id="78" name="Line 457"/>
          <p:cNvSpPr>
            <a:spLocks noChangeShapeType="1"/>
          </p:cNvSpPr>
          <p:nvPr/>
        </p:nvSpPr>
        <p:spPr bwMode="auto">
          <a:xfrm flipV="1">
            <a:off x="3879056" y="2274092"/>
            <a:ext cx="1659732" cy="2738438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79" name="Line 457"/>
          <p:cNvSpPr>
            <a:spLocks noChangeShapeType="1"/>
          </p:cNvSpPr>
          <p:nvPr/>
        </p:nvSpPr>
        <p:spPr bwMode="auto">
          <a:xfrm flipH="1" flipV="1">
            <a:off x="5534024" y="2276473"/>
            <a:ext cx="1688306" cy="3328989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05" name="Ellipse 204"/>
          <p:cNvSpPr/>
          <p:nvPr/>
        </p:nvSpPr>
        <p:spPr>
          <a:xfrm>
            <a:off x="7198687" y="5582603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09" name="Ellipse 208"/>
          <p:cNvSpPr/>
          <p:nvPr/>
        </p:nvSpPr>
        <p:spPr>
          <a:xfrm>
            <a:off x="3856100" y="4984263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0" name="Line 809"/>
          <p:cNvSpPr>
            <a:spLocks noChangeShapeType="1"/>
          </p:cNvSpPr>
          <p:nvPr/>
        </p:nvSpPr>
        <p:spPr bwMode="auto">
          <a:xfrm flipH="1" flipV="1">
            <a:off x="4055952" y="3530851"/>
            <a:ext cx="3337027" cy="599986"/>
          </a:xfrm>
          <a:prstGeom prst="line">
            <a:avLst/>
          </a:prstGeom>
          <a:noFill/>
          <a:ln w="9525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83" name="Line 457"/>
          <p:cNvSpPr>
            <a:spLocks noChangeShapeType="1"/>
          </p:cNvSpPr>
          <p:nvPr/>
        </p:nvSpPr>
        <p:spPr bwMode="auto">
          <a:xfrm flipH="1" flipV="1">
            <a:off x="6269830" y="3419473"/>
            <a:ext cx="237654" cy="1061991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84" name="Line 457"/>
          <p:cNvSpPr>
            <a:spLocks noChangeShapeType="1"/>
          </p:cNvSpPr>
          <p:nvPr/>
        </p:nvSpPr>
        <p:spPr bwMode="auto">
          <a:xfrm flipV="1">
            <a:off x="4353814" y="3096000"/>
            <a:ext cx="779069" cy="1059541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7" name="Textfeld 66"/>
          <p:cNvSpPr txBox="1"/>
          <p:nvPr/>
        </p:nvSpPr>
        <p:spPr>
          <a:xfrm>
            <a:off x="-15824" y="1509001"/>
            <a:ext cx="3579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Ermittle noch weitere Punkte und </a:t>
            </a:r>
            <a:r>
              <a:rPr lang="de-AT" dirty="0"/>
              <a:t>T</a:t>
            </a:r>
            <a:r>
              <a:rPr lang="de-AT" dirty="0" smtClean="0"/>
              <a:t>angenten auf die gleiche Weise.</a:t>
            </a:r>
            <a:endParaRPr lang="de-AT" dirty="0"/>
          </a:p>
        </p:txBody>
      </p:sp>
      <p:sp>
        <p:nvSpPr>
          <p:cNvPr id="68" name="Textfeld 67"/>
          <p:cNvSpPr txBox="1"/>
          <p:nvPr/>
        </p:nvSpPr>
        <p:spPr>
          <a:xfrm>
            <a:off x="0" y="2278613"/>
            <a:ext cx="3579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Setze so lange fort, bis der Kurvenverlauf gut ersichtlich ist.</a:t>
            </a:r>
            <a:endParaRPr lang="de-AT" dirty="0"/>
          </a:p>
        </p:txBody>
      </p:sp>
      <p:sp>
        <p:nvSpPr>
          <p:cNvPr id="63" name="Line 170"/>
          <p:cNvSpPr>
            <a:spLocks noChangeShapeType="1"/>
          </p:cNvSpPr>
          <p:nvPr/>
        </p:nvSpPr>
        <p:spPr bwMode="auto">
          <a:xfrm flipV="1">
            <a:off x="3929575" y="4961045"/>
            <a:ext cx="3223759" cy="688834"/>
          </a:xfrm>
          <a:prstGeom prst="line">
            <a:avLst/>
          </a:prstGeom>
          <a:noFill/>
          <a:ln w="19050" cap="rnd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4" name="Line 457"/>
          <p:cNvSpPr>
            <a:spLocks noChangeShapeType="1"/>
          </p:cNvSpPr>
          <p:nvPr/>
        </p:nvSpPr>
        <p:spPr bwMode="auto">
          <a:xfrm flipH="1" flipV="1">
            <a:off x="5533291" y="2269588"/>
            <a:ext cx="1617785" cy="2686929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06" name="Ellipse 205"/>
          <p:cNvSpPr/>
          <p:nvPr/>
        </p:nvSpPr>
        <p:spPr>
          <a:xfrm>
            <a:off x="7129631" y="4937284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9" name="Line 809"/>
          <p:cNvSpPr>
            <a:spLocks noChangeShapeType="1"/>
          </p:cNvSpPr>
          <p:nvPr/>
        </p:nvSpPr>
        <p:spPr bwMode="auto">
          <a:xfrm flipH="1">
            <a:off x="4511040" y="3015175"/>
            <a:ext cx="1481797" cy="2508739"/>
          </a:xfrm>
          <a:prstGeom prst="line">
            <a:avLst/>
          </a:prstGeom>
          <a:noFill/>
          <a:ln w="190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72" name="Line 809"/>
          <p:cNvSpPr>
            <a:spLocks noChangeShapeType="1"/>
          </p:cNvSpPr>
          <p:nvPr/>
        </p:nvSpPr>
        <p:spPr bwMode="auto">
          <a:xfrm flipH="1">
            <a:off x="4755302" y="2269417"/>
            <a:ext cx="778475" cy="3688575"/>
          </a:xfrm>
          <a:prstGeom prst="line">
            <a:avLst/>
          </a:prstGeom>
          <a:noFill/>
          <a:ln w="9525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15" name="Ellipse 214"/>
          <p:cNvSpPr/>
          <p:nvPr/>
        </p:nvSpPr>
        <p:spPr>
          <a:xfrm>
            <a:off x="7324046" y="5153655"/>
            <a:ext cx="45720" cy="4572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62" name="Ellipse 1161"/>
          <p:cNvSpPr/>
          <p:nvPr/>
        </p:nvSpPr>
        <p:spPr>
          <a:xfrm>
            <a:off x="4738856" y="5935027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0" name="Ellipse 69"/>
          <p:cNvSpPr/>
          <p:nvPr/>
        </p:nvSpPr>
        <p:spPr>
          <a:xfrm>
            <a:off x="5966129" y="2995514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5" name="Line 170"/>
          <p:cNvSpPr>
            <a:spLocks noChangeShapeType="1"/>
          </p:cNvSpPr>
          <p:nvPr/>
        </p:nvSpPr>
        <p:spPr bwMode="auto">
          <a:xfrm>
            <a:off x="4930713" y="4627358"/>
            <a:ext cx="1029117" cy="1156698"/>
          </a:xfrm>
          <a:prstGeom prst="line">
            <a:avLst/>
          </a:prstGeom>
          <a:noFill/>
          <a:ln w="19050" cap="rnd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86" name="Line 170"/>
          <p:cNvSpPr>
            <a:spLocks noChangeShapeType="1"/>
          </p:cNvSpPr>
          <p:nvPr/>
        </p:nvSpPr>
        <p:spPr bwMode="auto">
          <a:xfrm>
            <a:off x="4205288" y="4812506"/>
            <a:ext cx="3371169" cy="1247787"/>
          </a:xfrm>
          <a:prstGeom prst="line">
            <a:avLst/>
          </a:prstGeom>
          <a:noFill/>
          <a:ln w="19050" cap="rnd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03" name="Ellipse 202"/>
          <p:cNvSpPr/>
          <p:nvPr/>
        </p:nvSpPr>
        <p:spPr>
          <a:xfrm>
            <a:off x="5510381" y="5280184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7" name="Line 457"/>
          <p:cNvSpPr>
            <a:spLocks noChangeShapeType="1"/>
          </p:cNvSpPr>
          <p:nvPr/>
        </p:nvSpPr>
        <p:spPr bwMode="auto">
          <a:xfrm flipV="1">
            <a:off x="4923952" y="2278855"/>
            <a:ext cx="612454" cy="235024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88" name="Line 457"/>
          <p:cNvSpPr>
            <a:spLocks noChangeShapeType="1"/>
          </p:cNvSpPr>
          <p:nvPr/>
        </p:nvSpPr>
        <p:spPr bwMode="auto">
          <a:xfrm flipV="1">
            <a:off x="4210050" y="2276668"/>
            <a:ext cx="1323003" cy="25310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08" name="Ellipse 207"/>
          <p:cNvSpPr/>
          <p:nvPr/>
        </p:nvSpPr>
        <p:spPr>
          <a:xfrm>
            <a:off x="4187093" y="4791381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07" name="Ellipse 206"/>
          <p:cNvSpPr/>
          <p:nvPr/>
        </p:nvSpPr>
        <p:spPr>
          <a:xfrm>
            <a:off x="4902315" y="4605967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3" name="Ellipse 212"/>
          <p:cNvSpPr/>
          <p:nvPr/>
        </p:nvSpPr>
        <p:spPr>
          <a:xfrm>
            <a:off x="5513945" y="2251622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9" name="Line 809"/>
          <p:cNvSpPr>
            <a:spLocks noChangeShapeType="1"/>
          </p:cNvSpPr>
          <p:nvPr/>
        </p:nvSpPr>
        <p:spPr bwMode="auto">
          <a:xfrm>
            <a:off x="5325355" y="2807495"/>
            <a:ext cx="633486" cy="2978358"/>
          </a:xfrm>
          <a:prstGeom prst="line">
            <a:avLst/>
          </a:prstGeom>
          <a:noFill/>
          <a:ln w="190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90" name="Line 809"/>
          <p:cNvSpPr>
            <a:spLocks noChangeShapeType="1"/>
          </p:cNvSpPr>
          <p:nvPr/>
        </p:nvSpPr>
        <p:spPr bwMode="auto">
          <a:xfrm>
            <a:off x="4907757" y="3093717"/>
            <a:ext cx="2672716" cy="2977885"/>
          </a:xfrm>
          <a:prstGeom prst="line">
            <a:avLst/>
          </a:prstGeom>
          <a:noFill/>
          <a:ln w="190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10" name="Ellipse 209"/>
          <p:cNvSpPr/>
          <p:nvPr/>
        </p:nvSpPr>
        <p:spPr>
          <a:xfrm>
            <a:off x="5510612" y="3768103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3" name="Line 457"/>
          <p:cNvSpPr>
            <a:spLocks noChangeShapeType="1"/>
          </p:cNvSpPr>
          <p:nvPr/>
        </p:nvSpPr>
        <p:spPr bwMode="auto">
          <a:xfrm flipV="1">
            <a:off x="1893095" y="2728913"/>
            <a:ext cx="3867150" cy="2321718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94" name="Line 457"/>
          <p:cNvSpPr>
            <a:spLocks noChangeShapeType="1"/>
          </p:cNvSpPr>
          <p:nvPr/>
        </p:nvSpPr>
        <p:spPr bwMode="auto">
          <a:xfrm flipV="1">
            <a:off x="3109913" y="2743199"/>
            <a:ext cx="2395148" cy="2536031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91" name="Ellipse 90"/>
          <p:cNvSpPr/>
          <p:nvPr/>
        </p:nvSpPr>
        <p:spPr>
          <a:xfrm>
            <a:off x="5336780" y="2951334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2" name="Ellipse 91"/>
          <p:cNvSpPr/>
          <p:nvPr/>
        </p:nvSpPr>
        <p:spPr>
          <a:xfrm>
            <a:off x="5014143" y="3218034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5" name="Line 457"/>
          <p:cNvSpPr>
            <a:spLocks noChangeShapeType="1"/>
          </p:cNvSpPr>
          <p:nvPr/>
        </p:nvSpPr>
        <p:spPr bwMode="auto">
          <a:xfrm flipH="1" flipV="1">
            <a:off x="6269830" y="3419474"/>
            <a:ext cx="561805" cy="2510511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96" name="Line 457"/>
          <p:cNvSpPr>
            <a:spLocks noChangeShapeType="1"/>
          </p:cNvSpPr>
          <p:nvPr/>
        </p:nvSpPr>
        <p:spPr bwMode="auto">
          <a:xfrm flipV="1">
            <a:off x="3491880" y="3096000"/>
            <a:ext cx="1641003" cy="2231780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81" name="Ellipse 80"/>
          <p:cNvSpPr/>
          <p:nvPr/>
        </p:nvSpPr>
        <p:spPr>
          <a:xfrm>
            <a:off x="6359534" y="3927922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2" name="Ellipse 81"/>
          <p:cNvSpPr/>
          <p:nvPr/>
        </p:nvSpPr>
        <p:spPr>
          <a:xfrm>
            <a:off x="4685516" y="3627884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1387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68" grpId="0"/>
      <p:bldP spid="63" grpId="0" animBg="1"/>
      <p:bldP spid="64" grpId="0" animBg="1"/>
      <p:bldP spid="69" grpId="0" animBg="1"/>
      <p:bldP spid="70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3" grpId="0" animBg="1"/>
      <p:bldP spid="94" grpId="0" animBg="1"/>
      <p:bldP spid="91" grpId="0" animBg="1"/>
      <p:bldP spid="9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feld 108"/>
          <p:cNvSpPr txBox="1"/>
          <p:nvPr/>
        </p:nvSpPr>
        <p:spPr>
          <a:xfrm>
            <a:off x="6094214" y="2947034"/>
            <a:ext cx="6420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U</a:t>
            </a:r>
            <a:r>
              <a:rPr lang="de-AT" sz="1400" baseline="-25000" dirty="0" smtClean="0"/>
              <a:t>1</a:t>
            </a:r>
            <a:endParaRPr lang="de-AT" sz="1400" baseline="-25000" dirty="0"/>
          </a:p>
        </p:txBody>
      </p:sp>
      <p:sp>
        <p:nvSpPr>
          <p:cNvPr id="104" name="Line 457"/>
          <p:cNvSpPr>
            <a:spLocks noChangeShapeType="1"/>
          </p:cNvSpPr>
          <p:nvPr/>
        </p:nvSpPr>
        <p:spPr bwMode="auto">
          <a:xfrm flipH="1" flipV="1">
            <a:off x="5761831" y="2761307"/>
            <a:ext cx="3318793" cy="3575582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5" name="Line 457"/>
          <p:cNvSpPr>
            <a:spLocks noChangeShapeType="1"/>
          </p:cNvSpPr>
          <p:nvPr/>
        </p:nvSpPr>
        <p:spPr bwMode="auto">
          <a:xfrm flipV="1">
            <a:off x="1893095" y="2728913"/>
            <a:ext cx="3867150" cy="2321718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6" name="Line 457"/>
          <p:cNvSpPr>
            <a:spLocks noChangeShapeType="1"/>
          </p:cNvSpPr>
          <p:nvPr/>
        </p:nvSpPr>
        <p:spPr bwMode="auto">
          <a:xfrm flipV="1">
            <a:off x="3109913" y="2743199"/>
            <a:ext cx="2395148" cy="2536031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2" name="Line 457"/>
          <p:cNvSpPr>
            <a:spLocks noChangeShapeType="1"/>
          </p:cNvSpPr>
          <p:nvPr/>
        </p:nvSpPr>
        <p:spPr bwMode="auto">
          <a:xfrm flipH="1" flipV="1">
            <a:off x="6269830" y="3419474"/>
            <a:ext cx="561805" cy="2510511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3" name="Line 457"/>
          <p:cNvSpPr>
            <a:spLocks noChangeShapeType="1"/>
          </p:cNvSpPr>
          <p:nvPr/>
        </p:nvSpPr>
        <p:spPr bwMode="auto">
          <a:xfrm flipV="1">
            <a:off x="3491880" y="3096000"/>
            <a:ext cx="1641003" cy="2231780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94" name="Line 134"/>
          <p:cNvSpPr>
            <a:spLocks noChangeShapeType="1"/>
          </p:cNvSpPr>
          <p:nvPr/>
        </p:nvSpPr>
        <p:spPr bwMode="auto">
          <a:xfrm>
            <a:off x="3205239" y="4889038"/>
            <a:ext cx="4546749" cy="808217"/>
          </a:xfrm>
          <a:prstGeom prst="line">
            <a:avLst/>
          </a:prstGeom>
          <a:noFill/>
          <a:ln w="9525" cap="rnd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33" name="Line 170"/>
          <p:cNvSpPr>
            <a:spLocks noChangeShapeType="1"/>
          </p:cNvSpPr>
          <p:nvPr/>
        </p:nvSpPr>
        <p:spPr bwMode="auto">
          <a:xfrm>
            <a:off x="3876676" y="5007770"/>
            <a:ext cx="3344872" cy="598782"/>
          </a:xfrm>
          <a:prstGeom prst="line">
            <a:avLst/>
          </a:prstGeom>
          <a:noFill/>
          <a:ln w="12700" cap="sq">
            <a:solidFill>
              <a:srgbClr val="00B05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30" name="Line 170"/>
          <p:cNvSpPr>
            <a:spLocks noChangeShapeType="1"/>
          </p:cNvSpPr>
          <p:nvPr/>
        </p:nvSpPr>
        <p:spPr bwMode="auto">
          <a:xfrm flipV="1">
            <a:off x="4760316" y="4647842"/>
            <a:ext cx="1538151" cy="1309650"/>
          </a:xfrm>
          <a:prstGeom prst="line">
            <a:avLst/>
          </a:prstGeom>
          <a:noFill/>
          <a:ln w="9525" cap="rnd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 flipH="1" flipV="1">
            <a:off x="3725714" y="5377777"/>
            <a:ext cx="2883769" cy="514128"/>
          </a:xfrm>
          <a:prstGeom prst="line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AT">
              <a:solidFill>
                <a:schemeClr val="lt1"/>
              </a:solidFill>
              <a:latin typeface="+mn-lt"/>
            </a:endParaRPr>
          </a:p>
        </p:txBody>
      </p:sp>
      <p:sp>
        <p:nvSpPr>
          <p:cNvPr id="1163" name="Ellipse 1162"/>
          <p:cNvSpPr/>
          <p:nvPr/>
        </p:nvSpPr>
        <p:spPr>
          <a:xfrm>
            <a:off x="3710904" y="4583313"/>
            <a:ext cx="3666596" cy="1444000"/>
          </a:xfrm>
          <a:prstGeom prst="ellipse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65" name="Titel 116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600" dirty="0" smtClean="0"/>
              <a:t>Beispiel: Parabelschnitt </a:t>
            </a:r>
            <a:r>
              <a:rPr lang="de-AT" sz="2600" dirty="0"/>
              <a:t>eines Drehkegels im Parallelriss</a:t>
            </a: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2993664" y="5248716"/>
            <a:ext cx="732050" cy="129061"/>
          </a:xfrm>
          <a:prstGeom prst="line">
            <a:avLst/>
          </a:prstGeom>
          <a:noFill/>
          <a:ln w="19050">
            <a:solidFill>
              <a:srgbClr val="01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 flipV="1">
            <a:off x="2993664" y="1664633"/>
            <a:ext cx="5412091" cy="4415573"/>
          </a:xfrm>
          <a:custGeom>
            <a:avLst/>
            <a:gdLst>
              <a:gd name="T0" fmla="*/ 10043 w 15034"/>
              <a:gd name="T1" fmla="*/ 525 h 12273"/>
              <a:gd name="T2" fmla="*/ 12998 w 15034"/>
              <a:gd name="T3" fmla="*/ 0 h 12273"/>
              <a:gd name="T4" fmla="*/ 15034 w 15034"/>
              <a:gd name="T5" fmla="*/ 9961 h 12273"/>
              <a:gd name="T6" fmla="*/ 2036 w 15034"/>
              <a:gd name="T7" fmla="*/ 12273 h 12273"/>
              <a:gd name="T8" fmla="*/ 0 w 15034"/>
              <a:gd name="T9" fmla="*/ 2312 h 12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34" h="12273">
                <a:moveTo>
                  <a:pt x="10043" y="525"/>
                </a:moveTo>
                <a:lnTo>
                  <a:pt x="12998" y="0"/>
                </a:lnTo>
                <a:lnTo>
                  <a:pt x="15034" y="9961"/>
                </a:lnTo>
                <a:lnTo>
                  <a:pt x="2036" y="12273"/>
                </a:lnTo>
                <a:lnTo>
                  <a:pt x="0" y="2312"/>
                </a:lnTo>
              </a:path>
            </a:pathLst>
          </a:custGeom>
          <a:noFill/>
          <a:ln w="19050">
            <a:solidFill>
              <a:srgbClr val="01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 flipH="1" flipV="1">
            <a:off x="6116513" y="3194321"/>
            <a:ext cx="1229251" cy="1978228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V="1">
            <a:off x="3784955" y="3917908"/>
            <a:ext cx="736281" cy="1184821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3" name="Line 54"/>
          <p:cNvSpPr>
            <a:spLocks noChangeShapeType="1"/>
          </p:cNvSpPr>
          <p:nvPr/>
        </p:nvSpPr>
        <p:spPr bwMode="auto">
          <a:xfrm flipH="1" flipV="1">
            <a:off x="5538003" y="2278855"/>
            <a:ext cx="578510" cy="91546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4" name="Line 55"/>
          <p:cNvSpPr>
            <a:spLocks noChangeShapeType="1"/>
          </p:cNvSpPr>
          <p:nvPr/>
        </p:nvSpPr>
        <p:spPr bwMode="auto">
          <a:xfrm flipV="1">
            <a:off x="4521236" y="2274093"/>
            <a:ext cx="1012005" cy="1643814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66" name="Line 106"/>
          <p:cNvSpPr>
            <a:spLocks noChangeShapeType="1"/>
          </p:cNvSpPr>
          <p:nvPr/>
        </p:nvSpPr>
        <p:spPr bwMode="auto">
          <a:xfrm flipV="1">
            <a:off x="2973596" y="4534564"/>
            <a:ext cx="1897852" cy="79321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76" name="Line 116"/>
          <p:cNvSpPr>
            <a:spLocks noChangeShapeType="1"/>
          </p:cNvSpPr>
          <p:nvPr/>
        </p:nvSpPr>
        <p:spPr bwMode="auto">
          <a:xfrm flipH="1" flipV="1">
            <a:off x="5132883" y="4441371"/>
            <a:ext cx="2210425" cy="39188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89" name="Line 129"/>
          <p:cNvSpPr>
            <a:spLocks noChangeShapeType="1"/>
          </p:cNvSpPr>
          <p:nvPr/>
        </p:nvSpPr>
        <p:spPr bwMode="auto">
          <a:xfrm flipV="1">
            <a:off x="5533619" y="2269207"/>
            <a:ext cx="0" cy="3031872"/>
          </a:xfrm>
          <a:prstGeom prst="line">
            <a:avLst/>
          </a:prstGeom>
          <a:noFill/>
          <a:ln w="9525">
            <a:solidFill>
              <a:srgbClr val="01000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21" name="Line 161"/>
          <p:cNvSpPr>
            <a:spLocks noChangeShapeType="1"/>
          </p:cNvSpPr>
          <p:nvPr/>
        </p:nvSpPr>
        <p:spPr bwMode="auto">
          <a:xfrm flipV="1">
            <a:off x="3154615" y="4525346"/>
            <a:ext cx="1298897" cy="108120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31" name="Line 171"/>
          <p:cNvSpPr>
            <a:spLocks noChangeShapeType="1"/>
          </p:cNvSpPr>
          <p:nvPr/>
        </p:nvSpPr>
        <p:spPr bwMode="auto">
          <a:xfrm flipH="1">
            <a:off x="7887396" y="4952511"/>
            <a:ext cx="90977" cy="7616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32" name="Line 172"/>
          <p:cNvSpPr>
            <a:spLocks noChangeShapeType="1"/>
          </p:cNvSpPr>
          <p:nvPr/>
        </p:nvSpPr>
        <p:spPr bwMode="auto">
          <a:xfrm flipH="1">
            <a:off x="6831636" y="5028678"/>
            <a:ext cx="1055760" cy="901310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33" name="Line 173"/>
          <p:cNvSpPr>
            <a:spLocks noChangeShapeType="1"/>
          </p:cNvSpPr>
          <p:nvPr/>
        </p:nvSpPr>
        <p:spPr bwMode="auto">
          <a:xfrm flipH="1">
            <a:off x="6440223" y="5929988"/>
            <a:ext cx="391414" cy="334289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42" name="Line 182"/>
          <p:cNvSpPr>
            <a:spLocks noChangeShapeType="1"/>
          </p:cNvSpPr>
          <p:nvPr/>
        </p:nvSpPr>
        <p:spPr bwMode="auto">
          <a:xfrm flipV="1">
            <a:off x="1865014" y="4889037"/>
            <a:ext cx="1202701" cy="165590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43" name="Line 183"/>
          <p:cNvSpPr>
            <a:spLocks noChangeShapeType="1"/>
          </p:cNvSpPr>
          <p:nvPr/>
        </p:nvSpPr>
        <p:spPr bwMode="auto">
          <a:xfrm flipV="1">
            <a:off x="3067715" y="4473499"/>
            <a:ext cx="2942067" cy="415538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52" name="Line 192"/>
          <p:cNvSpPr>
            <a:spLocks noChangeShapeType="1"/>
          </p:cNvSpPr>
          <p:nvPr/>
        </p:nvSpPr>
        <p:spPr bwMode="auto">
          <a:xfrm>
            <a:off x="6634933" y="4586703"/>
            <a:ext cx="1172064" cy="841851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53" name="Line 193"/>
          <p:cNvSpPr>
            <a:spLocks noChangeShapeType="1"/>
          </p:cNvSpPr>
          <p:nvPr/>
        </p:nvSpPr>
        <p:spPr bwMode="auto">
          <a:xfrm>
            <a:off x="7806998" y="5428554"/>
            <a:ext cx="1251954" cy="90194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17" name="Textfeld 216"/>
          <p:cNvSpPr txBox="1"/>
          <p:nvPr/>
        </p:nvSpPr>
        <p:spPr>
          <a:xfrm>
            <a:off x="5526300" y="2097733"/>
            <a:ext cx="273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S</a:t>
            </a:r>
            <a:endParaRPr lang="de-AT" sz="1400" dirty="0"/>
          </a:p>
        </p:txBody>
      </p:sp>
      <p:sp>
        <p:nvSpPr>
          <p:cNvPr id="218" name="Textfeld 217"/>
          <p:cNvSpPr txBox="1"/>
          <p:nvPr/>
        </p:nvSpPr>
        <p:spPr>
          <a:xfrm>
            <a:off x="7991922" y="2476756"/>
            <a:ext cx="5299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latin typeface="Symbol" panose="05050102010706020507" pitchFamily="18" charset="2"/>
              </a:rPr>
              <a:t>a</a:t>
            </a:r>
            <a:endParaRPr lang="de-AT" sz="1400" dirty="0">
              <a:latin typeface="Symbol" panose="05050102010706020507" pitchFamily="18" charset="2"/>
            </a:endParaRPr>
          </a:p>
        </p:txBody>
      </p:sp>
      <p:sp>
        <p:nvSpPr>
          <p:cNvPr id="219" name="Textfeld 218"/>
          <p:cNvSpPr txBox="1"/>
          <p:nvPr/>
        </p:nvSpPr>
        <p:spPr>
          <a:xfrm>
            <a:off x="5490250" y="5140035"/>
            <a:ext cx="273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M</a:t>
            </a:r>
            <a:endParaRPr lang="de-AT" sz="1400" dirty="0"/>
          </a:p>
        </p:txBody>
      </p:sp>
      <p:sp>
        <p:nvSpPr>
          <p:cNvPr id="220" name="Textfeld 219"/>
          <p:cNvSpPr txBox="1"/>
          <p:nvPr/>
        </p:nvSpPr>
        <p:spPr>
          <a:xfrm>
            <a:off x="5522711" y="3481545"/>
            <a:ext cx="273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A</a:t>
            </a:r>
            <a:endParaRPr lang="de-AT" sz="1400" dirty="0"/>
          </a:p>
        </p:txBody>
      </p:sp>
      <p:sp>
        <p:nvSpPr>
          <p:cNvPr id="222" name="Textfeld 221"/>
          <p:cNvSpPr txBox="1"/>
          <p:nvPr/>
        </p:nvSpPr>
        <p:spPr>
          <a:xfrm>
            <a:off x="0" y="476672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/>
              <a:t>Ein Drehkegel ist in einem Parallelriss gegeben und soll mit der gegebenen Ebene </a:t>
            </a:r>
            <a:r>
              <a:rPr lang="de-AT" sz="1400" dirty="0">
                <a:latin typeface="Symbol" panose="05050102010706020507" pitchFamily="18" charset="2"/>
              </a:rPr>
              <a:t>a</a:t>
            </a:r>
            <a:r>
              <a:rPr lang="de-AT" sz="1400" dirty="0"/>
              <a:t> geschnitten werden. Diese Schnittebene </a:t>
            </a:r>
            <a:r>
              <a:rPr lang="de-AT" sz="1400" dirty="0">
                <a:latin typeface="Symbol" panose="05050102010706020507" pitchFamily="18" charset="2"/>
              </a:rPr>
              <a:t>a</a:t>
            </a:r>
            <a:r>
              <a:rPr lang="de-AT" sz="1400" dirty="0"/>
              <a:t> schneidet die Basiskreisebene entlang der Spur a und verläuft durch den Punkt A, </a:t>
            </a:r>
            <a:r>
              <a:rPr lang="de-AT" sz="1400" dirty="0" smtClean="0"/>
              <a:t/>
            </a:r>
            <a:br>
              <a:rPr lang="de-AT" sz="1400" dirty="0" smtClean="0"/>
            </a:br>
            <a:r>
              <a:rPr lang="de-AT" sz="1400" dirty="0" smtClean="0"/>
              <a:t>der </a:t>
            </a:r>
            <a:r>
              <a:rPr lang="de-AT" sz="1400" dirty="0"/>
              <a:t>der Schnittpunkt der Ebene </a:t>
            </a:r>
            <a:r>
              <a:rPr lang="de-AT" sz="1400" dirty="0">
                <a:latin typeface="Symbol" panose="05050102010706020507" pitchFamily="18" charset="2"/>
              </a:rPr>
              <a:t>a</a:t>
            </a:r>
            <a:r>
              <a:rPr lang="de-AT" sz="1400" dirty="0"/>
              <a:t> mit der Kegelachse ist. </a:t>
            </a:r>
            <a:r>
              <a:rPr lang="de-AT" sz="1400" dirty="0" smtClean="0"/>
              <a:t>Konstruiere die Schnittkurve punkt- und </a:t>
            </a:r>
            <a:br>
              <a:rPr lang="de-AT" sz="1400" dirty="0" smtClean="0"/>
            </a:br>
            <a:r>
              <a:rPr lang="de-AT" sz="1400" dirty="0" smtClean="0"/>
              <a:t>tangentenweise mit Hilfe von Scheitelebenen durch die </a:t>
            </a:r>
            <a:r>
              <a:rPr lang="de-AT" sz="1400" dirty="0"/>
              <a:t>K</a:t>
            </a:r>
            <a:r>
              <a:rPr lang="de-AT" sz="1400" dirty="0" smtClean="0"/>
              <a:t>egelachse.</a:t>
            </a:r>
            <a:endParaRPr lang="de-AT" sz="1400" dirty="0"/>
          </a:p>
        </p:txBody>
      </p:sp>
      <p:pic>
        <p:nvPicPr>
          <p:cNvPr id="225" name="Grafik 224" descr="kegelerzeugenden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98396" y="797546"/>
            <a:ext cx="1472940" cy="1481309"/>
          </a:xfrm>
          <a:prstGeom prst="rect">
            <a:avLst/>
          </a:prstGeom>
        </p:spPr>
      </p:pic>
      <p:sp>
        <p:nvSpPr>
          <p:cNvPr id="234" name="Line 457"/>
          <p:cNvSpPr>
            <a:spLocks noChangeShapeType="1"/>
          </p:cNvSpPr>
          <p:nvPr/>
        </p:nvSpPr>
        <p:spPr bwMode="auto">
          <a:xfrm flipH="1" flipV="1">
            <a:off x="5536881" y="2270806"/>
            <a:ext cx="771407" cy="2383093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36" name="Line 809"/>
          <p:cNvSpPr>
            <a:spLocks noChangeShapeType="1"/>
          </p:cNvSpPr>
          <p:nvPr/>
        </p:nvSpPr>
        <p:spPr bwMode="auto">
          <a:xfrm flipH="1">
            <a:off x="5150124" y="2500561"/>
            <a:ext cx="649197" cy="3137778"/>
          </a:xfrm>
          <a:prstGeom prst="line">
            <a:avLst/>
          </a:prstGeom>
          <a:noFill/>
          <a:ln w="9525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38" name="Line 782"/>
          <p:cNvSpPr>
            <a:spLocks noChangeShapeType="1"/>
          </p:cNvSpPr>
          <p:nvPr/>
        </p:nvSpPr>
        <p:spPr bwMode="auto">
          <a:xfrm flipH="1" flipV="1">
            <a:off x="5432504" y="2808458"/>
            <a:ext cx="564358" cy="104776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37" name="Ellipse 236"/>
          <p:cNvSpPr/>
          <p:nvPr/>
        </p:nvSpPr>
        <p:spPr>
          <a:xfrm>
            <a:off x="5701688" y="2843114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65" name="Gerade Verbindung 64"/>
          <p:cNvCxnSpPr/>
          <p:nvPr/>
        </p:nvCxnSpPr>
        <p:spPr>
          <a:xfrm>
            <a:off x="1883121" y="5051373"/>
            <a:ext cx="7237184" cy="1286053"/>
          </a:xfrm>
          <a:prstGeom prst="line">
            <a:avLst/>
          </a:prstGeom>
          <a:ln w="254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feld 65"/>
          <p:cNvSpPr txBox="1"/>
          <p:nvPr/>
        </p:nvSpPr>
        <p:spPr>
          <a:xfrm>
            <a:off x="7983863" y="5853338"/>
            <a:ext cx="273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solidFill>
                  <a:srgbClr val="FF6600"/>
                </a:solidFill>
              </a:rPr>
              <a:t>a</a:t>
            </a:r>
            <a:endParaRPr lang="de-AT" sz="1400" dirty="0">
              <a:solidFill>
                <a:srgbClr val="FF6600"/>
              </a:solidFill>
            </a:endParaRPr>
          </a:p>
        </p:txBody>
      </p:sp>
      <p:sp>
        <p:nvSpPr>
          <p:cNvPr id="78" name="Line 457"/>
          <p:cNvSpPr>
            <a:spLocks noChangeShapeType="1"/>
          </p:cNvSpPr>
          <p:nvPr/>
        </p:nvSpPr>
        <p:spPr bwMode="auto">
          <a:xfrm flipV="1">
            <a:off x="3879056" y="2274092"/>
            <a:ext cx="1659732" cy="2738438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79" name="Line 457"/>
          <p:cNvSpPr>
            <a:spLocks noChangeShapeType="1"/>
          </p:cNvSpPr>
          <p:nvPr/>
        </p:nvSpPr>
        <p:spPr bwMode="auto">
          <a:xfrm flipH="1" flipV="1">
            <a:off x="5534024" y="2276473"/>
            <a:ext cx="1688306" cy="3328989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05" name="Ellipse 204"/>
          <p:cNvSpPr/>
          <p:nvPr/>
        </p:nvSpPr>
        <p:spPr>
          <a:xfrm>
            <a:off x="7198687" y="5582603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09" name="Ellipse 208"/>
          <p:cNvSpPr/>
          <p:nvPr/>
        </p:nvSpPr>
        <p:spPr>
          <a:xfrm>
            <a:off x="3856100" y="4984263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0" name="Line 809"/>
          <p:cNvSpPr>
            <a:spLocks noChangeShapeType="1"/>
          </p:cNvSpPr>
          <p:nvPr/>
        </p:nvSpPr>
        <p:spPr bwMode="auto">
          <a:xfrm flipH="1" flipV="1">
            <a:off x="4055952" y="3530851"/>
            <a:ext cx="3337027" cy="599986"/>
          </a:xfrm>
          <a:prstGeom prst="line">
            <a:avLst/>
          </a:prstGeom>
          <a:noFill/>
          <a:ln w="9525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83" name="Line 457"/>
          <p:cNvSpPr>
            <a:spLocks noChangeShapeType="1"/>
          </p:cNvSpPr>
          <p:nvPr/>
        </p:nvSpPr>
        <p:spPr bwMode="auto">
          <a:xfrm flipV="1">
            <a:off x="4923952" y="2278855"/>
            <a:ext cx="612454" cy="2350245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81" name="Ellipse 80"/>
          <p:cNvSpPr/>
          <p:nvPr/>
        </p:nvSpPr>
        <p:spPr>
          <a:xfrm>
            <a:off x="6359534" y="3927922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4" name="Line 457"/>
          <p:cNvSpPr>
            <a:spLocks noChangeShapeType="1"/>
          </p:cNvSpPr>
          <p:nvPr/>
        </p:nvSpPr>
        <p:spPr bwMode="auto">
          <a:xfrm flipV="1">
            <a:off x="4353814" y="3096000"/>
            <a:ext cx="779069" cy="1059541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82" name="Ellipse 81"/>
          <p:cNvSpPr/>
          <p:nvPr/>
        </p:nvSpPr>
        <p:spPr>
          <a:xfrm>
            <a:off x="4685516" y="3627884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7" name="Textfeld 66"/>
          <p:cNvSpPr txBox="1"/>
          <p:nvPr/>
        </p:nvSpPr>
        <p:spPr>
          <a:xfrm>
            <a:off x="-15824" y="1509001"/>
            <a:ext cx="3579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Ermittle noch weitere Punkte und </a:t>
            </a:r>
            <a:r>
              <a:rPr lang="de-AT" dirty="0"/>
              <a:t>T</a:t>
            </a:r>
            <a:r>
              <a:rPr lang="de-AT" dirty="0" smtClean="0"/>
              <a:t>angenten auf die gleiche Weise.</a:t>
            </a:r>
            <a:endParaRPr lang="de-AT" dirty="0"/>
          </a:p>
        </p:txBody>
      </p:sp>
      <p:sp>
        <p:nvSpPr>
          <p:cNvPr id="68" name="Textfeld 67"/>
          <p:cNvSpPr txBox="1"/>
          <p:nvPr/>
        </p:nvSpPr>
        <p:spPr>
          <a:xfrm>
            <a:off x="0" y="2278613"/>
            <a:ext cx="3579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Setze so lange fort, bis der Kurvenverlauf gut ersichtlich ist.</a:t>
            </a:r>
            <a:endParaRPr lang="de-AT" dirty="0"/>
          </a:p>
        </p:txBody>
      </p:sp>
      <p:sp>
        <p:nvSpPr>
          <p:cNvPr id="63" name="Line 170"/>
          <p:cNvSpPr>
            <a:spLocks noChangeShapeType="1"/>
          </p:cNvSpPr>
          <p:nvPr/>
        </p:nvSpPr>
        <p:spPr bwMode="auto">
          <a:xfrm flipV="1">
            <a:off x="3929575" y="4961045"/>
            <a:ext cx="3223759" cy="688834"/>
          </a:xfrm>
          <a:prstGeom prst="line">
            <a:avLst/>
          </a:prstGeom>
          <a:noFill/>
          <a:ln w="12700" cap="sq">
            <a:solidFill>
              <a:srgbClr val="00B05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4" name="Line 457"/>
          <p:cNvSpPr>
            <a:spLocks noChangeShapeType="1"/>
          </p:cNvSpPr>
          <p:nvPr/>
        </p:nvSpPr>
        <p:spPr bwMode="auto">
          <a:xfrm flipH="1" flipV="1">
            <a:off x="5533291" y="2269588"/>
            <a:ext cx="1617785" cy="2686929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06" name="Ellipse 205"/>
          <p:cNvSpPr/>
          <p:nvPr/>
        </p:nvSpPr>
        <p:spPr>
          <a:xfrm>
            <a:off x="7129631" y="4937284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9" name="Line 809"/>
          <p:cNvSpPr>
            <a:spLocks noChangeShapeType="1"/>
          </p:cNvSpPr>
          <p:nvPr/>
        </p:nvSpPr>
        <p:spPr bwMode="auto">
          <a:xfrm flipH="1">
            <a:off x="4511040" y="3015175"/>
            <a:ext cx="1481797" cy="2508739"/>
          </a:xfrm>
          <a:prstGeom prst="line">
            <a:avLst/>
          </a:prstGeom>
          <a:noFill/>
          <a:ln w="9525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71" name="Line 457"/>
          <p:cNvSpPr>
            <a:spLocks noChangeShapeType="1"/>
          </p:cNvSpPr>
          <p:nvPr/>
        </p:nvSpPr>
        <p:spPr bwMode="auto">
          <a:xfrm flipH="1" flipV="1">
            <a:off x="5791546" y="2805112"/>
            <a:ext cx="471939" cy="50845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72" name="Line 809"/>
          <p:cNvSpPr>
            <a:spLocks noChangeShapeType="1"/>
          </p:cNvSpPr>
          <p:nvPr/>
        </p:nvSpPr>
        <p:spPr bwMode="auto">
          <a:xfrm flipH="1">
            <a:off x="4755302" y="2269417"/>
            <a:ext cx="778475" cy="3688575"/>
          </a:xfrm>
          <a:prstGeom prst="line">
            <a:avLst/>
          </a:prstGeom>
          <a:noFill/>
          <a:ln w="9525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74" name="Line 457"/>
          <p:cNvSpPr>
            <a:spLocks noChangeShapeType="1"/>
          </p:cNvSpPr>
          <p:nvPr/>
        </p:nvSpPr>
        <p:spPr bwMode="auto">
          <a:xfrm flipH="1" flipV="1">
            <a:off x="5533291" y="2274276"/>
            <a:ext cx="1817075" cy="2904978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62" name="Ellipse 1161"/>
          <p:cNvSpPr/>
          <p:nvPr/>
        </p:nvSpPr>
        <p:spPr>
          <a:xfrm>
            <a:off x="4738856" y="5935027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0" name="Ellipse 69"/>
          <p:cNvSpPr/>
          <p:nvPr/>
        </p:nvSpPr>
        <p:spPr>
          <a:xfrm>
            <a:off x="5966129" y="2995514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6" name="Line 809"/>
          <p:cNvSpPr>
            <a:spLocks noChangeShapeType="1"/>
          </p:cNvSpPr>
          <p:nvPr/>
        </p:nvSpPr>
        <p:spPr bwMode="auto">
          <a:xfrm>
            <a:off x="5325355" y="2807495"/>
            <a:ext cx="633486" cy="2978358"/>
          </a:xfrm>
          <a:prstGeom prst="line">
            <a:avLst/>
          </a:prstGeom>
          <a:noFill/>
          <a:ln w="9525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87" name="Line 170"/>
          <p:cNvSpPr>
            <a:spLocks noChangeShapeType="1"/>
          </p:cNvSpPr>
          <p:nvPr/>
        </p:nvSpPr>
        <p:spPr bwMode="auto">
          <a:xfrm>
            <a:off x="4930713" y="4627358"/>
            <a:ext cx="1029117" cy="1156698"/>
          </a:xfrm>
          <a:prstGeom prst="line">
            <a:avLst/>
          </a:prstGeom>
          <a:noFill/>
          <a:ln w="12700" cap="sq">
            <a:solidFill>
              <a:srgbClr val="00B05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16" name="Ellipse 215"/>
          <p:cNvSpPr/>
          <p:nvPr/>
        </p:nvSpPr>
        <p:spPr>
          <a:xfrm>
            <a:off x="3765090" y="5080600"/>
            <a:ext cx="45720" cy="4572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07" name="Ellipse 206"/>
          <p:cNvSpPr/>
          <p:nvPr/>
        </p:nvSpPr>
        <p:spPr>
          <a:xfrm>
            <a:off x="4902315" y="4605967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9" name="Line 457"/>
          <p:cNvSpPr>
            <a:spLocks noChangeShapeType="1"/>
          </p:cNvSpPr>
          <p:nvPr/>
        </p:nvSpPr>
        <p:spPr bwMode="auto">
          <a:xfrm flipV="1">
            <a:off x="4825497" y="2728913"/>
            <a:ext cx="934748" cy="561194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88" name="Ellipse 87"/>
          <p:cNvSpPr/>
          <p:nvPr/>
        </p:nvSpPr>
        <p:spPr>
          <a:xfrm>
            <a:off x="5336780" y="2951334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0" name="Line 457"/>
          <p:cNvSpPr>
            <a:spLocks noChangeShapeType="1"/>
          </p:cNvSpPr>
          <p:nvPr/>
        </p:nvSpPr>
        <p:spPr bwMode="auto">
          <a:xfrm flipV="1">
            <a:off x="4210050" y="2276668"/>
            <a:ext cx="1323003" cy="2531075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91" name="Line 809"/>
          <p:cNvSpPr>
            <a:spLocks noChangeShapeType="1"/>
          </p:cNvSpPr>
          <p:nvPr/>
        </p:nvSpPr>
        <p:spPr bwMode="auto">
          <a:xfrm>
            <a:off x="4907757" y="3093717"/>
            <a:ext cx="2672716" cy="2977885"/>
          </a:xfrm>
          <a:prstGeom prst="line">
            <a:avLst/>
          </a:prstGeom>
          <a:noFill/>
          <a:ln w="9525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92" name="Line 170"/>
          <p:cNvSpPr>
            <a:spLocks noChangeShapeType="1"/>
          </p:cNvSpPr>
          <p:nvPr/>
        </p:nvSpPr>
        <p:spPr bwMode="auto">
          <a:xfrm>
            <a:off x="4205288" y="4812506"/>
            <a:ext cx="3371169" cy="1247787"/>
          </a:xfrm>
          <a:prstGeom prst="line">
            <a:avLst/>
          </a:prstGeom>
          <a:noFill/>
          <a:ln w="12700" cap="sq">
            <a:solidFill>
              <a:srgbClr val="00B05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93" name="Line 457"/>
          <p:cNvSpPr>
            <a:spLocks noChangeShapeType="1"/>
          </p:cNvSpPr>
          <p:nvPr/>
        </p:nvSpPr>
        <p:spPr bwMode="auto">
          <a:xfrm flipV="1">
            <a:off x="4726963" y="2743199"/>
            <a:ext cx="778098" cy="823866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08" name="Ellipse 207"/>
          <p:cNvSpPr/>
          <p:nvPr/>
        </p:nvSpPr>
        <p:spPr>
          <a:xfrm>
            <a:off x="4187093" y="4791381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4" name="Ellipse 93"/>
          <p:cNvSpPr/>
          <p:nvPr/>
        </p:nvSpPr>
        <p:spPr>
          <a:xfrm>
            <a:off x="5014143" y="3218034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5" name="Line 457"/>
          <p:cNvSpPr>
            <a:spLocks noChangeShapeType="1"/>
          </p:cNvSpPr>
          <p:nvPr/>
        </p:nvSpPr>
        <p:spPr bwMode="auto">
          <a:xfrm flipH="1" flipV="1">
            <a:off x="5533291" y="2274276"/>
            <a:ext cx="1817075" cy="2904978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96" name="Line 170"/>
          <p:cNvSpPr>
            <a:spLocks noChangeShapeType="1"/>
          </p:cNvSpPr>
          <p:nvPr/>
        </p:nvSpPr>
        <p:spPr bwMode="auto">
          <a:xfrm flipV="1">
            <a:off x="3813908" y="5173782"/>
            <a:ext cx="3532554" cy="244152"/>
          </a:xfrm>
          <a:prstGeom prst="line">
            <a:avLst/>
          </a:prstGeom>
          <a:noFill/>
          <a:ln w="19050" cap="rnd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97" name="Line 809"/>
          <p:cNvSpPr>
            <a:spLocks noChangeShapeType="1"/>
          </p:cNvSpPr>
          <p:nvPr/>
        </p:nvSpPr>
        <p:spPr bwMode="auto">
          <a:xfrm flipH="1">
            <a:off x="3897531" y="3212124"/>
            <a:ext cx="2212947" cy="2202376"/>
          </a:xfrm>
          <a:prstGeom prst="line">
            <a:avLst/>
          </a:prstGeom>
          <a:noFill/>
          <a:ln w="190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98" name="Ellipse 97"/>
          <p:cNvSpPr/>
          <p:nvPr/>
        </p:nvSpPr>
        <p:spPr>
          <a:xfrm>
            <a:off x="6091636" y="3177553"/>
            <a:ext cx="45720" cy="4572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0" name="Ellipse 209"/>
          <p:cNvSpPr/>
          <p:nvPr/>
        </p:nvSpPr>
        <p:spPr>
          <a:xfrm>
            <a:off x="5510612" y="3768103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04" name="Ellipse 203"/>
          <p:cNvSpPr/>
          <p:nvPr/>
        </p:nvSpPr>
        <p:spPr>
          <a:xfrm>
            <a:off x="6281906" y="4625341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5" name="Ellipse 214"/>
          <p:cNvSpPr/>
          <p:nvPr/>
        </p:nvSpPr>
        <p:spPr>
          <a:xfrm>
            <a:off x="7324046" y="5153655"/>
            <a:ext cx="45720" cy="4572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03" name="Ellipse 202"/>
          <p:cNvSpPr/>
          <p:nvPr/>
        </p:nvSpPr>
        <p:spPr>
          <a:xfrm>
            <a:off x="5510381" y="5280184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Textfeld 3"/>
          <p:cNvSpPr txBox="1"/>
          <p:nvPr/>
        </p:nvSpPr>
        <p:spPr>
          <a:xfrm>
            <a:off x="0" y="3093717"/>
            <a:ext cx="3491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Konstruiere den Umrisspunkt auf der rechten Umrisserzeugenden.</a:t>
            </a:r>
            <a:br>
              <a:rPr lang="de-AT" dirty="0" smtClean="0"/>
            </a:br>
            <a:r>
              <a:rPr lang="de-AT" dirty="0" smtClean="0"/>
              <a:t>Der Umrisspunkt auf der linken Umrisserzeugenden ist mit dieser Methode schwer ermittelbar, er </a:t>
            </a:r>
            <a:br>
              <a:rPr lang="de-AT" dirty="0" smtClean="0"/>
            </a:br>
            <a:r>
              <a:rPr lang="de-AT" dirty="0" smtClean="0"/>
              <a:t>liegt sehr weit links.</a:t>
            </a:r>
            <a:endParaRPr lang="de-AT" dirty="0"/>
          </a:p>
        </p:txBody>
      </p:sp>
      <p:sp>
        <p:nvSpPr>
          <p:cNvPr id="213" name="Ellipse 212"/>
          <p:cNvSpPr/>
          <p:nvPr/>
        </p:nvSpPr>
        <p:spPr>
          <a:xfrm>
            <a:off x="5513945" y="2251622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5280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95" grpId="0" animBg="1"/>
      <p:bldP spid="96" grpId="0" animBg="1"/>
      <p:bldP spid="97" grpId="0" animBg="1"/>
      <p:bldP spid="98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1"/>
          <p:cNvSpPr>
            <a:spLocks/>
          </p:cNvSpPr>
          <p:nvPr/>
        </p:nvSpPr>
        <p:spPr bwMode="auto">
          <a:xfrm flipV="1">
            <a:off x="2993664" y="1664633"/>
            <a:ext cx="5412091" cy="4415573"/>
          </a:xfrm>
          <a:custGeom>
            <a:avLst/>
            <a:gdLst>
              <a:gd name="T0" fmla="*/ 10043 w 15034"/>
              <a:gd name="T1" fmla="*/ 525 h 12273"/>
              <a:gd name="T2" fmla="*/ 12998 w 15034"/>
              <a:gd name="T3" fmla="*/ 0 h 12273"/>
              <a:gd name="T4" fmla="*/ 15034 w 15034"/>
              <a:gd name="T5" fmla="*/ 9961 h 12273"/>
              <a:gd name="T6" fmla="*/ 2036 w 15034"/>
              <a:gd name="T7" fmla="*/ 12273 h 12273"/>
              <a:gd name="T8" fmla="*/ 0 w 15034"/>
              <a:gd name="T9" fmla="*/ 2312 h 12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34" h="12273">
                <a:moveTo>
                  <a:pt x="10043" y="525"/>
                </a:moveTo>
                <a:lnTo>
                  <a:pt x="12998" y="0"/>
                </a:lnTo>
                <a:lnTo>
                  <a:pt x="15034" y="9961"/>
                </a:lnTo>
                <a:lnTo>
                  <a:pt x="2036" y="12273"/>
                </a:lnTo>
                <a:lnTo>
                  <a:pt x="0" y="2312"/>
                </a:lnTo>
              </a:path>
            </a:pathLst>
          </a:custGeom>
          <a:solidFill>
            <a:srgbClr val="FFC000">
              <a:alpha val="35000"/>
            </a:srgbClr>
          </a:solidFill>
          <a:ln w="19050">
            <a:solidFill>
              <a:srgbClr val="01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64" name="Freihandform 1163"/>
          <p:cNvSpPr/>
          <p:nvPr/>
        </p:nvSpPr>
        <p:spPr>
          <a:xfrm>
            <a:off x="3720193" y="2862057"/>
            <a:ext cx="2883877" cy="3038099"/>
          </a:xfrm>
          <a:custGeom>
            <a:avLst/>
            <a:gdLst>
              <a:gd name="connsiteX0" fmla="*/ 0 w 2883877"/>
              <a:gd name="connsiteY0" fmla="*/ 2515625 h 3036957"/>
              <a:gd name="connsiteX1" fmla="*/ 1981890 w 2883877"/>
              <a:gd name="connsiteY1" fmla="*/ 4128 h 3036957"/>
              <a:gd name="connsiteX2" fmla="*/ 2883877 w 2883877"/>
              <a:gd name="connsiteY2" fmla="*/ 3036957 h 3036957"/>
              <a:gd name="connsiteX0" fmla="*/ 0 w 2883877"/>
              <a:gd name="connsiteY0" fmla="*/ 2519750 h 3041082"/>
              <a:gd name="connsiteX1" fmla="*/ 1919827 w 2883877"/>
              <a:gd name="connsiteY1" fmla="*/ 4116 h 3041082"/>
              <a:gd name="connsiteX2" fmla="*/ 2883877 w 2883877"/>
              <a:gd name="connsiteY2" fmla="*/ 3041082 h 3041082"/>
              <a:gd name="connsiteX0" fmla="*/ 0 w 2883877"/>
              <a:gd name="connsiteY0" fmla="*/ 2515640 h 3036972"/>
              <a:gd name="connsiteX1" fmla="*/ 1919827 w 2883877"/>
              <a:gd name="connsiteY1" fmla="*/ 6 h 3036972"/>
              <a:gd name="connsiteX2" fmla="*/ 2883877 w 2883877"/>
              <a:gd name="connsiteY2" fmla="*/ 3036972 h 3036972"/>
              <a:gd name="connsiteX0" fmla="*/ 0 w 2883877"/>
              <a:gd name="connsiteY0" fmla="*/ 2515640 h 3036972"/>
              <a:gd name="connsiteX1" fmla="*/ 1919827 w 2883877"/>
              <a:gd name="connsiteY1" fmla="*/ 6 h 3036972"/>
              <a:gd name="connsiteX2" fmla="*/ 2883877 w 2883877"/>
              <a:gd name="connsiteY2" fmla="*/ 3036972 h 3036972"/>
              <a:gd name="connsiteX0" fmla="*/ 0 w 2883877"/>
              <a:gd name="connsiteY0" fmla="*/ 2515641 h 3036973"/>
              <a:gd name="connsiteX1" fmla="*/ 1919827 w 2883877"/>
              <a:gd name="connsiteY1" fmla="*/ 7 h 3036973"/>
              <a:gd name="connsiteX2" fmla="*/ 2883877 w 2883877"/>
              <a:gd name="connsiteY2" fmla="*/ 3036973 h 3036973"/>
              <a:gd name="connsiteX0" fmla="*/ 0 w 2883877"/>
              <a:gd name="connsiteY0" fmla="*/ 2515634 h 3036966"/>
              <a:gd name="connsiteX1" fmla="*/ 1919827 w 2883877"/>
              <a:gd name="connsiteY1" fmla="*/ 0 h 3036966"/>
              <a:gd name="connsiteX2" fmla="*/ 2883877 w 2883877"/>
              <a:gd name="connsiteY2" fmla="*/ 3036966 h 3036966"/>
              <a:gd name="connsiteX0" fmla="*/ 0 w 2883877"/>
              <a:gd name="connsiteY0" fmla="*/ 2519772 h 3041104"/>
              <a:gd name="connsiteX1" fmla="*/ 1952927 w 2883877"/>
              <a:gd name="connsiteY1" fmla="*/ 0 h 3041104"/>
              <a:gd name="connsiteX2" fmla="*/ 2883877 w 2883877"/>
              <a:gd name="connsiteY2" fmla="*/ 3041104 h 3041104"/>
              <a:gd name="connsiteX0" fmla="*/ 0 w 2883877"/>
              <a:gd name="connsiteY0" fmla="*/ 2519772 h 3041104"/>
              <a:gd name="connsiteX1" fmla="*/ 1952927 w 2883877"/>
              <a:gd name="connsiteY1" fmla="*/ 0 h 3041104"/>
              <a:gd name="connsiteX2" fmla="*/ 2883877 w 2883877"/>
              <a:gd name="connsiteY2" fmla="*/ 3041104 h 3041104"/>
              <a:gd name="connsiteX0" fmla="*/ 0 w 2883877"/>
              <a:gd name="connsiteY0" fmla="*/ 2519772 h 3041104"/>
              <a:gd name="connsiteX1" fmla="*/ 1952927 w 2883877"/>
              <a:gd name="connsiteY1" fmla="*/ 0 h 3041104"/>
              <a:gd name="connsiteX2" fmla="*/ 2883877 w 2883877"/>
              <a:gd name="connsiteY2" fmla="*/ 3041104 h 3041104"/>
              <a:gd name="connsiteX0" fmla="*/ 0 w 2883877"/>
              <a:gd name="connsiteY0" fmla="*/ 2523910 h 3045242"/>
              <a:gd name="connsiteX1" fmla="*/ 1969477 w 2883877"/>
              <a:gd name="connsiteY1" fmla="*/ 0 h 3045242"/>
              <a:gd name="connsiteX2" fmla="*/ 2883877 w 2883877"/>
              <a:gd name="connsiteY2" fmla="*/ 3045242 h 3045242"/>
              <a:gd name="connsiteX0" fmla="*/ 0 w 2883877"/>
              <a:gd name="connsiteY0" fmla="*/ 2523910 h 3045242"/>
              <a:gd name="connsiteX1" fmla="*/ 1969477 w 2883877"/>
              <a:gd name="connsiteY1" fmla="*/ 0 h 3045242"/>
              <a:gd name="connsiteX2" fmla="*/ 2883877 w 2883877"/>
              <a:gd name="connsiteY2" fmla="*/ 3045242 h 3045242"/>
              <a:gd name="connsiteX0" fmla="*/ 0 w 2883877"/>
              <a:gd name="connsiteY0" fmla="*/ 2523910 h 3045242"/>
              <a:gd name="connsiteX1" fmla="*/ 1969477 w 2883877"/>
              <a:gd name="connsiteY1" fmla="*/ 0 h 3045242"/>
              <a:gd name="connsiteX2" fmla="*/ 2883877 w 2883877"/>
              <a:gd name="connsiteY2" fmla="*/ 3045242 h 3045242"/>
              <a:gd name="connsiteX0" fmla="*/ 0 w 2883877"/>
              <a:gd name="connsiteY0" fmla="*/ 2516767 h 3038099"/>
              <a:gd name="connsiteX1" fmla="*/ 1964714 w 2883877"/>
              <a:gd name="connsiteY1" fmla="*/ 0 h 3038099"/>
              <a:gd name="connsiteX2" fmla="*/ 2883877 w 2883877"/>
              <a:gd name="connsiteY2" fmla="*/ 3038099 h 3038099"/>
              <a:gd name="connsiteX0" fmla="*/ 0 w 2883877"/>
              <a:gd name="connsiteY0" fmla="*/ 2516767 h 3038099"/>
              <a:gd name="connsiteX1" fmla="*/ 1964714 w 2883877"/>
              <a:gd name="connsiteY1" fmla="*/ 0 h 3038099"/>
              <a:gd name="connsiteX2" fmla="*/ 2883877 w 2883877"/>
              <a:gd name="connsiteY2" fmla="*/ 3038099 h 3038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83877" h="3038099">
                <a:moveTo>
                  <a:pt x="0" y="2516767"/>
                </a:moveTo>
                <a:cubicBezTo>
                  <a:pt x="709246" y="1085172"/>
                  <a:pt x="1393042" y="8276"/>
                  <a:pt x="1964714" y="0"/>
                </a:cubicBezTo>
                <a:cubicBezTo>
                  <a:pt x="2584907" y="3512"/>
                  <a:pt x="2838364" y="1663052"/>
                  <a:pt x="2883877" y="3038099"/>
                </a:cubicBezTo>
              </a:path>
            </a:pathLst>
          </a:custGeom>
          <a:solidFill>
            <a:srgbClr val="FFC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Freihandform 6"/>
          <p:cNvSpPr/>
          <p:nvPr/>
        </p:nvSpPr>
        <p:spPr>
          <a:xfrm>
            <a:off x="3711456" y="3920150"/>
            <a:ext cx="806223" cy="1443792"/>
          </a:xfrm>
          <a:custGeom>
            <a:avLst/>
            <a:gdLst>
              <a:gd name="connsiteX0" fmla="*/ 0 w 796705"/>
              <a:gd name="connsiteY0" fmla="*/ 1448555 h 1448555"/>
              <a:gd name="connsiteX1" fmla="*/ 63375 w 796705"/>
              <a:gd name="connsiteY1" fmla="*/ 1167898 h 1448555"/>
              <a:gd name="connsiteX2" fmla="*/ 796705 w 796705"/>
              <a:gd name="connsiteY2" fmla="*/ 0 h 1448555"/>
              <a:gd name="connsiteX3" fmla="*/ 0 w 796705"/>
              <a:gd name="connsiteY3" fmla="*/ 1448555 h 1448555"/>
              <a:gd name="connsiteX0" fmla="*/ 0 w 796705"/>
              <a:gd name="connsiteY0" fmla="*/ 1448555 h 1448555"/>
              <a:gd name="connsiteX1" fmla="*/ 60993 w 796705"/>
              <a:gd name="connsiteY1" fmla="*/ 1186948 h 1448555"/>
              <a:gd name="connsiteX2" fmla="*/ 796705 w 796705"/>
              <a:gd name="connsiteY2" fmla="*/ 0 h 1448555"/>
              <a:gd name="connsiteX3" fmla="*/ 0 w 796705"/>
              <a:gd name="connsiteY3" fmla="*/ 1448555 h 1448555"/>
              <a:gd name="connsiteX0" fmla="*/ 0 w 803849"/>
              <a:gd name="connsiteY0" fmla="*/ 1443792 h 1443792"/>
              <a:gd name="connsiteX1" fmla="*/ 68137 w 803849"/>
              <a:gd name="connsiteY1" fmla="*/ 1186948 h 1443792"/>
              <a:gd name="connsiteX2" fmla="*/ 803849 w 803849"/>
              <a:gd name="connsiteY2" fmla="*/ 0 h 1443792"/>
              <a:gd name="connsiteX3" fmla="*/ 0 w 803849"/>
              <a:gd name="connsiteY3" fmla="*/ 1443792 h 1443792"/>
              <a:gd name="connsiteX0" fmla="*/ 67683 w 871532"/>
              <a:gd name="connsiteY0" fmla="*/ 1443792 h 1521569"/>
              <a:gd name="connsiteX1" fmla="*/ 135820 w 871532"/>
              <a:gd name="connsiteY1" fmla="*/ 1186948 h 1521569"/>
              <a:gd name="connsiteX2" fmla="*/ 871532 w 871532"/>
              <a:gd name="connsiteY2" fmla="*/ 0 h 1521569"/>
              <a:gd name="connsiteX3" fmla="*/ 67683 w 871532"/>
              <a:gd name="connsiteY3" fmla="*/ 1443792 h 1521569"/>
              <a:gd name="connsiteX0" fmla="*/ 53528 w 857377"/>
              <a:gd name="connsiteY0" fmla="*/ 1443792 h 1504370"/>
              <a:gd name="connsiteX1" fmla="*/ 121665 w 857377"/>
              <a:gd name="connsiteY1" fmla="*/ 1186948 h 1504370"/>
              <a:gd name="connsiteX2" fmla="*/ 857377 w 857377"/>
              <a:gd name="connsiteY2" fmla="*/ 0 h 1504370"/>
              <a:gd name="connsiteX3" fmla="*/ 53528 w 857377"/>
              <a:gd name="connsiteY3" fmla="*/ 1443792 h 1504370"/>
              <a:gd name="connsiteX0" fmla="*/ 53528 w 857377"/>
              <a:gd name="connsiteY0" fmla="*/ 1443792 h 1503586"/>
              <a:gd name="connsiteX1" fmla="*/ 121665 w 857377"/>
              <a:gd name="connsiteY1" fmla="*/ 1186948 h 1503586"/>
              <a:gd name="connsiteX2" fmla="*/ 857377 w 857377"/>
              <a:gd name="connsiteY2" fmla="*/ 0 h 1503586"/>
              <a:gd name="connsiteX3" fmla="*/ 53528 w 857377"/>
              <a:gd name="connsiteY3" fmla="*/ 1443792 h 1503586"/>
              <a:gd name="connsiteX0" fmla="*/ 2374 w 806223"/>
              <a:gd name="connsiteY0" fmla="*/ 1443792 h 1443792"/>
              <a:gd name="connsiteX1" fmla="*/ 70511 w 806223"/>
              <a:gd name="connsiteY1" fmla="*/ 1186948 h 1443792"/>
              <a:gd name="connsiteX2" fmla="*/ 806223 w 806223"/>
              <a:gd name="connsiteY2" fmla="*/ 0 h 1443792"/>
              <a:gd name="connsiteX3" fmla="*/ 2374 w 806223"/>
              <a:gd name="connsiteY3" fmla="*/ 1443792 h 1443792"/>
              <a:gd name="connsiteX0" fmla="*/ 2374 w 806223"/>
              <a:gd name="connsiteY0" fmla="*/ 1443792 h 1443792"/>
              <a:gd name="connsiteX1" fmla="*/ 70511 w 806223"/>
              <a:gd name="connsiteY1" fmla="*/ 1186948 h 1443792"/>
              <a:gd name="connsiteX2" fmla="*/ 806223 w 806223"/>
              <a:gd name="connsiteY2" fmla="*/ 0 h 1443792"/>
              <a:gd name="connsiteX3" fmla="*/ 2374 w 806223"/>
              <a:gd name="connsiteY3" fmla="*/ 1443792 h 1443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6223" h="1443792">
                <a:moveTo>
                  <a:pt x="2374" y="1443792"/>
                </a:moveTo>
                <a:cubicBezTo>
                  <a:pt x="-3564" y="1296335"/>
                  <a:pt x="-3932" y="1294229"/>
                  <a:pt x="70511" y="1186948"/>
                </a:cubicBezTo>
                <a:lnTo>
                  <a:pt x="806223" y="0"/>
                </a:lnTo>
                <a:cubicBezTo>
                  <a:pt x="457311" y="476502"/>
                  <a:pt x="270324" y="962528"/>
                  <a:pt x="2374" y="1443792"/>
                </a:cubicBezTo>
                <a:close/>
              </a:path>
            </a:pathLst>
          </a:custGeom>
          <a:solidFill>
            <a:srgbClr val="0000FF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Freihandform 5"/>
          <p:cNvSpPr/>
          <p:nvPr/>
        </p:nvSpPr>
        <p:spPr>
          <a:xfrm>
            <a:off x="6112528" y="3195402"/>
            <a:ext cx="1262658" cy="2698875"/>
          </a:xfrm>
          <a:custGeom>
            <a:avLst/>
            <a:gdLst>
              <a:gd name="connsiteX0" fmla="*/ 452673 w 1267485"/>
              <a:gd name="connsiteY0" fmla="*/ 2679825 h 2679825"/>
              <a:gd name="connsiteX1" fmla="*/ 1267485 w 1267485"/>
              <a:gd name="connsiteY1" fmla="*/ 2154724 h 2679825"/>
              <a:gd name="connsiteX2" fmla="*/ 0 w 1267485"/>
              <a:gd name="connsiteY2" fmla="*/ 0 h 2679825"/>
              <a:gd name="connsiteX3" fmla="*/ 334978 w 1267485"/>
              <a:gd name="connsiteY3" fmla="*/ 1204111 h 2679825"/>
              <a:gd name="connsiteX4" fmla="*/ 452673 w 1267485"/>
              <a:gd name="connsiteY4" fmla="*/ 2679825 h 2679825"/>
              <a:gd name="connsiteX0" fmla="*/ 452673 w 1272902"/>
              <a:gd name="connsiteY0" fmla="*/ 2679825 h 2729055"/>
              <a:gd name="connsiteX1" fmla="*/ 1267485 w 1272902"/>
              <a:gd name="connsiteY1" fmla="*/ 2154724 h 2729055"/>
              <a:gd name="connsiteX2" fmla="*/ 0 w 1272902"/>
              <a:gd name="connsiteY2" fmla="*/ 0 h 2729055"/>
              <a:gd name="connsiteX3" fmla="*/ 334978 w 1272902"/>
              <a:gd name="connsiteY3" fmla="*/ 1204111 h 2729055"/>
              <a:gd name="connsiteX4" fmla="*/ 452673 w 1272902"/>
              <a:gd name="connsiteY4" fmla="*/ 2679825 h 2729055"/>
              <a:gd name="connsiteX0" fmla="*/ 452673 w 1276189"/>
              <a:gd name="connsiteY0" fmla="*/ 2679825 h 2679825"/>
              <a:gd name="connsiteX1" fmla="*/ 1267485 w 1276189"/>
              <a:gd name="connsiteY1" fmla="*/ 2154724 h 2679825"/>
              <a:gd name="connsiteX2" fmla="*/ 0 w 1276189"/>
              <a:gd name="connsiteY2" fmla="*/ 0 h 2679825"/>
              <a:gd name="connsiteX3" fmla="*/ 334978 w 1276189"/>
              <a:gd name="connsiteY3" fmla="*/ 1204111 h 2679825"/>
              <a:gd name="connsiteX4" fmla="*/ 452673 w 1276189"/>
              <a:gd name="connsiteY4" fmla="*/ 2679825 h 2679825"/>
              <a:gd name="connsiteX0" fmla="*/ 452673 w 1293994"/>
              <a:gd name="connsiteY0" fmla="*/ 2679825 h 2679825"/>
              <a:gd name="connsiteX1" fmla="*/ 1285592 w 1293994"/>
              <a:gd name="connsiteY1" fmla="*/ 2082296 h 2679825"/>
              <a:gd name="connsiteX2" fmla="*/ 0 w 1293994"/>
              <a:gd name="connsiteY2" fmla="*/ 0 h 2679825"/>
              <a:gd name="connsiteX3" fmla="*/ 334978 w 1293994"/>
              <a:gd name="connsiteY3" fmla="*/ 1204111 h 2679825"/>
              <a:gd name="connsiteX4" fmla="*/ 452673 w 1293994"/>
              <a:gd name="connsiteY4" fmla="*/ 2679825 h 2679825"/>
              <a:gd name="connsiteX0" fmla="*/ 452673 w 1293994"/>
              <a:gd name="connsiteY0" fmla="*/ 2679825 h 2679825"/>
              <a:gd name="connsiteX1" fmla="*/ 1285592 w 1293994"/>
              <a:gd name="connsiteY1" fmla="*/ 2082296 h 2679825"/>
              <a:gd name="connsiteX2" fmla="*/ 1249376 w 1293994"/>
              <a:gd name="connsiteY2" fmla="*/ 2009869 h 2679825"/>
              <a:gd name="connsiteX3" fmla="*/ 0 w 1293994"/>
              <a:gd name="connsiteY3" fmla="*/ 0 h 2679825"/>
              <a:gd name="connsiteX4" fmla="*/ 334978 w 1293994"/>
              <a:gd name="connsiteY4" fmla="*/ 1204111 h 2679825"/>
              <a:gd name="connsiteX5" fmla="*/ 452673 w 1293994"/>
              <a:gd name="connsiteY5" fmla="*/ 2679825 h 2679825"/>
              <a:gd name="connsiteX0" fmla="*/ 452673 w 1293994"/>
              <a:gd name="connsiteY0" fmla="*/ 2679825 h 2679825"/>
              <a:gd name="connsiteX1" fmla="*/ 1285592 w 1293994"/>
              <a:gd name="connsiteY1" fmla="*/ 2082296 h 2679825"/>
              <a:gd name="connsiteX2" fmla="*/ 1213657 w 1293994"/>
              <a:gd name="connsiteY2" fmla="*/ 1962244 h 2679825"/>
              <a:gd name="connsiteX3" fmla="*/ 0 w 1293994"/>
              <a:gd name="connsiteY3" fmla="*/ 0 h 2679825"/>
              <a:gd name="connsiteX4" fmla="*/ 334978 w 1293994"/>
              <a:gd name="connsiteY4" fmla="*/ 1204111 h 2679825"/>
              <a:gd name="connsiteX5" fmla="*/ 452673 w 1293994"/>
              <a:gd name="connsiteY5" fmla="*/ 2679825 h 2679825"/>
              <a:gd name="connsiteX0" fmla="*/ 452673 w 1219401"/>
              <a:gd name="connsiteY0" fmla="*/ 2679825 h 2703601"/>
              <a:gd name="connsiteX1" fmla="*/ 1213657 w 1219401"/>
              <a:gd name="connsiteY1" fmla="*/ 1962244 h 2703601"/>
              <a:gd name="connsiteX2" fmla="*/ 0 w 1219401"/>
              <a:gd name="connsiteY2" fmla="*/ 0 h 2703601"/>
              <a:gd name="connsiteX3" fmla="*/ 334978 w 1219401"/>
              <a:gd name="connsiteY3" fmla="*/ 1204111 h 2703601"/>
              <a:gd name="connsiteX4" fmla="*/ 452673 w 1219401"/>
              <a:gd name="connsiteY4" fmla="*/ 2679825 h 2703601"/>
              <a:gd name="connsiteX0" fmla="*/ 452673 w 1247373"/>
              <a:gd name="connsiteY0" fmla="*/ 2679825 h 2700614"/>
              <a:gd name="connsiteX1" fmla="*/ 1213657 w 1247373"/>
              <a:gd name="connsiteY1" fmla="*/ 1962244 h 2700614"/>
              <a:gd name="connsiteX2" fmla="*/ 0 w 1247373"/>
              <a:gd name="connsiteY2" fmla="*/ 0 h 2700614"/>
              <a:gd name="connsiteX3" fmla="*/ 334978 w 1247373"/>
              <a:gd name="connsiteY3" fmla="*/ 1204111 h 2700614"/>
              <a:gd name="connsiteX4" fmla="*/ 452673 w 1247373"/>
              <a:gd name="connsiteY4" fmla="*/ 2679825 h 2700614"/>
              <a:gd name="connsiteX0" fmla="*/ 452673 w 1220008"/>
              <a:gd name="connsiteY0" fmla="*/ 2679825 h 2825785"/>
              <a:gd name="connsiteX1" fmla="*/ 524016 w 1220008"/>
              <a:gd name="connsiteY1" fmla="*/ 2691048 h 2825785"/>
              <a:gd name="connsiteX2" fmla="*/ 1213657 w 1220008"/>
              <a:gd name="connsiteY2" fmla="*/ 1962244 h 2825785"/>
              <a:gd name="connsiteX3" fmla="*/ 0 w 1220008"/>
              <a:gd name="connsiteY3" fmla="*/ 0 h 2825785"/>
              <a:gd name="connsiteX4" fmla="*/ 334978 w 1220008"/>
              <a:gd name="connsiteY4" fmla="*/ 1204111 h 2825785"/>
              <a:gd name="connsiteX5" fmla="*/ 452673 w 1220008"/>
              <a:gd name="connsiteY5" fmla="*/ 2679825 h 2825785"/>
              <a:gd name="connsiteX0" fmla="*/ 452673 w 1219401"/>
              <a:gd name="connsiteY0" fmla="*/ 2679825 h 2703601"/>
              <a:gd name="connsiteX1" fmla="*/ 1213657 w 1219401"/>
              <a:gd name="connsiteY1" fmla="*/ 1962244 h 2703601"/>
              <a:gd name="connsiteX2" fmla="*/ 0 w 1219401"/>
              <a:gd name="connsiteY2" fmla="*/ 0 h 2703601"/>
              <a:gd name="connsiteX3" fmla="*/ 334978 w 1219401"/>
              <a:gd name="connsiteY3" fmla="*/ 1204111 h 2703601"/>
              <a:gd name="connsiteX4" fmla="*/ 452673 w 1219401"/>
              <a:gd name="connsiteY4" fmla="*/ 2679825 h 2703601"/>
              <a:gd name="connsiteX0" fmla="*/ 452673 w 1221336"/>
              <a:gd name="connsiteY0" fmla="*/ 2679825 h 2679825"/>
              <a:gd name="connsiteX1" fmla="*/ 1213657 w 1221336"/>
              <a:gd name="connsiteY1" fmla="*/ 1962244 h 2679825"/>
              <a:gd name="connsiteX2" fmla="*/ 0 w 1221336"/>
              <a:gd name="connsiteY2" fmla="*/ 0 h 2679825"/>
              <a:gd name="connsiteX3" fmla="*/ 334978 w 1221336"/>
              <a:gd name="connsiteY3" fmla="*/ 1204111 h 2679825"/>
              <a:gd name="connsiteX4" fmla="*/ 452673 w 1221336"/>
              <a:gd name="connsiteY4" fmla="*/ 2679825 h 2679825"/>
              <a:gd name="connsiteX0" fmla="*/ 469342 w 1221569"/>
              <a:gd name="connsiteY0" fmla="*/ 2689350 h 2689350"/>
              <a:gd name="connsiteX1" fmla="*/ 1213657 w 1221569"/>
              <a:gd name="connsiteY1" fmla="*/ 1962244 h 2689350"/>
              <a:gd name="connsiteX2" fmla="*/ 0 w 1221569"/>
              <a:gd name="connsiteY2" fmla="*/ 0 h 2689350"/>
              <a:gd name="connsiteX3" fmla="*/ 334978 w 1221569"/>
              <a:gd name="connsiteY3" fmla="*/ 1204111 h 2689350"/>
              <a:gd name="connsiteX4" fmla="*/ 469342 w 1221569"/>
              <a:gd name="connsiteY4" fmla="*/ 2689350 h 2689350"/>
              <a:gd name="connsiteX0" fmla="*/ 469342 w 1221811"/>
              <a:gd name="connsiteY0" fmla="*/ 2689350 h 2689350"/>
              <a:gd name="connsiteX1" fmla="*/ 1213657 w 1221811"/>
              <a:gd name="connsiteY1" fmla="*/ 1962244 h 2689350"/>
              <a:gd name="connsiteX2" fmla="*/ 0 w 1221811"/>
              <a:gd name="connsiteY2" fmla="*/ 0 h 2689350"/>
              <a:gd name="connsiteX3" fmla="*/ 334978 w 1221811"/>
              <a:gd name="connsiteY3" fmla="*/ 1204111 h 2689350"/>
              <a:gd name="connsiteX4" fmla="*/ 469342 w 1221811"/>
              <a:gd name="connsiteY4" fmla="*/ 2689350 h 2689350"/>
              <a:gd name="connsiteX0" fmla="*/ 469342 w 1245989"/>
              <a:gd name="connsiteY0" fmla="*/ 2689350 h 2689350"/>
              <a:gd name="connsiteX1" fmla="*/ 1213657 w 1245989"/>
              <a:gd name="connsiteY1" fmla="*/ 1962244 h 2689350"/>
              <a:gd name="connsiteX2" fmla="*/ 0 w 1245989"/>
              <a:gd name="connsiteY2" fmla="*/ 0 h 2689350"/>
              <a:gd name="connsiteX3" fmla="*/ 334978 w 1245989"/>
              <a:gd name="connsiteY3" fmla="*/ 1204111 h 2689350"/>
              <a:gd name="connsiteX4" fmla="*/ 469342 w 1245989"/>
              <a:gd name="connsiteY4" fmla="*/ 2689350 h 2689350"/>
              <a:gd name="connsiteX0" fmla="*/ 469342 w 1245989"/>
              <a:gd name="connsiteY0" fmla="*/ 2689350 h 2689350"/>
              <a:gd name="connsiteX1" fmla="*/ 1213657 w 1245989"/>
              <a:gd name="connsiteY1" fmla="*/ 1962244 h 2689350"/>
              <a:gd name="connsiteX2" fmla="*/ 0 w 1245989"/>
              <a:gd name="connsiteY2" fmla="*/ 0 h 2689350"/>
              <a:gd name="connsiteX3" fmla="*/ 334978 w 1245989"/>
              <a:gd name="connsiteY3" fmla="*/ 1204111 h 2689350"/>
              <a:gd name="connsiteX4" fmla="*/ 469342 w 1245989"/>
              <a:gd name="connsiteY4" fmla="*/ 2689350 h 2689350"/>
              <a:gd name="connsiteX0" fmla="*/ 469342 w 1245989"/>
              <a:gd name="connsiteY0" fmla="*/ 2689350 h 2689350"/>
              <a:gd name="connsiteX1" fmla="*/ 1213657 w 1245989"/>
              <a:gd name="connsiteY1" fmla="*/ 1962244 h 2689350"/>
              <a:gd name="connsiteX2" fmla="*/ 0 w 1245989"/>
              <a:gd name="connsiteY2" fmla="*/ 0 h 2689350"/>
              <a:gd name="connsiteX3" fmla="*/ 334978 w 1245989"/>
              <a:gd name="connsiteY3" fmla="*/ 1204111 h 2689350"/>
              <a:gd name="connsiteX4" fmla="*/ 469342 w 1245989"/>
              <a:gd name="connsiteY4" fmla="*/ 2689350 h 2689350"/>
              <a:gd name="connsiteX0" fmla="*/ 486011 w 1262658"/>
              <a:gd name="connsiteY0" fmla="*/ 2698875 h 2698875"/>
              <a:gd name="connsiteX1" fmla="*/ 1230326 w 1262658"/>
              <a:gd name="connsiteY1" fmla="*/ 1971769 h 2698875"/>
              <a:gd name="connsiteX2" fmla="*/ 0 w 1262658"/>
              <a:gd name="connsiteY2" fmla="*/ 0 h 2698875"/>
              <a:gd name="connsiteX3" fmla="*/ 351647 w 1262658"/>
              <a:gd name="connsiteY3" fmla="*/ 1213636 h 2698875"/>
              <a:gd name="connsiteX4" fmla="*/ 486011 w 1262658"/>
              <a:gd name="connsiteY4" fmla="*/ 2698875 h 2698875"/>
              <a:gd name="connsiteX0" fmla="*/ 486011 w 1262658"/>
              <a:gd name="connsiteY0" fmla="*/ 2698875 h 2698875"/>
              <a:gd name="connsiteX1" fmla="*/ 1230326 w 1262658"/>
              <a:gd name="connsiteY1" fmla="*/ 1971769 h 2698875"/>
              <a:gd name="connsiteX2" fmla="*/ 0 w 1262658"/>
              <a:gd name="connsiteY2" fmla="*/ 0 h 2698875"/>
              <a:gd name="connsiteX3" fmla="*/ 351647 w 1262658"/>
              <a:gd name="connsiteY3" fmla="*/ 1213636 h 2698875"/>
              <a:gd name="connsiteX4" fmla="*/ 486011 w 1262658"/>
              <a:gd name="connsiteY4" fmla="*/ 2698875 h 2698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2658" h="2698875">
                <a:moveTo>
                  <a:pt x="486011" y="2698875"/>
                </a:moveTo>
                <a:cubicBezTo>
                  <a:pt x="842007" y="2613300"/>
                  <a:pt x="1403403" y="2351732"/>
                  <a:pt x="1230326" y="1971769"/>
                </a:cubicBezTo>
                <a:lnTo>
                  <a:pt x="0" y="0"/>
                </a:lnTo>
                <a:cubicBezTo>
                  <a:pt x="180715" y="370414"/>
                  <a:pt x="270944" y="659866"/>
                  <a:pt x="351647" y="1213636"/>
                </a:cubicBezTo>
                <a:cubicBezTo>
                  <a:pt x="441679" y="1672997"/>
                  <a:pt x="441223" y="2203795"/>
                  <a:pt x="486011" y="2698875"/>
                </a:cubicBezTo>
                <a:close/>
              </a:path>
            </a:pathLst>
          </a:custGeom>
          <a:solidFill>
            <a:srgbClr val="0000FF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63" name="Ellipse 1162"/>
          <p:cNvSpPr/>
          <p:nvPr/>
        </p:nvSpPr>
        <p:spPr>
          <a:xfrm>
            <a:off x="3710904" y="4583313"/>
            <a:ext cx="3666596" cy="1444000"/>
          </a:xfrm>
          <a:prstGeom prst="ellipse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1" name="Bogen 100"/>
          <p:cNvSpPr/>
          <p:nvPr/>
        </p:nvSpPr>
        <p:spPr>
          <a:xfrm>
            <a:off x="3709988" y="4578297"/>
            <a:ext cx="3663621" cy="1448647"/>
          </a:xfrm>
          <a:prstGeom prst="arc">
            <a:avLst>
              <a:gd name="adj1" fmla="val 10667134"/>
              <a:gd name="adj2" fmla="val 11178952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Bogen 2"/>
          <p:cNvSpPr/>
          <p:nvPr/>
        </p:nvSpPr>
        <p:spPr>
          <a:xfrm>
            <a:off x="3720193" y="4582660"/>
            <a:ext cx="3657307" cy="1444654"/>
          </a:xfrm>
          <a:prstGeom prst="arc">
            <a:avLst>
              <a:gd name="adj1" fmla="val 21380055"/>
              <a:gd name="adj2" fmla="val 1790951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Bogen 4"/>
          <p:cNvSpPr/>
          <p:nvPr/>
        </p:nvSpPr>
        <p:spPr>
          <a:xfrm>
            <a:off x="3709630" y="4586703"/>
            <a:ext cx="3667870" cy="1440611"/>
          </a:xfrm>
          <a:prstGeom prst="arc">
            <a:avLst>
              <a:gd name="adj1" fmla="val 11230734"/>
              <a:gd name="adj2" fmla="val 21343377"/>
            </a:avLst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0" name="Freihandform 99"/>
          <p:cNvSpPr/>
          <p:nvPr/>
        </p:nvSpPr>
        <p:spPr>
          <a:xfrm>
            <a:off x="3709630" y="2860548"/>
            <a:ext cx="2883877" cy="3038099"/>
          </a:xfrm>
          <a:custGeom>
            <a:avLst/>
            <a:gdLst>
              <a:gd name="connsiteX0" fmla="*/ 0 w 2883877"/>
              <a:gd name="connsiteY0" fmla="*/ 2515625 h 3036957"/>
              <a:gd name="connsiteX1" fmla="*/ 1981890 w 2883877"/>
              <a:gd name="connsiteY1" fmla="*/ 4128 h 3036957"/>
              <a:gd name="connsiteX2" fmla="*/ 2883877 w 2883877"/>
              <a:gd name="connsiteY2" fmla="*/ 3036957 h 3036957"/>
              <a:gd name="connsiteX0" fmla="*/ 0 w 2883877"/>
              <a:gd name="connsiteY0" fmla="*/ 2519750 h 3041082"/>
              <a:gd name="connsiteX1" fmla="*/ 1919827 w 2883877"/>
              <a:gd name="connsiteY1" fmla="*/ 4116 h 3041082"/>
              <a:gd name="connsiteX2" fmla="*/ 2883877 w 2883877"/>
              <a:gd name="connsiteY2" fmla="*/ 3041082 h 3041082"/>
              <a:gd name="connsiteX0" fmla="*/ 0 w 2883877"/>
              <a:gd name="connsiteY0" fmla="*/ 2515640 h 3036972"/>
              <a:gd name="connsiteX1" fmla="*/ 1919827 w 2883877"/>
              <a:gd name="connsiteY1" fmla="*/ 6 h 3036972"/>
              <a:gd name="connsiteX2" fmla="*/ 2883877 w 2883877"/>
              <a:gd name="connsiteY2" fmla="*/ 3036972 h 3036972"/>
              <a:gd name="connsiteX0" fmla="*/ 0 w 2883877"/>
              <a:gd name="connsiteY0" fmla="*/ 2515640 h 3036972"/>
              <a:gd name="connsiteX1" fmla="*/ 1919827 w 2883877"/>
              <a:gd name="connsiteY1" fmla="*/ 6 h 3036972"/>
              <a:gd name="connsiteX2" fmla="*/ 2883877 w 2883877"/>
              <a:gd name="connsiteY2" fmla="*/ 3036972 h 3036972"/>
              <a:gd name="connsiteX0" fmla="*/ 0 w 2883877"/>
              <a:gd name="connsiteY0" fmla="*/ 2515641 h 3036973"/>
              <a:gd name="connsiteX1" fmla="*/ 1919827 w 2883877"/>
              <a:gd name="connsiteY1" fmla="*/ 7 h 3036973"/>
              <a:gd name="connsiteX2" fmla="*/ 2883877 w 2883877"/>
              <a:gd name="connsiteY2" fmla="*/ 3036973 h 3036973"/>
              <a:gd name="connsiteX0" fmla="*/ 0 w 2883877"/>
              <a:gd name="connsiteY0" fmla="*/ 2515634 h 3036966"/>
              <a:gd name="connsiteX1" fmla="*/ 1919827 w 2883877"/>
              <a:gd name="connsiteY1" fmla="*/ 0 h 3036966"/>
              <a:gd name="connsiteX2" fmla="*/ 2883877 w 2883877"/>
              <a:gd name="connsiteY2" fmla="*/ 3036966 h 3036966"/>
              <a:gd name="connsiteX0" fmla="*/ 0 w 2883877"/>
              <a:gd name="connsiteY0" fmla="*/ 2519772 h 3041104"/>
              <a:gd name="connsiteX1" fmla="*/ 1952927 w 2883877"/>
              <a:gd name="connsiteY1" fmla="*/ 0 h 3041104"/>
              <a:gd name="connsiteX2" fmla="*/ 2883877 w 2883877"/>
              <a:gd name="connsiteY2" fmla="*/ 3041104 h 3041104"/>
              <a:gd name="connsiteX0" fmla="*/ 0 w 2883877"/>
              <a:gd name="connsiteY0" fmla="*/ 2519772 h 3041104"/>
              <a:gd name="connsiteX1" fmla="*/ 1952927 w 2883877"/>
              <a:gd name="connsiteY1" fmla="*/ 0 h 3041104"/>
              <a:gd name="connsiteX2" fmla="*/ 2883877 w 2883877"/>
              <a:gd name="connsiteY2" fmla="*/ 3041104 h 3041104"/>
              <a:gd name="connsiteX0" fmla="*/ 0 w 2883877"/>
              <a:gd name="connsiteY0" fmla="*/ 2519772 h 3041104"/>
              <a:gd name="connsiteX1" fmla="*/ 1952927 w 2883877"/>
              <a:gd name="connsiteY1" fmla="*/ 0 h 3041104"/>
              <a:gd name="connsiteX2" fmla="*/ 2883877 w 2883877"/>
              <a:gd name="connsiteY2" fmla="*/ 3041104 h 3041104"/>
              <a:gd name="connsiteX0" fmla="*/ 0 w 2883877"/>
              <a:gd name="connsiteY0" fmla="*/ 2523910 h 3045242"/>
              <a:gd name="connsiteX1" fmla="*/ 1969477 w 2883877"/>
              <a:gd name="connsiteY1" fmla="*/ 0 h 3045242"/>
              <a:gd name="connsiteX2" fmla="*/ 2883877 w 2883877"/>
              <a:gd name="connsiteY2" fmla="*/ 3045242 h 3045242"/>
              <a:gd name="connsiteX0" fmla="*/ 0 w 2883877"/>
              <a:gd name="connsiteY0" fmla="*/ 2523910 h 3045242"/>
              <a:gd name="connsiteX1" fmla="*/ 1969477 w 2883877"/>
              <a:gd name="connsiteY1" fmla="*/ 0 h 3045242"/>
              <a:gd name="connsiteX2" fmla="*/ 2883877 w 2883877"/>
              <a:gd name="connsiteY2" fmla="*/ 3045242 h 3045242"/>
              <a:gd name="connsiteX0" fmla="*/ 0 w 2883877"/>
              <a:gd name="connsiteY0" fmla="*/ 2523910 h 3045242"/>
              <a:gd name="connsiteX1" fmla="*/ 1969477 w 2883877"/>
              <a:gd name="connsiteY1" fmla="*/ 0 h 3045242"/>
              <a:gd name="connsiteX2" fmla="*/ 2883877 w 2883877"/>
              <a:gd name="connsiteY2" fmla="*/ 3045242 h 3045242"/>
              <a:gd name="connsiteX0" fmla="*/ 0 w 2883877"/>
              <a:gd name="connsiteY0" fmla="*/ 2516767 h 3038099"/>
              <a:gd name="connsiteX1" fmla="*/ 1964714 w 2883877"/>
              <a:gd name="connsiteY1" fmla="*/ 0 h 3038099"/>
              <a:gd name="connsiteX2" fmla="*/ 2883877 w 2883877"/>
              <a:gd name="connsiteY2" fmla="*/ 3038099 h 3038099"/>
              <a:gd name="connsiteX0" fmla="*/ 0 w 2883877"/>
              <a:gd name="connsiteY0" fmla="*/ 2516767 h 3038099"/>
              <a:gd name="connsiteX1" fmla="*/ 1964714 w 2883877"/>
              <a:gd name="connsiteY1" fmla="*/ 0 h 3038099"/>
              <a:gd name="connsiteX2" fmla="*/ 2883877 w 2883877"/>
              <a:gd name="connsiteY2" fmla="*/ 3038099 h 3038099"/>
              <a:gd name="connsiteX0" fmla="*/ 0 w 2883877"/>
              <a:gd name="connsiteY0" fmla="*/ 2516767 h 3038099"/>
              <a:gd name="connsiteX1" fmla="*/ 1964714 w 2883877"/>
              <a:gd name="connsiteY1" fmla="*/ 0 h 3038099"/>
              <a:gd name="connsiteX2" fmla="*/ 2883877 w 2883877"/>
              <a:gd name="connsiteY2" fmla="*/ 3038099 h 3038099"/>
              <a:gd name="connsiteX3" fmla="*/ 0 w 2883877"/>
              <a:gd name="connsiteY3" fmla="*/ 2516767 h 3038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3877" h="3038099">
                <a:moveTo>
                  <a:pt x="0" y="2516767"/>
                </a:moveTo>
                <a:cubicBezTo>
                  <a:pt x="709246" y="1085172"/>
                  <a:pt x="1393042" y="8276"/>
                  <a:pt x="1964714" y="0"/>
                </a:cubicBezTo>
                <a:cubicBezTo>
                  <a:pt x="2584907" y="3512"/>
                  <a:pt x="2838364" y="1663052"/>
                  <a:pt x="2883877" y="3038099"/>
                </a:cubicBezTo>
                <a:lnTo>
                  <a:pt x="0" y="2516767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4" name="Line 457"/>
          <p:cNvSpPr>
            <a:spLocks noChangeShapeType="1"/>
          </p:cNvSpPr>
          <p:nvPr/>
        </p:nvSpPr>
        <p:spPr bwMode="auto">
          <a:xfrm flipH="1" flipV="1">
            <a:off x="5533291" y="2274276"/>
            <a:ext cx="1817075" cy="2904978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4" name="Line 457"/>
          <p:cNvSpPr>
            <a:spLocks noChangeShapeType="1"/>
          </p:cNvSpPr>
          <p:nvPr/>
        </p:nvSpPr>
        <p:spPr bwMode="auto">
          <a:xfrm flipH="1" flipV="1">
            <a:off x="5761831" y="2761307"/>
            <a:ext cx="3318793" cy="3575582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5" name="Line 457"/>
          <p:cNvSpPr>
            <a:spLocks noChangeShapeType="1"/>
          </p:cNvSpPr>
          <p:nvPr/>
        </p:nvSpPr>
        <p:spPr bwMode="auto">
          <a:xfrm flipV="1">
            <a:off x="1893095" y="2728913"/>
            <a:ext cx="3867150" cy="2321718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6" name="Line 457"/>
          <p:cNvSpPr>
            <a:spLocks noChangeShapeType="1"/>
          </p:cNvSpPr>
          <p:nvPr/>
        </p:nvSpPr>
        <p:spPr bwMode="auto">
          <a:xfrm flipV="1">
            <a:off x="3109913" y="2743199"/>
            <a:ext cx="2395148" cy="2536031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2" name="Line 457"/>
          <p:cNvSpPr>
            <a:spLocks noChangeShapeType="1"/>
          </p:cNvSpPr>
          <p:nvPr/>
        </p:nvSpPr>
        <p:spPr bwMode="auto">
          <a:xfrm flipH="1" flipV="1">
            <a:off x="6269830" y="3419474"/>
            <a:ext cx="561805" cy="2510511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3" name="Line 457"/>
          <p:cNvSpPr>
            <a:spLocks noChangeShapeType="1"/>
          </p:cNvSpPr>
          <p:nvPr/>
        </p:nvSpPr>
        <p:spPr bwMode="auto">
          <a:xfrm flipV="1">
            <a:off x="3491880" y="3096000"/>
            <a:ext cx="1641003" cy="2231780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94" name="Line 134"/>
          <p:cNvSpPr>
            <a:spLocks noChangeShapeType="1"/>
          </p:cNvSpPr>
          <p:nvPr/>
        </p:nvSpPr>
        <p:spPr bwMode="auto">
          <a:xfrm>
            <a:off x="3205239" y="4889038"/>
            <a:ext cx="4546749" cy="808217"/>
          </a:xfrm>
          <a:prstGeom prst="line">
            <a:avLst/>
          </a:prstGeom>
          <a:noFill/>
          <a:ln w="9525" cap="rnd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33" name="Line 170"/>
          <p:cNvSpPr>
            <a:spLocks noChangeShapeType="1"/>
          </p:cNvSpPr>
          <p:nvPr/>
        </p:nvSpPr>
        <p:spPr bwMode="auto">
          <a:xfrm>
            <a:off x="3876676" y="5007770"/>
            <a:ext cx="3344872" cy="598782"/>
          </a:xfrm>
          <a:prstGeom prst="line">
            <a:avLst/>
          </a:prstGeom>
          <a:noFill/>
          <a:ln w="12700" cap="sq">
            <a:solidFill>
              <a:srgbClr val="00B05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30" name="Line 170"/>
          <p:cNvSpPr>
            <a:spLocks noChangeShapeType="1"/>
          </p:cNvSpPr>
          <p:nvPr/>
        </p:nvSpPr>
        <p:spPr bwMode="auto">
          <a:xfrm flipV="1">
            <a:off x="4760316" y="4647842"/>
            <a:ext cx="1538151" cy="1309650"/>
          </a:xfrm>
          <a:prstGeom prst="line">
            <a:avLst/>
          </a:prstGeom>
          <a:noFill/>
          <a:ln w="9525" cap="rnd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 flipH="1" flipV="1">
            <a:off x="3725714" y="5377777"/>
            <a:ext cx="2883769" cy="514128"/>
          </a:xfrm>
          <a:prstGeom prst="line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AT">
              <a:solidFill>
                <a:schemeClr val="lt1"/>
              </a:solidFill>
              <a:latin typeface="+mn-lt"/>
            </a:endParaRPr>
          </a:p>
        </p:txBody>
      </p:sp>
      <p:sp>
        <p:nvSpPr>
          <p:cNvPr id="1165" name="Titel 116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600" dirty="0" smtClean="0"/>
              <a:t>Beispiel: Parabelschnitt </a:t>
            </a:r>
            <a:r>
              <a:rPr lang="de-AT" sz="2600" dirty="0"/>
              <a:t>eines Drehkegels im Parallelriss</a:t>
            </a: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2993664" y="5248716"/>
            <a:ext cx="732050" cy="129061"/>
          </a:xfrm>
          <a:prstGeom prst="line">
            <a:avLst/>
          </a:prstGeom>
          <a:noFill/>
          <a:ln w="19050">
            <a:solidFill>
              <a:srgbClr val="01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 flipH="1" flipV="1">
            <a:off x="6116513" y="3194321"/>
            <a:ext cx="1229251" cy="1978228"/>
          </a:xfrm>
          <a:prstGeom prst="line">
            <a:avLst/>
          </a:prstGeom>
          <a:noFill/>
          <a:ln w="25400">
            <a:solidFill>
              <a:srgbClr val="01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V="1">
            <a:off x="3784955" y="3917908"/>
            <a:ext cx="736281" cy="1184821"/>
          </a:xfrm>
          <a:prstGeom prst="line">
            <a:avLst/>
          </a:prstGeom>
          <a:noFill/>
          <a:ln w="25400">
            <a:solidFill>
              <a:srgbClr val="01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3" name="Line 54"/>
          <p:cNvSpPr>
            <a:spLocks noChangeShapeType="1"/>
          </p:cNvSpPr>
          <p:nvPr/>
        </p:nvSpPr>
        <p:spPr bwMode="auto">
          <a:xfrm flipH="1" flipV="1">
            <a:off x="5538003" y="2278855"/>
            <a:ext cx="578510" cy="91546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4" name="Line 55"/>
          <p:cNvSpPr>
            <a:spLocks noChangeShapeType="1"/>
          </p:cNvSpPr>
          <p:nvPr/>
        </p:nvSpPr>
        <p:spPr bwMode="auto">
          <a:xfrm flipV="1">
            <a:off x="4521236" y="2274093"/>
            <a:ext cx="1012005" cy="1643814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66" name="Line 106"/>
          <p:cNvSpPr>
            <a:spLocks noChangeShapeType="1"/>
          </p:cNvSpPr>
          <p:nvPr/>
        </p:nvSpPr>
        <p:spPr bwMode="auto">
          <a:xfrm flipV="1">
            <a:off x="2973596" y="4534564"/>
            <a:ext cx="1897852" cy="79321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76" name="Line 116"/>
          <p:cNvSpPr>
            <a:spLocks noChangeShapeType="1"/>
          </p:cNvSpPr>
          <p:nvPr/>
        </p:nvSpPr>
        <p:spPr bwMode="auto">
          <a:xfrm flipH="1" flipV="1">
            <a:off x="5132883" y="4441371"/>
            <a:ext cx="2210425" cy="39188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89" name="Line 129"/>
          <p:cNvSpPr>
            <a:spLocks noChangeShapeType="1"/>
          </p:cNvSpPr>
          <p:nvPr/>
        </p:nvSpPr>
        <p:spPr bwMode="auto">
          <a:xfrm flipV="1">
            <a:off x="5533619" y="2269207"/>
            <a:ext cx="0" cy="3031872"/>
          </a:xfrm>
          <a:prstGeom prst="line">
            <a:avLst/>
          </a:prstGeom>
          <a:noFill/>
          <a:ln w="9525">
            <a:solidFill>
              <a:srgbClr val="01000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21" name="Line 161"/>
          <p:cNvSpPr>
            <a:spLocks noChangeShapeType="1"/>
          </p:cNvSpPr>
          <p:nvPr/>
        </p:nvSpPr>
        <p:spPr bwMode="auto">
          <a:xfrm flipV="1">
            <a:off x="3154615" y="4525346"/>
            <a:ext cx="1298897" cy="108120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31" name="Line 171"/>
          <p:cNvSpPr>
            <a:spLocks noChangeShapeType="1"/>
          </p:cNvSpPr>
          <p:nvPr/>
        </p:nvSpPr>
        <p:spPr bwMode="auto">
          <a:xfrm flipH="1">
            <a:off x="7887396" y="4952511"/>
            <a:ext cx="90977" cy="7616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32" name="Line 172"/>
          <p:cNvSpPr>
            <a:spLocks noChangeShapeType="1"/>
          </p:cNvSpPr>
          <p:nvPr/>
        </p:nvSpPr>
        <p:spPr bwMode="auto">
          <a:xfrm flipH="1">
            <a:off x="6831636" y="5028678"/>
            <a:ext cx="1055760" cy="901310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33" name="Line 173"/>
          <p:cNvSpPr>
            <a:spLocks noChangeShapeType="1"/>
          </p:cNvSpPr>
          <p:nvPr/>
        </p:nvSpPr>
        <p:spPr bwMode="auto">
          <a:xfrm flipH="1">
            <a:off x="6440223" y="5929988"/>
            <a:ext cx="391414" cy="334289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42" name="Line 182"/>
          <p:cNvSpPr>
            <a:spLocks noChangeShapeType="1"/>
          </p:cNvSpPr>
          <p:nvPr/>
        </p:nvSpPr>
        <p:spPr bwMode="auto">
          <a:xfrm flipV="1">
            <a:off x="1865014" y="4889037"/>
            <a:ext cx="1202701" cy="165590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43" name="Line 183"/>
          <p:cNvSpPr>
            <a:spLocks noChangeShapeType="1"/>
          </p:cNvSpPr>
          <p:nvPr/>
        </p:nvSpPr>
        <p:spPr bwMode="auto">
          <a:xfrm flipV="1">
            <a:off x="3067715" y="4473499"/>
            <a:ext cx="2942067" cy="415538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52" name="Line 192"/>
          <p:cNvSpPr>
            <a:spLocks noChangeShapeType="1"/>
          </p:cNvSpPr>
          <p:nvPr/>
        </p:nvSpPr>
        <p:spPr bwMode="auto">
          <a:xfrm>
            <a:off x="6634933" y="4586703"/>
            <a:ext cx="1172064" cy="841851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53" name="Line 193"/>
          <p:cNvSpPr>
            <a:spLocks noChangeShapeType="1"/>
          </p:cNvSpPr>
          <p:nvPr/>
        </p:nvSpPr>
        <p:spPr bwMode="auto">
          <a:xfrm>
            <a:off x="7806998" y="5428554"/>
            <a:ext cx="1251954" cy="90194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17" name="Textfeld 216"/>
          <p:cNvSpPr txBox="1"/>
          <p:nvPr/>
        </p:nvSpPr>
        <p:spPr>
          <a:xfrm>
            <a:off x="5526300" y="2097733"/>
            <a:ext cx="273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S</a:t>
            </a:r>
            <a:endParaRPr lang="de-AT" sz="1400" dirty="0"/>
          </a:p>
        </p:txBody>
      </p:sp>
      <p:sp>
        <p:nvSpPr>
          <p:cNvPr id="218" name="Textfeld 217"/>
          <p:cNvSpPr txBox="1"/>
          <p:nvPr/>
        </p:nvSpPr>
        <p:spPr>
          <a:xfrm>
            <a:off x="7991922" y="2476756"/>
            <a:ext cx="5299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latin typeface="Symbol" panose="05050102010706020507" pitchFamily="18" charset="2"/>
              </a:rPr>
              <a:t>a</a:t>
            </a:r>
            <a:endParaRPr lang="de-AT" sz="1400" dirty="0">
              <a:latin typeface="Symbol" panose="05050102010706020507" pitchFamily="18" charset="2"/>
            </a:endParaRPr>
          </a:p>
        </p:txBody>
      </p:sp>
      <p:sp>
        <p:nvSpPr>
          <p:cNvPr id="219" name="Textfeld 218"/>
          <p:cNvSpPr txBox="1"/>
          <p:nvPr/>
        </p:nvSpPr>
        <p:spPr>
          <a:xfrm>
            <a:off x="5490250" y="5140035"/>
            <a:ext cx="273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M</a:t>
            </a:r>
            <a:endParaRPr lang="de-AT" sz="1400" dirty="0"/>
          </a:p>
        </p:txBody>
      </p:sp>
      <p:sp>
        <p:nvSpPr>
          <p:cNvPr id="220" name="Textfeld 219"/>
          <p:cNvSpPr txBox="1"/>
          <p:nvPr/>
        </p:nvSpPr>
        <p:spPr>
          <a:xfrm>
            <a:off x="5522711" y="3481545"/>
            <a:ext cx="273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A</a:t>
            </a:r>
            <a:endParaRPr lang="de-AT" sz="1400" dirty="0"/>
          </a:p>
        </p:txBody>
      </p:sp>
      <p:sp>
        <p:nvSpPr>
          <p:cNvPr id="222" name="Textfeld 221"/>
          <p:cNvSpPr txBox="1"/>
          <p:nvPr/>
        </p:nvSpPr>
        <p:spPr>
          <a:xfrm>
            <a:off x="0" y="476672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/>
              <a:t>Ein Drehkegel ist in einem Parallelriss gegeben und soll mit der gegebenen Ebene </a:t>
            </a:r>
            <a:r>
              <a:rPr lang="de-AT" sz="1400" dirty="0">
                <a:latin typeface="Symbol" panose="05050102010706020507" pitchFamily="18" charset="2"/>
              </a:rPr>
              <a:t>a</a:t>
            </a:r>
            <a:r>
              <a:rPr lang="de-AT" sz="1400" dirty="0"/>
              <a:t> geschnitten werden. Diese Schnittebene </a:t>
            </a:r>
            <a:r>
              <a:rPr lang="de-AT" sz="1400" dirty="0">
                <a:latin typeface="Symbol" panose="05050102010706020507" pitchFamily="18" charset="2"/>
              </a:rPr>
              <a:t>a</a:t>
            </a:r>
            <a:r>
              <a:rPr lang="de-AT" sz="1400" dirty="0"/>
              <a:t> schneidet die Basiskreisebene entlang der Spur a und verläuft durch den Punkt A, </a:t>
            </a:r>
            <a:r>
              <a:rPr lang="de-AT" sz="1400" dirty="0" smtClean="0"/>
              <a:t/>
            </a:r>
            <a:br>
              <a:rPr lang="de-AT" sz="1400" dirty="0" smtClean="0"/>
            </a:br>
            <a:r>
              <a:rPr lang="de-AT" sz="1400" dirty="0" smtClean="0"/>
              <a:t>der </a:t>
            </a:r>
            <a:r>
              <a:rPr lang="de-AT" sz="1400" dirty="0"/>
              <a:t>der Schnittpunkt der Ebene </a:t>
            </a:r>
            <a:r>
              <a:rPr lang="de-AT" sz="1400" dirty="0">
                <a:latin typeface="Symbol" panose="05050102010706020507" pitchFamily="18" charset="2"/>
              </a:rPr>
              <a:t>a</a:t>
            </a:r>
            <a:r>
              <a:rPr lang="de-AT" sz="1400" dirty="0"/>
              <a:t> mit der Kegelachse ist. </a:t>
            </a:r>
            <a:r>
              <a:rPr lang="de-AT" sz="1400" dirty="0" smtClean="0"/>
              <a:t>Konstruiere die Schnittkurve punkt- und </a:t>
            </a:r>
            <a:br>
              <a:rPr lang="de-AT" sz="1400" dirty="0" smtClean="0"/>
            </a:br>
            <a:r>
              <a:rPr lang="de-AT" sz="1400" dirty="0" smtClean="0"/>
              <a:t>tangentenweise mit Hilfe von Scheitelebenen durch die </a:t>
            </a:r>
            <a:r>
              <a:rPr lang="de-AT" sz="1400" dirty="0"/>
              <a:t>K</a:t>
            </a:r>
            <a:r>
              <a:rPr lang="de-AT" sz="1400" dirty="0" smtClean="0"/>
              <a:t>egelachse.</a:t>
            </a:r>
            <a:endParaRPr lang="de-AT" sz="1400" dirty="0"/>
          </a:p>
        </p:txBody>
      </p:sp>
      <p:pic>
        <p:nvPicPr>
          <p:cNvPr id="225" name="Grafik 224" descr="kegelerzeugenden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98396" y="797546"/>
            <a:ext cx="1472940" cy="1481309"/>
          </a:xfrm>
          <a:prstGeom prst="rect">
            <a:avLst/>
          </a:prstGeom>
        </p:spPr>
      </p:pic>
      <p:sp>
        <p:nvSpPr>
          <p:cNvPr id="234" name="Line 457"/>
          <p:cNvSpPr>
            <a:spLocks noChangeShapeType="1"/>
          </p:cNvSpPr>
          <p:nvPr/>
        </p:nvSpPr>
        <p:spPr bwMode="auto">
          <a:xfrm flipH="1" flipV="1">
            <a:off x="5536881" y="2270806"/>
            <a:ext cx="771407" cy="2383093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36" name="Line 809"/>
          <p:cNvSpPr>
            <a:spLocks noChangeShapeType="1"/>
          </p:cNvSpPr>
          <p:nvPr/>
        </p:nvSpPr>
        <p:spPr bwMode="auto">
          <a:xfrm flipH="1">
            <a:off x="5150124" y="2500561"/>
            <a:ext cx="649197" cy="3137778"/>
          </a:xfrm>
          <a:prstGeom prst="line">
            <a:avLst/>
          </a:prstGeom>
          <a:noFill/>
          <a:ln w="9525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38" name="Line 782"/>
          <p:cNvSpPr>
            <a:spLocks noChangeShapeType="1"/>
          </p:cNvSpPr>
          <p:nvPr/>
        </p:nvSpPr>
        <p:spPr bwMode="auto">
          <a:xfrm flipH="1" flipV="1">
            <a:off x="5432504" y="2808458"/>
            <a:ext cx="564358" cy="104776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37" name="Ellipse 236"/>
          <p:cNvSpPr/>
          <p:nvPr/>
        </p:nvSpPr>
        <p:spPr>
          <a:xfrm>
            <a:off x="5701688" y="2843114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65" name="Gerade Verbindung 64"/>
          <p:cNvCxnSpPr/>
          <p:nvPr/>
        </p:nvCxnSpPr>
        <p:spPr>
          <a:xfrm>
            <a:off x="1883121" y="5051373"/>
            <a:ext cx="7237184" cy="128605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feld 65"/>
          <p:cNvSpPr txBox="1"/>
          <p:nvPr/>
        </p:nvSpPr>
        <p:spPr>
          <a:xfrm>
            <a:off x="7983863" y="5853338"/>
            <a:ext cx="273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a</a:t>
            </a:r>
            <a:endParaRPr lang="de-AT" sz="1400" dirty="0"/>
          </a:p>
        </p:txBody>
      </p:sp>
      <p:sp>
        <p:nvSpPr>
          <p:cNvPr id="78" name="Line 457"/>
          <p:cNvSpPr>
            <a:spLocks noChangeShapeType="1"/>
          </p:cNvSpPr>
          <p:nvPr/>
        </p:nvSpPr>
        <p:spPr bwMode="auto">
          <a:xfrm flipV="1">
            <a:off x="3879056" y="2274092"/>
            <a:ext cx="1659732" cy="2738438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79" name="Line 457"/>
          <p:cNvSpPr>
            <a:spLocks noChangeShapeType="1"/>
          </p:cNvSpPr>
          <p:nvPr/>
        </p:nvSpPr>
        <p:spPr bwMode="auto">
          <a:xfrm flipH="1" flipV="1">
            <a:off x="5534024" y="2276473"/>
            <a:ext cx="1688306" cy="3328989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05" name="Ellipse 204"/>
          <p:cNvSpPr/>
          <p:nvPr/>
        </p:nvSpPr>
        <p:spPr>
          <a:xfrm>
            <a:off x="7198687" y="5582603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09" name="Ellipse 208"/>
          <p:cNvSpPr/>
          <p:nvPr/>
        </p:nvSpPr>
        <p:spPr>
          <a:xfrm>
            <a:off x="3856100" y="4984263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0" name="Line 809"/>
          <p:cNvSpPr>
            <a:spLocks noChangeShapeType="1"/>
          </p:cNvSpPr>
          <p:nvPr/>
        </p:nvSpPr>
        <p:spPr bwMode="auto">
          <a:xfrm flipH="1" flipV="1">
            <a:off x="4055952" y="3530851"/>
            <a:ext cx="3337027" cy="599986"/>
          </a:xfrm>
          <a:prstGeom prst="line">
            <a:avLst/>
          </a:prstGeom>
          <a:noFill/>
          <a:ln w="9525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83" name="Line 457"/>
          <p:cNvSpPr>
            <a:spLocks noChangeShapeType="1"/>
          </p:cNvSpPr>
          <p:nvPr/>
        </p:nvSpPr>
        <p:spPr bwMode="auto">
          <a:xfrm flipV="1">
            <a:off x="4923952" y="2278855"/>
            <a:ext cx="612454" cy="2350245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81" name="Ellipse 80"/>
          <p:cNvSpPr/>
          <p:nvPr/>
        </p:nvSpPr>
        <p:spPr>
          <a:xfrm>
            <a:off x="6359534" y="3927922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4" name="Line 457"/>
          <p:cNvSpPr>
            <a:spLocks noChangeShapeType="1"/>
          </p:cNvSpPr>
          <p:nvPr/>
        </p:nvSpPr>
        <p:spPr bwMode="auto">
          <a:xfrm flipV="1">
            <a:off x="4353814" y="3096000"/>
            <a:ext cx="779069" cy="1059541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82" name="Ellipse 81"/>
          <p:cNvSpPr/>
          <p:nvPr/>
        </p:nvSpPr>
        <p:spPr>
          <a:xfrm>
            <a:off x="4685516" y="3627884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1" name="Ellipse 210"/>
          <p:cNvSpPr/>
          <p:nvPr/>
        </p:nvSpPr>
        <p:spPr>
          <a:xfrm>
            <a:off x="4496198" y="3896690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3" name="Line 170"/>
          <p:cNvSpPr>
            <a:spLocks noChangeShapeType="1"/>
          </p:cNvSpPr>
          <p:nvPr/>
        </p:nvSpPr>
        <p:spPr bwMode="auto">
          <a:xfrm flipV="1">
            <a:off x="3929575" y="4961045"/>
            <a:ext cx="3223759" cy="688834"/>
          </a:xfrm>
          <a:prstGeom prst="line">
            <a:avLst/>
          </a:prstGeom>
          <a:noFill/>
          <a:ln w="12700" cap="sq">
            <a:solidFill>
              <a:srgbClr val="00B05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4" name="Line 457"/>
          <p:cNvSpPr>
            <a:spLocks noChangeShapeType="1"/>
          </p:cNvSpPr>
          <p:nvPr/>
        </p:nvSpPr>
        <p:spPr bwMode="auto">
          <a:xfrm flipH="1" flipV="1">
            <a:off x="5533291" y="2269588"/>
            <a:ext cx="1617785" cy="2686929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06" name="Ellipse 205"/>
          <p:cNvSpPr/>
          <p:nvPr/>
        </p:nvSpPr>
        <p:spPr>
          <a:xfrm>
            <a:off x="7129631" y="4937284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9" name="Line 809"/>
          <p:cNvSpPr>
            <a:spLocks noChangeShapeType="1"/>
          </p:cNvSpPr>
          <p:nvPr/>
        </p:nvSpPr>
        <p:spPr bwMode="auto">
          <a:xfrm flipH="1">
            <a:off x="4511040" y="3015175"/>
            <a:ext cx="1481797" cy="2508739"/>
          </a:xfrm>
          <a:prstGeom prst="line">
            <a:avLst/>
          </a:prstGeom>
          <a:noFill/>
          <a:ln w="9525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71" name="Line 457"/>
          <p:cNvSpPr>
            <a:spLocks noChangeShapeType="1"/>
          </p:cNvSpPr>
          <p:nvPr/>
        </p:nvSpPr>
        <p:spPr bwMode="auto">
          <a:xfrm flipH="1" flipV="1">
            <a:off x="5791546" y="2805112"/>
            <a:ext cx="471939" cy="50845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72" name="Line 809"/>
          <p:cNvSpPr>
            <a:spLocks noChangeShapeType="1"/>
          </p:cNvSpPr>
          <p:nvPr/>
        </p:nvSpPr>
        <p:spPr bwMode="auto">
          <a:xfrm flipH="1">
            <a:off x="4755302" y="2269417"/>
            <a:ext cx="778475" cy="3688575"/>
          </a:xfrm>
          <a:prstGeom prst="line">
            <a:avLst/>
          </a:prstGeom>
          <a:noFill/>
          <a:ln w="9525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62" name="Ellipse 1161"/>
          <p:cNvSpPr/>
          <p:nvPr/>
        </p:nvSpPr>
        <p:spPr>
          <a:xfrm>
            <a:off x="4738856" y="5935027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0" name="Ellipse 69"/>
          <p:cNvSpPr/>
          <p:nvPr/>
        </p:nvSpPr>
        <p:spPr>
          <a:xfrm>
            <a:off x="5966129" y="2995514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6" name="Line 809"/>
          <p:cNvSpPr>
            <a:spLocks noChangeShapeType="1"/>
          </p:cNvSpPr>
          <p:nvPr/>
        </p:nvSpPr>
        <p:spPr bwMode="auto">
          <a:xfrm>
            <a:off x="5325355" y="2807495"/>
            <a:ext cx="633486" cy="2978358"/>
          </a:xfrm>
          <a:prstGeom prst="line">
            <a:avLst/>
          </a:prstGeom>
          <a:noFill/>
          <a:ln w="9525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87" name="Line 170"/>
          <p:cNvSpPr>
            <a:spLocks noChangeShapeType="1"/>
          </p:cNvSpPr>
          <p:nvPr/>
        </p:nvSpPr>
        <p:spPr bwMode="auto">
          <a:xfrm>
            <a:off x="4930713" y="4627358"/>
            <a:ext cx="1029117" cy="1156698"/>
          </a:xfrm>
          <a:prstGeom prst="line">
            <a:avLst/>
          </a:prstGeom>
          <a:noFill/>
          <a:ln w="12700" cap="sq">
            <a:solidFill>
              <a:srgbClr val="00B05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16" name="Ellipse 215"/>
          <p:cNvSpPr/>
          <p:nvPr/>
        </p:nvSpPr>
        <p:spPr>
          <a:xfrm>
            <a:off x="3765090" y="5080600"/>
            <a:ext cx="45720" cy="4572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07" name="Ellipse 206"/>
          <p:cNvSpPr/>
          <p:nvPr/>
        </p:nvSpPr>
        <p:spPr>
          <a:xfrm>
            <a:off x="4902315" y="4605967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9" name="Line 457"/>
          <p:cNvSpPr>
            <a:spLocks noChangeShapeType="1"/>
          </p:cNvSpPr>
          <p:nvPr/>
        </p:nvSpPr>
        <p:spPr bwMode="auto">
          <a:xfrm flipV="1">
            <a:off x="4825497" y="2728913"/>
            <a:ext cx="934748" cy="561194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88" name="Ellipse 87"/>
          <p:cNvSpPr/>
          <p:nvPr/>
        </p:nvSpPr>
        <p:spPr>
          <a:xfrm>
            <a:off x="5336780" y="2951334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0" name="Line 457"/>
          <p:cNvSpPr>
            <a:spLocks noChangeShapeType="1"/>
          </p:cNvSpPr>
          <p:nvPr/>
        </p:nvSpPr>
        <p:spPr bwMode="auto">
          <a:xfrm flipV="1">
            <a:off x="4210050" y="2276668"/>
            <a:ext cx="1323003" cy="2531075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91" name="Line 809"/>
          <p:cNvSpPr>
            <a:spLocks noChangeShapeType="1"/>
          </p:cNvSpPr>
          <p:nvPr/>
        </p:nvSpPr>
        <p:spPr bwMode="auto">
          <a:xfrm>
            <a:off x="4907757" y="3093717"/>
            <a:ext cx="2672716" cy="2977885"/>
          </a:xfrm>
          <a:prstGeom prst="line">
            <a:avLst/>
          </a:prstGeom>
          <a:noFill/>
          <a:ln w="9525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92" name="Line 170"/>
          <p:cNvSpPr>
            <a:spLocks noChangeShapeType="1"/>
          </p:cNvSpPr>
          <p:nvPr/>
        </p:nvSpPr>
        <p:spPr bwMode="auto">
          <a:xfrm>
            <a:off x="4205288" y="4812506"/>
            <a:ext cx="3371169" cy="1247787"/>
          </a:xfrm>
          <a:prstGeom prst="line">
            <a:avLst/>
          </a:prstGeom>
          <a:noFill/>
          <a:ln w="12700" cap="sq">
            <a:solidFill>
              <a:srgbClr val="00B05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93" name="Line 457"/>
          <p:cNvSpPr>
            <a:spLocks noChangeShapeType="1"/>
          </p:cNvSpPr>
          <p:nvPr/>
        </p:nvSpPr>
        <p:spPr bwMode="auto">
          <a:xfrm flipV="1">
            <a:off x="4726963" y="2743199"/>
            <a:ext cx="778098" cy="823866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08" name="Ellipse 207"/>
          <p:cNvSpPr/>
          <p:nvPr/>
        </p:nvSpPr>
        <p:spPr>
          <a:xfrm>
            <a:off x="4187093" y="4791381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4" name="Ellipse 93"/>
          <p:cNvSpPr/>
          <p:nvPr/>
        </p:nvSpPr>
        <p:spPr>
          <a:xfrm>
            <a:off x="5014143" y="3218034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6" name="Line 170"/>
          <p:cNvSpPr>
            <a:spLocks noChangeShapeType="1"/>
          </p:cNvSpPr>
          <p:nvPr/>
        </p:nvSpPr>
        <p:spPr bwMode="auto">
          <a:xfrm flipV="1">
            <a:off x="3813908" y="5173782"/>
            <a:ext cx="3532554" cy="244152"/>
          </a:xfrm>
          <a:prstGeom prst="line">
            <a:avLst/>
          </a:prstGeom>
          <a:noFill/>
          <a:ln w="12700" cap="sq">
            <a:solidFill>
              <a:srgbClr val="00B05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97" name="Line 809"/>
          <p:cNvSpPr>
            <a:spLocks noChangeShapeType="1"/>
          </p:cNvSpPr>
          <p:nvPr/>
        </p:nvSpPr>
        <p:spPr bwMode="auto">
          <a:xfrm flipH="1">
            <a:off x="3897531" y="3212124"/>
            <a:ext cx="2212947" cy="2202376"/>
          </a:xfrm>
          <a:prstGeom prst="line">
            <a:avLst/>
          </a:prstGeom>
          <a:noFill/>
          <a:ln w="9525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98" name="Ellipse 97"/>
          <p:cNvSpPr/>
          <p:nvPr/>
        </p:nvSpPr>
        <p:spPr>
          <a:xfrm>
            <a:off x="6091636" y="3177553"/>
            <a:ext cx="45720" cy="4572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0" name="Ellipse 209"/>
          <p:cNvSpPr/>
          <p:nvPr/>
        </p:nvSpPr>
        <p:spPr>
          <a:xfrm>
            <a:off x="5510612" y="3768103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04" name="Ellipse 203"/>
          <p:cNvSpPr/>
          <p:nvPr/>
        </p:nvSpPr>
        <p:spPr>
          <a:xfrm>
            <a:off x="6281906" y="4625341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5" name="Ellipse 214"/>
          <p:cNvSpPr/>
          <p:nvPr/>
        </p:nvSpPr>
        <p:spPr>
          <a:xfrm>
            <a:off x="7324046" y="5153655"/>
            <a:ext cx="45720" cy="4572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03" name="Ellipse 202"/>
          <p:cNvSpPr/>
          <p:nvPr/>
        </p:nvSpPr>
        <p:spPr>
          <a:xfrm>
            <a:off x="5510381" y="5280184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3" name="Ellipse 212"/>
          <p:cNvSpPr/>
          <p:nvPr/>
        </p:nvSpPr>
        <p:spPr>
          <a:xfrm>
            <a:off x="5513945" y="2251622"/>
            <a:ext cx="45720" cy="457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extfeld 1"/>
          <p:cNvSpPr txBox="1"/>
          <p:nvPr/>
        </p:nvSpPr>
        <p:spPr>
          <a:xfrm>
            <a:off x="0" y="1538200"/>
            <a:ext cx="33596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Führe den unterhalb der Ebene liegenden teil des Drehkegels mit richtiger Sichtbarkeit aus.</a:t>
            </a:r>
            <a:endParaRPr lang="de-AT" dirty="0"/>
          </a:p>
        </p:txBody>
      </p:sp>
      <p:sp>
        <p:nvSpPr>
          <p:cNvPr id="99" name="Textfeld 98"/>
          <p:cNvSpPr txBox="1"/>
          <p:nvPr/>
        </p:nvSpPr>
        <p:spPr>
          <a:xfrm>
            <a:off x="6094214" y="2947034"/>
            <a:ext cx="6420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U</a:t>
            </a:r>
            <a:r>
              <a:rPr lang="de-AT" sz="1400" baseline="-25000" dirty="0" smtClean="0"/>
              <a:t>1</a:t>
            </a:r>
            <a:endParaRPr lang="de-AT" sz="1400" baseline="-25000" dirty="0"/>
          </a:p>
        </p:txBody>
      </p:sp>
    </p:spTree>
    <p:extLst>
      <p:ext uri="{BB962C8B-B14F-4D97-AF65-F5344CB8AC3E}">
        <p14:creationId xmlns:p14="http://schemas.microsoft.com/office/powerpoint/2010/main" val="141930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4" grpId="0" animBg="1"/>
      <p:bldP spid="7" grpId="0" animBg="1"/>
      <p:bldP spid="6" grpId="0" animBg="1"/>
      <p:bldP spid="101" grpId="0" animBg="1"/>
      <p:bldP spid="3" grpId="0" animBg="1"/>
      <p:bldP spid="5" grpId="0" animBg="1"/>
      <p:bldP spid="100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Helgrid_und_Veritas_hz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Veritas Exampl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>
            <a:solidFill>
              <a:schemeClr val="lt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>
          <a:solidFill>
            <a:schemeClr val="tx1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</a:objectDefaults>
  <a:extraClrSchemeLst/>
</a:theme>
</file>

<file path=ppt/theme/theme3.xml><?xml version="1.0" encoding="utf-8"?>
<a:theme xmlns:a="http://schemas.openxmlformats.org/drawingml/2006/main" name="Helgrid_Master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Sandra_Master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Veritas_gruen_Master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Helgrid_und_Veritas_hz</Template>
  <TotalTime>0</TotalTime>
  <Words>527</Words>
  <Application>Microsoft Office PowerPoint</Application>
  <PresentationFormat>Bildschirmpräsentation (4:3)</PresentationFormat>
  <Paragraphs>68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5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Helgrid_und_Veritas_hz</vt:lpstr>
      <vt:lpstr>Veritas Example</vt:lpstr>
      <vt:lpstr>Helgrid_Master</vt:lpstr>
      <vt:lpstr>Sandra_Master</vt:lpstr>
      <vt:lpstr>Veritas_gruen_Master</vt:lpstr>
      <vt:lpstr>Beispiel: Parabelschnitt eines Drehkegels im Parallelriss</vt:lpstr>
      <vt:lpstr>Beispiel: Parabelschnitt eines Drehkegels im Parallelriss</vt:lpstr>
      <vt:lpstr>Beispiel: Parabelschnitt eines Drehkegels im Parallelriss</vt:lpstr>
      <vt:lpstr>Beispiel: Parabelschnitt eines Drehkegels im Parallelriss</vt:lpstr>
      <vt:lpstr>Beispiel: Parabelschnitt eines Drehkegels im Parallelriss</vt:lpstr>
      <vt:lpstr>Beispiel: Parabelschnitt eines Drehkegels im Parallelriss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Ebene Schnitte von Drehzylindern</dc:title>
  <dc:creator>1 Helgrid</dc:creator>
  <cp:lastModifiedBy>1 Helgrid</cp:lastModifiedBy>
  <cp:revision>85</cp:revision>
  <dcterms:created xsi:type="dcterms:W3CDTF">2014-04-29T17:46:16Z</dcterms:created>
  <dcterms:modified xsi:type="dcterms:W3CDTF">2017-02-05T14:37:56Z</dcterms:modified>
</cp:coreProperties>
</file>