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8"/>
  </p:notesMasterIdLst>
  <p:handoutMasterIdLst>
    <p:handoutMasterId r:id="rId9"/>
  </p:handoutMasterIdLst>
  <p:sldIdLst>
    <p:sldId id="266" r:id="rId2"/>
    <p:sldId id="277" r:id="rId3"/>
    <p:sldId id="267" r:id="rId4"/>
    <p:sldId id="274" r:id="rId5"/>
    <p:sldId id="275" r:id="rId6"/>
    <p:sldId id="276" r:id="rId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WedJqKq4a6/LKcNKESbyQw==" hashData="QavQ3Z1SjI+RSCu8QxH8oiVr3p4="/>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C8C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0" y="-78"/>
      </p:cViewPr>
      <p:guideLst>
        <p:guide orient="horz" pos="2160"/>
        <p:guide pos="2880"/>
      </p:guideLst>
    </p:cSldViewPr>
  </p:slideViewPr>
  <p:notesTextViewPr>
    <p:cViewPr>
      <p:scale>
        <a:sx n="100" d="100"/>
        <a:sy n="100" d="100"/>
      </p:scale>
      <p:origin x="0" y="0"/>
    </p:cViewPr>
  </p:notesTextViewPr>
  <p:notesViewPr>
    <p:cSldViewPr showGuides="1">
      <p:cViewPr>
        <p:scale>
          <a:sx n="84" d="100"/>
          <a:sy n="84" d="100"/>
        </p:scale>
        <p:origin x="-3804" y="-78"/>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Kopfzeilenplatzhalter 1"/>
          <p:cNvSpPr>
            <a:spLocks noGrp="1"/>
          </p:cNvSpPr>
          <p:nvPr>
            <p:ph type="hdr" sz="quarter"/>
          </p:nvPr>
        </p:nvSpPr>
        <p:spPr>
          <a:xfrm>
            <a:off x="-6097" y="200922"/>
            <a:ext cx="6864097" cy="511731"/>
          </a:xfrm>
          <a:prstGeom prst="rect">
            <a:avLst/>
          </a:prstGeom>
        </p:spPr>
        <p:txBody>
          <a:bodyPr vert="horz" lIns="99040" tIns="49521" rIns="99040" bIns="49521" rtlCol="0" anchor="ctr" anchorCtr="0"/>
          <a:lstStyle>
            <a:lvl1pPr algn="l">
              <a:defRPr sz="1300"/>
            </a:lvl1pPr>
          </a:lstStyle>
          <a:p>
            <a:pPr algn="ctr"/>
            <a:r>
              <a:rPr lang="de-AT" sz="1600" dirty="0"/>
              <a:t>Beispiel: Netz eines Zylinderstumpfes mit Solid Edge ST8</a:t>
            </a:r>
            <a:endParaRPr lang="en-US" sz="1600" dirty="0"/>
          </a:p>
        </p:txBody>
      </p:sp>
      <p:sp>
        <p:nvSpPr>
          <p:cNvPr id="31" name="Textfeld 30"/>
          <p:cNvSpPr txBox="1"/>
          <p:nvPr/>
        </p:nvSpPr>
        <p:spPr>
          <a:xfrm>
            <a:off x="3159267" y="8868412"/>
            <a:ext cx="3698733" cy="275588"/>
          </a:xfrm>
          <a:prstGeom prst="rect">
            <a:avLst/>
          </a:prstGeom>
          <a:noFill/>
        </p:spPr>
        <p:txBody>
          <a:bodyPr wrap="square" lIns="99040" tIns="49521" rIns="99040" bIns="49521" rtlCol="0" anchor="ctr">
            <a:spAutoFit/>
          </a:bodyPr>
          <a:lstStyle/>
          <a:p>
            <a:pPr algn="r"/>
            <a:r>
              <a:rPr lang="de-AT" sz="1100" dirty="0" smtClean="0"/>
              <a:t>09_01_09_te</a:t>
            </a:r>
            <a:endParaRPr lang="de-AT" sz="1100" dirty="0"/>
          </a:p>
        </p:txBody>
      </p:sp>
    </p:spTree>
    <p:extLst>
      <p:ext uri="{BB962C8B-B14F-4D97-AF65-F5344CB8AC3E}">
        <p14:creationId xmlns:p14="http://schemas.microsoft.com/office/powerpoint/2010/main" val="2271606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237BA-151A-40ED-934E-0FEF0CF97531}" type="datetimeFigureOut">
              <a:rPr lang="en-US" smtClean="0"/>
              <a:pPr/>
              <a:t>1/15/2017</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F8271-AAD0-4104-8851-2666C979F7B8}" type="slidenum">
              <a:rPr lang="en-US" smtClean="0"/>
              <a:pPr/>
              <a:t>‹Nr.›</a:t>
            </a:fld>
            <a:endParaRPr lang="en-US"/>
          </a:p>
        </p:txBody>
      </p:sp>
    </p:spTree>
    <p:extLst>
      <p:ext uri="{BB962C8B-B14F-4D97-AF65-F5344CB8AC3E}">
        <p14:creationId xmlns:p14="http://schemas.microsoft.com/office/powerpoint/2010/main" val="2728915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AA8F8271-AAD0-4104-8851-2666C979F7B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AA8F8271-AAD0-4104-8851-2666C979F7B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AA8F8271-AAD0-4104-8851-2666C979F7B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AA8F8271-AAD0-4104-8851-2666C979F7B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AA8F8271-AAD0-4104-8851-2666C979F7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AA8F8271-AAD0-4104-8851-2666C979F7B8}"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0" y="-1"/>
            <a:ext cx="9144000" cy="468000"/>
          </a:xfrm>
          <a:prstGeom prst="rect">
            <a:avLst/>
          </a:prstGeom>
          <a:solidFill>
            <a:srgbClr val="FF0000">
              <a:alpha val="20000"/>
            </a:srgbClr>
          </a:solidFill>
        </p:spPr>
        <p:txBody>
          <a:bodyPr anchor="ctr" anchorCtr="0"/>
          <a:lstStyle>
            <a:lvl1pPr>
              <a:defRPr sz="2800">
                <a:latin typeface="Arial" pitchFamily="34" charset="0"/>
                <a:cs typeface="Arial" pitchFamily="34" charset="0"/>
              </a:defRPr>
            </a:lvl1pPr>
          </a:lstStyle>
          <a:p>
            <a:r>
              <a:rPr lang="de-DE" dirty="0" smtClean="0"/>
              <a:t>Titelmasterformat durch Klicken bearbeiten</a:t>
            </a:r>
            <a:endParaRPr lang="de-AT" dirty="0"/>
          </a:p>
        </p:txBody>
      </p:sp>
    </p:spTree>
    <p:extLst>
      <p:ext uri="{BB962C8B-B14F-4D97-AF65-F5344CB8AC3E}">
        <p14:creationId xmlns:p14="http://schemas.microsoft.com/office/powerpoint/2010/main" val="6698713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feld 6"/>
          <p:cNvSpPr txBox="1"/>
          <p:nvPr/>
        </p:nvSpPr>
        <p:spPr>
          <a:xfrm>
            <a:off x="0" y="6603159"/>
            <a:ext cx="2276745" cy="246221"/>
          </a:xfrm>
          <a:prstGeom prst="rect">
            <a:avLst/>
          </a:prstGeom>
          <a:noFill/>
        </p:spPr>
        <p:txBody>
          <a:bodyPr wrap="square" rtlCol="0">
            <a:spAutoFit/>
          </a:bodyPr>
          <a:lstStyle/>
          <a:p>
            <a:r>
              <a:rPr lang="de-DE" sz="1000" kern="1200" dirty="0" smtClean="0">
                <a:solidFill>
                  <a:schemeClr val="tx1"/>
                </a:solidFill>
                <a:latin typeface="Arial" charset="0"/>
                <a:ea typeface="+mn-ea"/>
                <a:cs typeface="+mn-cs"/>
              </a:rPr>
              <a:t>© Mag. </a:t>
            </a:r>
            <a:r>
              <a:rPr lang="de-DE" sz="1000" kern="1200" dirty="0" err="1" smtClean="0">
                <a:solidFill>
                  <a:schemeClr val="tx1"/>
                </a:solidFill>
                <a:latin typeface="Arial" charset="0"/>
                <a:ea typeface="+mn-ea"/>
                <a:cs typeface="+mn-cs"/>
              </a:rPr>
              <a:t>Helgrid</a:t>
            </a:r>
            <a:r>
              <a:rPr lang="de-DE" sz="1000" kern="1200" dirty="0" smtClean="0">
                <a:solidFill>
                  <a:schemeClr val="tx1"/>
                </a:solidFill>
                <a:latin typeface="Arial" charset="0"/>
                <a:ea typeface="+mn-ea"/>
                <a:cs typeface="+mn-cs"/>
              </a:rPr>
              <a:t> Müller</a:t>
            </a:r>
            <a:endParaRPr lang="de-AT" sz="1000" kern="1200" dirty="0">
              <a:solidFill>
                <a:schemeClr val="tx1"/>
              </a:solidFill>
              <a:latin typeface="Arial" charset="0"/>
              <a:ea typeface="+mn-ea"/>
              <a:cs typeface="+mn-cs"/>
            </a:endParaRPr>
          </a:p>
        </p:txBody>
      </p:sp>
      <p:sp>
        <p:nvSpPr>
          <p:cNvPr id="8" name="Textfeld 7"/>
          <p:cNvSpPr txBox="1"/>
          <p:nvPr/>
        </p:nvSpPr>
        <p:spPr>
          <a:xfrm>
            <a:off x="8622450" y="6624355"/>
            <a:ext cx="521550" cy="246221"/>
          </a:xfrm>
          <a:prstGeom prst="rect">
            <a:avLst/>
          </a:prstGeom>
          <a:noFill/>
        </p:spPr>
        <p:txBody>
          <a:bodyPr wrap="square" rtlCol="0">
            <a:spAutoFit/>
          </a:bodyPr>
          <a:lstStyle/>
          <a:p>
            <a:pPr algn="r"/>
            <a:fld id="{53321493-2B16-43EB-A149-341C12684761}" type="slidenum">
              <a:rPr lang="de-AT" sz="1000" smtClean="0"/>
              <a:pPr algn="r"/>
              <a:t>‹Nr.›</a:t>
            </a:fld>
            <a:endParaRPr lang="de-AT" sz="1000" dirty="0"/>
          </a:p>
        </p:txBody>
      </p:sp>
    </p:spTree>
    <p:extLst>
      <p:ext uri="{BB962C8B-B14F-4D97-AF65-F5344CB8AC3E}">
        <p14:creationId xmlns:p14="http://schemas.microsoft.com/office/powerpoint/2010/main" val="3219615796"/>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AT" sz="2600" dirty="0" smtClean="0"/>
              <a:t>Beispiel: </a:t>
            </a:r>
            <a:r>
              <a:rPr lang="de-AT" sz="2600" dirty="0"/>
              <a:t>Netz eines Zylinderstumpfes mit Solid </a:t>
            </a:r>
            <a:r>
              <a:rPr lang="de-AT" sz="2600" dirty="0" smtClean="0"/>
              <a:t>Edge ST8</a:t>
            </a:r>
            <a:endParaRPr lang="de-AT" sz="2600" dirty="0"/>
          </a:p>
        </p:txBody>
      </p:sp>
      <p:sp>
        <p:nvSpPr>
          <p:cNvPr id="2" name="Textfeld 1"/>
          <p:cNvSpPr txBox="1"/>
          <p:nvPr/>
        </p:nvSpPr>
        <p:spPr>
          <a:xfrm>
            <a:off x="0" y="1982740"/>
            <a:ext cx="7038171" cy="2031325"/>
          </a:xfrm>
          <a:prstGeom prst="rect">
            <a:avLst/>
          </a:prstGeom>
          <a:noFill/>
        </p:spPr>
        <p:txBody>
          <a:bodyPr wrap="square" rtlCol="0">
            <a:spAutoFit/>
          </a:bodyPr>
          <a:lstStyle/>
          <a:p>
            <a:r>
              <a:rPr lang="de-DE" dirty="0"/>
              <a:t>Grundvoraussetzung dafür, einen Zylinder abwickeln zu können ist, dass seine Grundfläche keine geschlossene Kurve ist. Das ist unabhängig davon, ob der Zylinder als Konturlappen </a:t>
            </a:r>
            <a:r>
              <a:rPr lang="de-DE" dirty="0" smtClean="0"/>
              <a:t>in </a:t>
            </a:r>
            <a:r>
              <a:rPr lang="de-DE" dirty="0"/>
              <a:t>der BT-Umgebung, oder als </a:t>
            </a:r>
            <a:r>
              <a:rPr lang="de-DE" dirty="0" err="1"/>
              <a:t>Volumskörper</a:t>
            </a:r>
            <a:r>
              <a:rPr lang="de-DE" dirty="0"/>
              <a:t> oder als Fläche in der </a:t>
            </a:r>
            <a:r>
              <a:rPr lang="de-DE" dirty="0" smtClean="0"/>
              <a:t>Einzelteilumgebung </a:t>
            </a:r>
            <a:r>
              <a:rPr lang="de-DE" dirty="0"/>
              <a:t>erzeugt wird. </a:t>
            </a:r>
            <a:r>
              <a:rPr lang="de-DE" dirty="0" smtClean="0"/>
              <a:t>Außerdem </a:t>
            </a:r>
            <a:r>
              <a:rPr lang="de-DE" dirty="0"/>
              <a:t>müssen Grund- und Deckfläche fehlen, da SE nach diesen runden Kanten nicht auftrennen kann.</a:t>
            </a:r>
            <a:endParaRPr lang="de-AT" dirty="0"/>
          </a:p>
        </p:txBody>
      </p:sp>
      <p:sp>
        <p:nvSpPr>
          <p:cNvPr id="73" name="Textfeld 72"/>
          <p:cNvSpPr txBox="1"/>
          <p:nvPr/>
        </p:nvSpPr>
        <p:spPr>
          <a:xfrm>
            <a:off x="0" y="482768"/>
            <a:ext cx="7038171" cy="1384995"/>
          </a:xfrm>
          <a:prstGeom prst="rect">
            <a:avLst/>
          </a:prstGeom>
          <a:noFill/>
        </p:spPr>
        <p:txBody>
          <a:bodyPr wrap="square" rtlCol="0">
            <a:spAutoFit/>
          </a:bodyPr>
          <a:lstStyle/>
          <a:p>
            <a:r>
              <a:rPr lang="de-AT" sz="1400" dirty="0" smtClean="0"/>
              <a:t>Ein Drehzylinderstumpf ist in Grund- und Aufriss gegeben. </a:t>
            </a:r>
          </a:p>
          <a:p>
            <a:pPr marL="285750" indent="-285750">
              <a:buFont typeface="Symbol" panose="05050102010706020507" pitchFamily="18" charset="2"/>
              <a:buChar char="-"/>
            </a:pPr>
            <a:r>
              <a:rPr lang="de-AT" sz="1400" dirty="0" smtClean="0"/>
              <a:t>Konstruiere den Zylinderstumpf in Solid Edge Blechteil als Konturlappen. </a:t>
            </a:r>
          </a:p>
          <a:p>
            <a:pPr marL="285750" indent="-285750">
              <a:buFont typeface="Symbol" panose="05050102010706020507" pitchFamily="18" charset="2"/>
              <a:buChar char="-"/>
            </a:pPr>
            <a:r>
              <a:rPr lang="de-AT" sz="1400" dirty="0" smtClean="0"/>
              <a:t>Konstruiere die </a:t>
            </a:r>
            <a:r>
              <a:rPr lang="de-AT" sz="1400" dirty="0"/>
              <a:t>A</a:t>
            </a:r>
            <a:r>
              <a:rPr lang="de-AT" sz="1400" dirty="0" smtClean="0"/>
              <a:t>bwicklung des Zylinderstumpfmantels in SE Blechteil und speichere die Datei. </a:t>
            </a:r>
          </a:p>
          <a:p>
            <a:pPr marL="285750" indent="-285750">
              <a:buFont typeface="Symbol" panose="05050102010706020507" pitchFamily="18" charset="2"/>
              <a:buChar char="-"/>
            </a:pPr>
            <a:r>
              <a:rPr lang="de-AT" sz="1400" dirty="0" smtClean="0"/>
              <a:t>Erzeuge die Zeichnungsableitung der </a:t>
            </a:r>
            <a:r>
              <a:rPr lang="de-AT" sz="1400" dirty="0"/>
              <a:t>D</a:t>
            </a:r>
            <a:r>
              <a:rPr lang="de-AT" sz="1400" dirty="0" smtClean="0"/>
              <a:t>atei, wie sie unten abgebildet ist. Füge auch die Abwicklung in die Zeichnungsableitung ein. </a:t>
            </a:r>
            <a:endParaRPr lang="de-AT" sz="1400" dirty="0"/>
          </a:p>
        </p:txBody>
      </p:sp>
      <p:grpSp>
        <p:nvGrpSpPr>
          <p:cNvPr id="11" name="Gruppieren 10"/>
          <p:cNvGrpSpPr/>
          <p:nvPr/>
        </p:nvGrpSpPr>
        <p:grpSpPr>
          <a:xfrm>
            <a:off x="7038171" y="568293"/>
            <a:ext cx="2034329" cy="3201013"/>
            <a:chOff x="1081894" y="2008740"/>
            <a:chExt cx="2817552" cy="4433414"/>
          </a:xfrm>
        </p:grpSpPr>
        <p:sp>
          <p:nvSpPr>
            <p:cNvPr id="12" name="Line 18"/>
            <p:cNvSpPr>
              <a:spLocks noChangeShapeType="1"/>
            </p:cNvSpPr>
            <p:nvPr/>
          </p:nvSpPr>
          <p:spPr bwMode="auto">
            <a:xfrm flipH="1">
              <a:off x="1453376" y="4085289"/>
              <a:ext cx="2081904"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3" name="Line 19"/>
            <p:cNvSpPr>
              <a:spLocks noChangeShapeType="1"/>
            </p:cNvSpPr>
            <p:nvPr/>
          </p:nvSpPr>
          <p:spPr bwMode="auto">
            <a:xfrm flipV="1">
              <a:off x="3535280" y="3671586"/>
              <a:ext cx="0" cy="41370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4" name="Line 20"/>
            <p:cNvSpPr>
              <a:spLocks noChangeShapeType="1"/>
            </p:cNvSpPr>
            <p:nvPr/>
          </p:nvSpPr>
          <p:spPr bwMode="auto">
            <a:xfrm>
              <a:off x="1453376" y="2008740"/>
              <a:ext cx="2081904" cy="166284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5" name="Line 21"/>
            <p:cNvSpPr>
              <a:spLocks noChangeShapeType="1"/>
            </p:cNvSpPr>
            <p:nvPr/>
          </p:nvSpPr>
          <p:spPr bwMode="auto">
            <a:xfrm>
              <a:off x="1453376" y="2008740"/>
              <a:ext cx="0" cy="207654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6" name="Line 477"/>
            <p:cNvSpPr>
              <a:spLocks noChangeShapeType="1"/>
            </p:cNvSpPr>
            <p:nvPr/>
          </p:nvSpPr>
          <p:spPr bwMode="auto">
            <a:xfrm>
              <a:off x="2493659" y="2837919"/>
              <a:ext cx="0" cy="1245916"/>
            </a:xfrm>
            <a:prstGeom prst="line">
              <a:avLst/>
            </a:prstGeom>
            <a:noFill/>
            <a:ln w="9525" cap="rnd">
              <a:solidFill>
                <a:schemeClr val="tx1"/>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7" name="Line 479"/>
            <p:cNvSpPr>
              <a:spLocks noChangeShapeType="1"/>
            </p:cNvSpPr>
            <p:nvPr/>
          </p:nvSpPr>
          <p:spPr bwMode="auto">
            <a:xfrm flipH="1">
              <a:off x="2233923" y="5404052"/>
              <a:ext cx="519472"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8" name="Line 480"/>
            <p:cNvSpPr>
              <a:spLocks noChangeShapeType="1"/>
            </p:cNvSpPr>
            <p:nvPr/>
          </p:nvSpPr>
          <p:spPr bwMode="auto">
            <a:xfrm>
              <a:off x="2493659" y="5145655"/>
              <a:ext cx="0" cy="518133"/>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9" name="Line 481"/>
            <p:cNvSpPr>
              <a:spLocks noChangeShapeType="1"/>
            </p:cNvSpPr>
            <p:nvPr/>
          </p:nvSpPr>
          <p:spPr bwMode="auto">
            <a:xfrm flipH="1">
              <a:off x="1241838" y="2008740"/>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0" name="Rectangle 483"/>
            <p:cNvSpPr>
              <a:spLocks noChangeArrowheads="1"/>
            </p:cNvSpPr>
            <p:nvPr/>
          </p:nvSpPr>
          <p:spPr bwMode="auto">
            <a:xfrm rot="16200000">
              <a:off x="1046788" y="2951334"/>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100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1" name="Line 493"/>
            <p:cNvSpPr>
              <a:spLocks noChangeShapeType="1"/>
            </p:cNvSpPr>
            <p:nvPr/>
          </p:nvSpPr>
          <p:spPr bwMode="auto">
            <a:xfrm>
              <a:off x="1307442" y="2008740"/>
              <a:ext cx="0" cy="2076549"/>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2" name="Line 494"/>
            <p:cNvSpPr>
              <a:spLocks noChangeShapeType="1"/>
            </p:cNvSpPr>
            <p:nvPr/>
          </p:nvSpPr>
          <p:spPr bwMode="auto">
            <a:xfrm>
              <a:off x="3532602" y="4085289"/>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3" name="Line 495"/>
            <p:cNvSpPr>
              <a:spLocks noChangeShapeType="1"/>
            </p:cNvSpPr>
            <p:nvPr/>
          </p:nvSpPr>
          <p:spPr bwMode="auto">
            <a:xfrm>
              <a:off x="3532602" y="3670247"/>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4" name="Rectangle 496"/>
            <p:cNvSpPr>
              <a:spLocks noChangeArrowheads="1"/>
            </p:cNvSpPr>
            <p:nvPr/>
          </p:nvSpPr>
          <p:spPr bwMode="auto">
            <a:xfrm rot="16200000">
              <a:off x="3584205" y="375665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20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5" name="Line 505"/>
            <p:cNvSpPr>
              <a:spLocks noChangeShapeType="1"/>
            </p:cNvSpPr>
            <p:nvPr/>
          </p:nvSpPr>
          <p:spPr bwMode="auto">
            <a:xfrm flipV="1">
              <a:off x="3833843" y="3670247"/>
              <a:ext cx="0" cy="415042"/>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6" name="Rectangle 506"/>
            <p:cNvSpPr>
              <a:spLocks noChangeArrowheads="1"/>
            </p:cNvSpPr>
            <p:nvPr/>
          </p:nvSpPr>
          <p:spPr bwMode="auto">
            <a:xfrm rot="19380000">
              <a:off x="3393459" y="4363816"/>
              <a:ext cx="3238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R 50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7" name="Line 508"/>
            <p:cNvSpPr>
              <a:spLocks noChangeShapeType="1"/>
            </p:cNvSpPr>
            <p:nvPr/>
          </p:nvSpPr>
          <p:spPr bwMode="auto">
            <a:xfrm flipV="1">
              <a:off x="2493659" y="4783296"/>
              <a:ext cx="822767" cy="620756"/>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8" name="Line 481"/>
            <p:cNvSpPr>
              <a:spLocks noChangeShapeType="1"/>
            </p:cNvSpPr>
            <p:nvPr/>
          </p:nvSpPr>
          <p:spPr bwMode="auto">
            <a:xfrm flipH="1">
              <a:off x="1241231" y="4084658"/>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9" name="Line 508"/>
            <p:cNvSpPr>
              <a:spLocks noChangeShapeType="1"/>
            </p:cNvSpPr>
            <p:nvPr/>
          </p:nvSpPr>
          <p:spPr bwMode="auto">
            <a:xfrm flipV="1">
              <a:off x="3327128" y="4383618"/>
              <a:ext cx="520087" cy="392392"/>
            </a:xfrm>
            <a:prstGeom prst="line">
              <a:avLst/>
            </a:prstGeom>
            <a:noFill/>
            <a:ln w="9525" cap="rnd">
              <a:solidFill>
                <a:srgbClr val="008080"/>
              </a:solidFill>
              <a:prstDash val="solid"/>
              <a:round/>
              <a:headEnd type="triangle" w="sm" len="lg"/>
              <a:tailEnd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0" name="Ellipse 29"/>
            <p:cNvSpPr/>
            <p:nvPr/>
          </p:nvSpPr>
          <p:spPr>
            <a:xfrm>
              <a:off x="1456607" y="4365226"/>
              <a:ext cx="2076928" cy="20769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AT" sz="2600" dirty="0" smtClean="0"/>
              <a:t>Beispiel: </a:t>
            </a:r>
            <a:r>
              <a:rPr lang="de-AT" sz="2600" dirty="0"/>
              <a:t>Netz eines Zylinderstumpfes mit Solid </a:t>
            </a:r>
            <a:r>
              <a:rPr lang="de-AT" sz="2600" dirty="0" smtClean="0"/>
              <a:t>Edge ST8</a:t>
            </a:r>
            <a:endParaRPr lang="de-AT" sz="2600" dirty="0"/>
          </a:p>
        </p:txBody>
      </p:sp>
      <p:sp>
        <p:nvSpPr>
          <p:cNvPr id="4" name="Textfeld 3"/>
          <p:cNvSpPr txBox="1"/>
          <p:nvPr/>
        </p:nvSpPr>
        <p:spPr>
          <a:xfrm>
            <a:off x="0" y="1763815"/>
            <a:ext cx="7038171" cy="369332"/>
          </a:xfrm>
          <a:prstGeom prst="rect">
            <a:avLst/>
          </a:prstGeom>
          <a:noFill/>
        </p:spPr>
        <p:txBody>
          <a:bodyPr wrap="square" rtlCol="0">
            <a:spAutoFit/>
          </a:bodyPr>
          <a:lstStyle/>
          <a:p>
            <a:r>
              <a:rPr lang="de-DE" b="1" dirty="0" smtClean="0"/>
              <a:t>Erzeugen des Drehzylinders </a:t>
            </a:r>
            <a:r>
              <a:rPr lang="de-DE" b="1" dirty="0"/>
              <a:t>direkt in der BT- </a:t>
            </a:r>
            <a:r>
              <a:rPr lang="de-DE" b="1" dirty="0" smtClean="0"/>
              <a:t>Umgebung:</a:t>
            </a:r>
          </a:p>
        </p:txBody>
      </p:sp>
      <p:sp>
        <p:nvSpPr>
          <p:cNvPr id="5" name="Textfeld 4"/>
          <p:cNvSpPr txBox="1"/>
          <p:nvPr/>
        </p:nvSpPr>
        <p:spPr>
          <a:xfrm>
            <a:off x="0" y="2183666"/>
            <a:ext cx="7104838" cy="1477328"/>
          </a:xfrm>
          <a:prstGeom prst="rect">
            <a:avLst/>
          </a:prstGeom>
          <a:noFill/>
        </p:spPr>
        <p:txBody>
          <a:bodyPr wrap="square" rtlCol="0">
            <a:spAutoFit/>
          </a:bodyPr>
          <a:lstStyle/>
          <a:p>
            <a:r>
              <a:rPr lang="de-DE" dirty="0" smtClean="0"/>
              <a:t>     Öffne SE Blechteil und wähle den </a:t>
            </a:r>
            <a:r>
              <a:rPr lang="de-DE" dirty="0"/>
              <a:t>B</a:t>
            </a:r>
            <a:r>
              <a:rPr lang="de-DE" dirty="0" smtClean="0"/>
              <a:t>efehl Konturlappen (Registerkarte Home/ Befehlsgruppe Sheet </a:t>
            </a:r>
            <a:r>
              <a:rPr lang="de-DE" dirty="0" err="1"/>
              <a:t>M</a:t>
            </a:r>
            <a:r>
              <a:rPr lang="de-DE" dirty="0" err="1" smtClean="0"/>
              <a:t>etal</a:t>
            </a:r>
            <a:r>
              <a:rPr lang="de-DE" dirty="0" smtClean="0"/>
              <a:t>). Wähle danach die </a:t>
            </a:r>
            <a:r>
              <a:rPr lang="de-DE" dirty="0" err="1" smtClean="0"/>
              <a:t>xy</a:t>
            </a:r>
            <a:r>
              <a:rPr lang="de-DE" dirty="0" smtClean="0"/>
              <a:t>- Ebene als Ebene, in der das </a:t>
            </a:r>
            <a:r>
              <a:rPr lang="de-DE" dirty="0"/>
              <a:t>P</a:t>
            </a:r>
            <a:r>
              <a:rPr lang="de-DE" dirty="0" smtClean="0"/>
              <a:t>rofil gezeichnet wird, und zeichne einen </a:t>
            </a:r>
            <a:r>
              <a:rPr lang="de-DE" dirty="0"/>
              <a:t>Kreisbogen mit passendem Radius und Öffnungswinkel </a:t>
            </a:r>
            <a:r>
              <a:rPr lang="de-DE" dirty="0" smtClean="0"/>
              <a:t>359,9°. Schließe die Skizzenumgebung. </a:t>
            </a:r>
            <a:endParaRPr lang="de-AT" dirty="0"/>
          </a:p>
        </p:txBody>
      </p:sp>
      <p:pic>
        <p:nvPicPr>
          <p:cNvPr id="72" name="Bild 15" descr="Konturlappen"/>
          <p:cNvPicPr/>
          <p:nvPr/>
        </p:nvPicPr>
        <p:blipFill>
          <a:blip r:embed="rId3" cstate="print"/>
          <a:srcRect/>
          <a:stretch>
            <a:fillRect/>
          </a:stretch>
        </p:blipFill>
        <p:spPr bwMode="auto">
          <a:xfrm>
            <a:off x="0" y="2176995"/>
            <a:ext cx="352425" cy="323850"/>
          </a:xfrm>
          <a:prstGeom prst="rect">
            <a:avLst/>
          </a:prstGeom>
          <a:noFill/>
          <a:ln w="9525">
            <a:noFill/>
            <a:miter lim="800000"/>
            <a:headEnd/>
            <a:tailEnd/>
          </a:ln>
        </p:spPr>
      </p:pic>
      <p:sp>
        <p:nvSpPr>
          <p:cNvPr id="7" name="Textfeld 6"/>
          <p:cNvSpPr txBox="1"/>
          <p:nvPr/>
        </p:nvSpPr>
        <p:spPr>
          <a:xfrm>
            <a:off x="-1" y="3924055"/>
            <a:ext cx="7308721" cy="1200329"/>
          </a:xfrm>
          <a:prstGeom prst="rect">
            <a:avLst/>
          </a:prstGeom>
          <a:noFill/>
        </p:spPr>
        <p:txBody>
          <a:bodyPr wrap="square" rtlCol="0">
            <a:spAutoFit/>
          </a:bodyPr>
          <a:lstStyle/>
          <a:p>
            <a:r>
              <a:rPr lang="de-DE" dirty="0" smtClean="0"/>
              <a:t>SE will nun wissen, wie dick das Blech sein soll und, ob die Blechdicke nach außen oder innen aufgetragen werden soll. Für die Abwicklung ist es egal, ob die Blechdicke nach außen oder innen aufgetragen wird. Gib als Dicke z. B. 0,1 ein. </a:t>
            </a:r>
            <a:endParaRPr lang="de-AT" dirty="0"/>
          </a:p>
        </p:txBody>
      </p:sp>
      <p:sp>
        <p:nvSpPr>
          <p:cNvPr id="8" name="Textfeld 7"/>
          <p:cNvSpPr txBox="1"/>
          <p:nvPr/>
        </p:nvSpPr>
        <p:spPr>
          <a:xfrm>
            <a:off x="0" y="5364215"/>
            <a:ext cx="9144000" cy="369332"/>
          </a:xfrm>
          <a:prstGeom prst="rect">
            <a:avLst/>
          </a:prstGeom>
          <a:noFill/>
        </p:spPr>
        <p:txBody>
          <a:bodyPr wrap="square" rtlCol="0">
            <a:spAutoFit/>
          </a:bodyPr>
          <a:lstStyle/>
          <a:p>
            <a:r>
              <a:rPr lang="de-DE" dirty="0" smtClean="0"/>
              <a:t>Extrudiere danach </a:t>
            </a:r>
            <a:r>
              <a:rPr lang="de-DE" dirty="0"/>
              <a:t>das Profil mit der passenden Höhe</a:t>
            </a:r>
            <a:r>
              <a:rPr lang="de-DE" dirty="0" smtClean="0"/>
              <a:t>.</a:t>
            </a:r>
            <a:endParaRPr lang="de-AT" dirty="0"/>
          </a:p>
        </p:txBody>
      </p:sp>
      <p:sp>
        <p:nvSpPr>
          <p:cNvPr id="73" name="Textfeld 72"/>
          <p:cNvSpPr txBox="1"/>
          <p:nvPr/>
        </p:nvSpPr>
        <p:spPr>
          <a:xfrm>
            <a:off x="0" y="482768"/>
            <a:ext cx="7038171" cy="1384995"/>
          </a:xfrm>
          <a:prstGeom prst="rect">
            <a:avLst/>
          </a:prstGeom>
          <a:noFill/>
        </p:spPr>
        <p:txBody>
          <a:bodyPr wrap="square" rtlCol="0">
            <a:spAutoFit/>
          </a:bodyPr>
          <a:lstStyle/>
          <a:p>
            <a:r>
              <a:rPr lang="de-AT" sz="1400" dirty="0" smtClean="0"/>
              <a:t>Ein Drehzylinderstumpf ist in Grund- und Aufriss gegeben. </a:t>
            </a:r>
          </a:p>
          <a:p>
            <a:pPr marL="285750" indent="-285750">
              <a:buFont typeface="Symbol" panose="05050102010706020507" pitchFamily="18" charset="2"/>
              <a:buChar char="-"/>
            </a:pPr>
            <a:r>
              <a:rPr lang="de-AT" sz="1400" dirty="0" smtClean="0"/>
              <a:t>Konstruiere den Zylinderstumpf in Solid Edge Blechteil als Konturlappen. </a:t>
            </a:r>
          </a:p>
          <a:p>
            <a:pPr marL="285750" indent="-285750">
              <a:buFont typeface="Symbol" panose="05050102010706020507" pitchFamily="18" charset="2"/>
              <a:buChar char="-"/>
            </a:pPr>
            <a:r>
              <a:rPr lang="de-AT" sz="1400" dirty="0" smtClean="0"/>
              <a:t>Konstruiere die </a:t>
            </a:r>
            <a:r>
              <a:rPr lang="de-AT" sz="1400" dirty="0"/>
              <a:t>A</a:t>
            </a:r>
            <a:r>
              <a:rPr lang="de-AT" sz="1400" dirty="0" smtClean="0"/>
              <a:t>bwicklung des Zylinderstumpfmantels in SE Blechteil und speichere die Datei. </a:t>
            </a:r>
          </a:p>
          <a:p>
            <a:pPr marL="285750" indent="-285750">
              <a:buFont typeface="Symbol" panose="05050102010706020507" pitchFamily="18" charset="2"/>
              <a:buChar char="-"/>
            </a:pPr>
            <a:r>
              <a:rPr lang="de-AT" sz="1400" dirty="0" smtClean="0"/>
              <a:t>Erzeuge die Zeichnungsableitung der </a:t>
            </a:r>
            <a:r>
              <a:rPr lang="de-AT" sz="1400" dirty="0"/>
              <a:t>D</a:t>
            </a:r>
            <a:r>
              <a:rPr lang="de-AT" sz="1400" dirty="0" smtClean="0"/>
              <a:t>atei, wie sie unten abgebildet ist. Füge auch die Abwicklung in die Zeichnungsableitung ein. </a:t>
            </a:r>
            <a:endParaRPr lang="de-AT" sz="1400" dirty="0"/>
          </a:p>
        </p:txBody>
      </p:sp>
      <p:pic>
        <p:nvPicPr>
          <p:cNvPr id="9" name="Grafik 8"/>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59564" y="4827125"/>
            <a:ext cx="1584436" cy="1887240"/>
          </a:xfrm>
          <a:prstGeom prst="rect">
            <a:avLst/>
          </a:prstGeom>
        </p:spPr>
      </p:pic>
      <p:grpSp>
        <p:nvGrpSpPr>
          <p:cNvPr id="11" name="Gruppieren 10"/>
          <p:cNvGrpSpPr/>
          <p:nvPr/>
        </p:nvGrpSpPr>
        <p:grpSpPr>
          <a:xfrm>
            <a:off x="7038171" y="568293"/>
            <a:ext cx="2034329" cy="3201013"/>
            <a:chOff x="1081894" y="2008740"/>
            <a:chExt cx="2817552" cy="4433414"/>
          </a:xfrm>
        </p:grpSpPr>
        <p:sp>
          <p:nvSpPr>
            <p:cNvPr id="12" name="Line 18"/>
            <p:cNvSpPr>
              <a:spLocks noChangeShapeType="1"/>
            </p:cNvSpPr>
            <p:nvPr/>
          </p:nvSpPr>
          <p:spPr bwMode="auto">
            <a:xfrm flipH="1">
              <a:off x="1453376" y="4085289"/>
              <a:ext cx="2081904"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3" name="Line 19"/>
            <p:cNvSpPr>
              <a:spLocks noChangeShapeType="1"/>
            </p:cNvSpPr>
            <p:nvPr/>
          </p:nvSpPr>
          <p:spPr bwMode="auto">
            <a:xfrm flipV="1">
              <a:off x="3535280" y="3671586"/>
              <a:ext cx="0" cy="41370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4" name="Line 20"/>
            <p:cNvSpPr>
              <a:spLocks noChangeShapeType="1"/>
            </p:cNvSpPr>
            <p:nvPr/>
          </p:nvSpPr>
          <p:spPr bwMode="auto">
            <a:xfrm>
              <a:off x="1453376" y="2008740"/>
              <a:ext cx="2081904" cy="166284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5" name="Line 21"/>
            <p:cNvSpPr>
              <a:spLocks noChangeShapeType="1"/>
            </p:cNvSpPr>
            <p:nvPr/>
          </p:nvSpPr>
          <p:spPr bwMode="auto">
            <a:xfrm>
              <a:off x="1453376" y="2008740"/>
              <a:ext cx="0" cy="207654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6" name="Line 477"/>
            <p:cNvSpPr>
              <a:spLocks noChangeShapeType="1"/>
            </p:cNvSpPr>
            <p:nvPr/>
          </p:nvSpPr>
          <p:spPr bwMode="auto">
            <a:xfrm>
              <a:off x="2493659" y="2837919"/>
              <a:ext cx="0" cy="1245916"/>
            </a:xfrm>
            <a:prstGeom prst="line">
              <a:avLst/>
            </a:prstGeom>
            <a:noFill/>
            <a:ln w="9525" cap="rnd">
              <a:solidFill>
                <a:schemeClr val="tx1"/>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7" name="Line 479"/>
            <p:cNvSpPr>
              <a:spLocks noChangeShapeType="1"/>
            </p:cNvSpPr>
            <p:nvPr/>
          </p:nvSpPr>
          <p:spPr bwMode="auto">
            <a:xfrm flipH="1">
              <a:off x="2233923" y="5404052"/>
              <a:ext cx="519472"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8" name="Line 480"/>
            <p:cNvSpPr>
              <a:spLocks noChangeShapeType="1"/>
            </p:cNvSpPr>
            <p:nvPr/>
          </p:nvSpPr>
          <p:spPr bwMode="auto">
            <a:xfrm>
              <a:off x="2493659" y="5145655"/>
              <a:ext cx="0" cy="518133"/>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9" name="Line 481"/>
            <p:cNvSpPr>
              <a:spLocks noChangeShapeType="1"/>
            </p:cNvSpPr>
            <p:nvPr/>
          </p:nvSpPr>
          <p:spPr bwMode="auto">
            <a:xfrm flipH="1">
              <a:off x="1241838" y="2008740"/>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0" name="Rectangle 483"/>
            <p:cNvSpPr>
              <a:spLocks noChangeArrowheads="1"/>
            </p:cNvSpPr>
            <p:nvPr/>
          </p:nvSpPr>
          <p:spPr bwMode="auto">
            <a:xfrm rot="16200000">
              <a:off x="1046788" y="2951334"/>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100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1" name="Line 493"/>
            <p:cNvSpPr>
              <a:spLocks noChangeShapeType="1"/>
            </p:cNvSpPr>
            <p:nvPr/>
          </p:nvSpPr>
          <p:spPr bwMode="auto">
            <a:xfrm>
              <a:off x="1307442" y="2008740"/>
              <a:ext cx="0" cy="2076549"/>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2" name="Line 494"/>
            <p:cNvSpPr>
              <a:spLocks noChangeShapeType="1"/>
            </p:cNvSpPr>
            <p:nvPr/>
          </p:nvSpPr>
          <p:spPr bwMode="auto">
            <a:xfrm>
              <a:off x="3532602" y="4085289"/>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3" name="Line 495"/>
            <p:cNvSpPr>
              <a:spLocks noChangeShapeType="1"/>
            </p:cNvSpPr>
            <p:nvPr/>
          </p:nvSpPr>
          <p:spPr bwMode="auto">
            <a:xfrm>
              <a:off x="3532602" y="3670247"/>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4" name="Rectangle 496"/>
            <p:cNvSpPr>
              <a:spLocks noChangeArrowheads="1"/>
            </p:cNvSpPr>
            <p:nvPr/>
          </p:nvSpPr>
          <p:spPr bwMode="auto">
            <a:xfrm rot="16200000">
              <a:off x="3584205" y="375665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20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5" name="Line 505"/>
            <p:cNvSpPr>
              <a:spLocks noChangeShapeType="1"/>
            </p:cNvSpPr>
            <p:nvPr/>
          </p:nvSpPr>
          <p:spPr bwMode="auto">
            <a:xfrm flipV="1">
              <a:off x="3833843" y="3670247"/>
              <a:ext cx="0" cy="415042"/>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6" name="Rectangle 506"/>
            <p:cNvSpPr>
              <a:spLocks noChangeArrowheads="1"/>
            </p:cNvSpPr>
            <p:nvPr/>
          </p:nvSpPr>
          <p:spPr bwMode="auto">
            <a:xfrm rot="19380000">
              <a:off x="3393459" y="4363816"/>
              <a:ext cx="3238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R 50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7" name="Line 508"/>
            <p:cNvSpPr>
              <a:spLocks noChangeShapeType="1"/>
            </p:cNvSpPr>
            <p:nvPr/>
          </p:nvSpPr>
          <p:spPr bwMode="auto">
            <a:xfrm flipV="1">
              <a:off x="2493659" y="4783296"/>
              <a:ext cx="822767" cy="620756"/>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8" name="Line 481"/>
            <p:cNvSpPr>
              <a:spLocks noChangeShapeType="1"/>
            </p:cNvSpPr>
            <p:nvPr/>
          </p:nvSpPr>
          <p:spPr bwMode="auto">
            <a:xfrm flipH="1">
              <a:off x="1241231" y="4084658"/>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9" name="Line 508"/>
            <p:cNvSpPr>
              <a:spLocks noChangeShapeType="1"/>
            </p:cNvSpPr>
            <p:nvPr/>
          </p:nvSpPr>
          <p:spPr bwMode="auto">
            <a:xfrm flipV="1">
              <a:off x="3327128" y="4383618"/>
              <a:ext cx="520087" cy="392392"/>
            </a:xfrm>
            <a:prstGeom prst="line">
              <a:avLst/>
            </a:prstGeom>
            <a:noFill/>
            <a:ln w="9525" cap="rnd">
              <a:solidFill>
                <a:srgbClr val="008080"/>
              </a:solidFill>
              <a:prstDash val="solid"/>
              <a:round/>
              <a:headEnd type="triangle" w="sm" len="lg"/>
              <a:tailEnd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0" name="Ellipse 29"/>
            <p:cNvSpPr/>
            <p:nvPr/>
          </p:nvSpPr>
          <p:spPr>
            <a:xfrm>
              <a:off x="1456607" y="4365226"/>
              <a:ext cx="2076928" cy="20769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extLst>
      <p:ext uri="{BB962C8B-B14F-4D97-AF65-F5344CB8AC3E}">
        <p14:creationId xmlns:p14="http://schemas.microsoft.com/office/powerpoint/2010/main" val="31847260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 name="Titel 2"/>
          <p:cNvSpPr>
            <a:spLocks noGrp="1"/>
          </p:cNvSpPr>
          <p:nvPr>
            <p:ph type="title"/>
          </p:nvPr>
        </p:nvSpPr>
        <p:spPr/>
        <p:txBody>
          <a:bodyPr/>
          <a:lstStyle/>
          <a:p>
            <a:r>
              <a:rPr lang="de-AT" sz="2600" dirty="0" smtClean="0"/>
              <a:t>Beispiel: </a:t>
            </a:r>
            <a:r>
              <a:rPr lang="de-AT" sz="2600" dirty="0"/>
              <a:t>Netz eines Zylinderstumpfes mit Solid </a:t>
            </a:r>
            <a:r>
              <a:rPr lang="de-AT" sz="2600" dirty="0" smtClean="0"/>
              <a:t>Edge ST8</a:t>
            </a:r>
            <a:endParaRPr lang="de-AT" sz="2600" dirty="0"/>
          </a:p>
        </p:txBody>
      </p:sp>
      <p:sp>
        <p:nvSpPr>
          <p:cNvPr id="98" name="Textfeld 97"/>
          <p:cNvSpPr txBox="1"/>
          <p:nvPr/>
        </p:nvSpPr>
        <p:spPr>
          <a:xfrm>
            <a:off x="0" y="1857016"/>
            <a:ext cx="9144000" cy="369332"/>
          </a:xfrm>
          <a:prstGeom prst="rect">
            <a:avLst/>
          </a:prstGeom>
          <a:noFill/>
        </p:spPr>
        <p:txBody>
          <a:bodyPr wrap="square" rtlCol="0">
            <a:spAutoFit/>
          </a:bodyPr>
          <a:lstStyle/>
          <a:p>
            <a:r>
              <a:rPr lang="de-DE" dirty="0" smtClean="0"/>
              <a:t>    Erzeuge den Ausschnitt </a:t>
            </a:r>
            <a:r>
              <a:rPr lang="de-DE" dirty="0"/>
              <a:t>(für den </a:t>
            </a:r>
            <a:r>
              <a:rPr lang="de-DE" dirty="0" smtClean="0"/>
              <a:t>Ellipsenschnitt).</a:t>
            </a:r>
            <a:endParaRPr lang="de-AT" dirty="0"/>
          </a:p>
        </p:txBody>
      </p:sp>
      <p:pic>
        <p:nvPicPr>
          <p:cNvPr id="100" name="Bild 24" descr="Icon 13"/>
          <p:cNvPicPr/>
          <p:nvPr/>
        </p:nvPicPr>
        <p:blipFill>
          <a:blip r:embed="rId3" cstate="print"/>
          <a:srcRect/>
          <a:stretch>
            <a:fillRect/>
          </a:stretch>
        </p:blipFill>
        <p:spPr bwMode="auto">
          <a:xfrm>
            <a:off x="0" y="1940598"/>
            <a:ext cx="285750" cy="285750"/>
          </a:xfrm>
          <a:prstGeom prst="rect">
            <a:avLst/>
          </a:prstGeom>
          <a:noFill/>
          <a:ln w="9525">
            <a:noFill/>
            <a:miter lim="800000"/>
            <a:headEnd/>
            <a:tailEnd/>
          </a:ln>
        </p:spPr>
      </p:pic>
      <p:sp>
        <p:nvSpPr>
          <p:cNvPr id="5" name="Textfeld 4"/>
          <p:cNvSpPr txBox="1"/>
          <p:nvPr/>
        </p:nvSpPr>
        <p:spPr>
          <a:xfrm>
            <a:off x="0" y="2226348"/>
            <a:ext cx="9144000" cy="646331"/>
          </a:xfrm>
          <a:prstGeom prst="rect">
            <a:avLst/>
          </a:prstGeom>
          <a:noFill/>
        </p:spPr>
        <p:txBody>
          <a:bodyPr wrap="square" rtlCol="0">
            <a:spAutoFit/>
          </a:bodyPr>
          <a:lstStyle/>
          <a:p>
            <a:r>
              <a:rPr lang="de-AT" dirty="0" smtClean="0"/>
              <a:t>Dieser </a:t>
            </a:r>
            <a:r>
              <a:rPr lang="de-AT" dirty="0"/>
              <a:t>B</a:t>
            </a:r>
            <a:r>
              <a:rPr lang="de-AT" dirty="0" smtClean="0"/>
              <a:t>efehl ist zu finden in:</a:t>
            </a:r>
          </a:p>
          <a:p>
            <a:r>
              <a:rPr lang="de-AT" dirty="0" smtClean="0"/>
              <a:t>Registerkarte Home/ Befehlsgruppe Sheet </a:t>
            </a:r>
            <a:r>
              <a:rPr lang="de-AT" dirty="0" err="1"/>
              <a:t>M</a:t>
            </a:r>
            <a:r>
              <a:rPr lang="de-AT" dirty="0" err="1" smtClean="0"/>
              <a:t>etal</a:t>
            </a:r>
            <a:r>
              <a:rPr lang="de-AT" dirty="0" smtClean="0"/>
              <a:t>/ </a:t>
            </a:r>
            <a:r>
              <a:rPr lang="de-AT" dirty="0" err="1" smtClean="0"/>
              <a:t>Flyout</a:t>
            </a:r>
            <a:r>
              <a:rPr lang="de-AT" dirty="0" smtClean="0"/>
              <a:t> Bohrung </a:t>
            </a:r>
            <a:endParaRPr lang="de-AT" dirty="0"/>
          </a:p>
        </p:txBody>
      </p:sp>
      <p:sp>
        <p:nvSpPr>
          <p:cNvPr id="6" name="Textfeld 5"/>
          <p:cNvSpPr txBox="1"/>
          <p:nvPr/>
        </p:nvSpPr>
        <p:spPr>
          <a:xfrm>
            <a:off x="0" y="2872679"/>
            <a:ext cx="6777245" cy="646331"/>
          </a:xfrm>
          <a:prstGeom prst="rect">
            <a:avLst/>
          </a:prstGeom>
          <a:noFill/>
        </p:spPr>
        <p:txBody>
          <a:bodyPr wrap="square" rtlCol="0">
            <a:spAutoFit/>
          </a:bodyPr>
          <a:lstStyle/>
          <a:p>
            <a:r>
              <a:rPr lang="de-AT" dirty="0" smtClean="0"/>
              <a:t>Zeichne das Profil des Ausschnitts in der </a:t>
            </a:r>
            <a:r>
              <a:rPr lang="de-AT" dirty="0" err="1" smtClean="0"/>
              <a:t>xz</a:t>
            </a:r>
            <a:r>
              <a:rPr lang="de-AT" dirty="0" smtClean="0"/>
              <a:t>- Ebene, wähle, dass nach oben abgeschnitten werden soll, und klick zuletzt auf ok.</a:t>
            </a:r>
            <a:endParaRPr lang="de-AT" dirty="0"/>
          </a:p>
        </p:txBody>
      </p:sp>
      <p:pic>
        <p:nvPicPr>
          <p:cNvPr id="7" name="Grafik 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760296" y="3879050"/>
            <a:ext cx="2219325" cy="2390775"/>
          </a:xfrm>
          <a:prstGeom prst="rect">
            <a:avLst/>
          </a:prstGeom>
        </p:spPr>
      </p:pic>
      <p:sp>
        <p:nvSpPr>
          <p:cNvPr id="29" name="Textfeld 28"/>
          <p:cNvSpPr txBox="1"/>
          <p:nvPr/>
        </p:nvSpPr>
        <p:spPr>
          <a:xfrm>
            <a:off x="0" y="482768"/>
            <a:ext cx="7038171" cy="1384995"/>
          </a:xfrm>
          <a:prstGeom prst="rect">
            <a:avLst/>
          </a:prstGeom>
          <a:noFill/>
        </p:spPr>
        <p:txBody>
          <a:bodyPr wrap="square" rtlCol="0">
            <a:spAutoFit/>
          </a:bodyPr>
          <a:lstStyle/>
          <a:p>
            <a:r>
              <a:rPr lang="de-AT" sz="1400" dirty="0" smtClean="0"/>
              <a:t>Ein Drehzylinderstumpf ist in Grund- und Aufriss gegeben. </a:t>
            </a:r>
          </a:p>
          <a:p>
            <a:pPr marL="285750" indent="-285750">
              <a:buFont typeface="Symbol" panose="05050102010706020507" pitchFamily="18" charset="2"/>
              <a:buChar char="-"/>
            </a:pPr>
            <a:r>
              <a:rPr lang="de-AT" sz="1400" dirty="0" smtClean="0"/>
              <a:t>Konstruiere den Zylinderstumpf in Solid Edge Blechteil als Konturlappen. </a:t>
            </a:r>
          </a:p>
          <a:p>
            <a:pPr marL="285750" indent="-285750">
              <a:buFont typeface="Symbol" panose="05050102010706020507" pitchFamily="18" charset="2"/>
              <a:buChar char="-"/>
            </a:pPr>
            <a:r>
              <a:rPr lang="de-AT" sz="1400" dirty="0" smtClean="0"/>
              <a:t>Konstruiere die </a:t>
            </a:r>
            <a:r>
              <a:rPr lang="de-AT" sz="1400" dirty="0"/>
              <a:t>A</a:t>
            </a:r>
            <a:r>
              <a:rPr lang="de-AT" sz="1400" dirty="0" smtClean="0"/>
              <a:t>bwicklung des Zylinderstumpfmantels in SE Blechteil und speichere die Datei. </a:t>
            </a:r>
          </a:p>
          <a:p>
            <a:pPr marL="285750" indent="-285750">
              <a:buFont typeface="Symbol" panose="05050102010706020507" pitchFamily="18" charset="2"/>
              <a:buChar char="-"/>
            </a:pPr>
            <a:r>
              <a:rPr lang="de-AT" sz="1400" dirty="0" smtClean="0"/>
              <a:t>Erzeuge die Zeichnungsableitung der </a:t>
            </a:r>
            <a:r>
              <a:rPr lang="de-AT" sz="1400" dirty="0"/>
              <a:t>D</a:t>
            </a:r>
            <a:r>
              <a:rPr lang="de-AT" sz="1400" dirty="0" smtClean="0"/>
              <a:t>atei, wie sie unten abgebildet ist. Füge auch die Abwicklung in die Zeichnungsableitung ein. </a:t>
            </a:r>
            <a:endParaRPr lang="de-AT" sz="1400" dirty="0"/>
          </a:p>
        </p:txBody>
      </p:sp>
      <p:grpSp>
        <p:nvGrpSpPr>
          <p:cNvPr id="30" name="Gruppieren 29"/>
          <p:cNvGrpSpPr/>
          <p:nvPr/>
        </p:nvGrpSpPr>
        <p:grpSpPr>
          <a:xfrm>
            <a:off x="7038171" y="568293"/>
            <a:ext cx="2034329" cy="3201013"/>
            <a:chOff x="1081894" y="2008740"/>
            <a:chExt cx="2817552" cy="4433414"/>
          </a:xfrm>
        </p:grpSpPr>
        <p:sp>
          <p:nvSpPr>
            <p:cNvPr id="31" name="Line 18"/>
            <p:cNvSpPr>
              <a:spLocks noChangeShapeType="1"/>
            </p:cNvSpPr>
            <p:nvPr/>
          </p:nvSpPr>
          <p:spPr bwMode="auto">
            <a:xfrm flipH="1">
              <a:off x="1453376" y="4085289"/>
              <a:ext cx="2081904"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2" name="Line 19"/>
            <p:cNvSpPr>
              <a:spLocks noChangeShapeType="1"/>
            </p:cNvSpPr>
            <p:nvPr/>
          </p:nvSpPr>
          <p:spPr bwMode="auto">
            <a:xfrm flipV="1">
              <a:off x="3535280" y="3671586"/>
              <a:ext cx="0" cy="41370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3" name="Line 20"/>
            <p:cNvSpPr>
              <a:spLocks noChangeShapeType="1"/>
            </p:cNvSpPr>
            <p:nvPr/>
          </p:nvSpPr>
          <p:spPr bwMode="auto">
            <a:xfrm>
              <a:off x="1453376" y="2008740"/>
              <a:ext cx="2081904" cy="166284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4" name="Line 21"/>
            <p:cNvSpPr>
              <a:spLocks noChangeShapeType="1"/>
            </p:cNvSpPr>
            <p:nvPr/>
          </p:nvSpPr>
          <p:spPr bwMode="auto">
            <a:xfrm>
              <a:off x="1453376" y="2008740"/>
              <a:ext cx="0" cy="207654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5" name="Line 477"/>
            <p:cNvSpPr>
              <a:spLocks noChangeShapeType="1"/>
            </p:cNvSpPr>
            <p:nvPr/>
          </p:nvSpPr>
          <p:spPr bwMode="auto">
            <a:xfrm>
              <a:off x="2493659" y="2837919"/>
              <a:ext cx="0" cy="1245916"/>
            </a:xfrm>
            <a:prstGeom prst="line">
              <a:avLst/>
            </a:prstGeom>
            <a:noFill/>
            <a:ln w="9525" cap="rnd">
              <a:solidFill>
                <a:schemeClr val="tx1"/>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6" name="Line 479"/>
            <p:cNvSpPr>
              <a:spLocks noChangeShapeType="1"/>
            </p:cNvSpPr>
            <p:nvPr/>
          </p:nvSpPr>
          <p:spPr bwMode="auto">
            <a:xfrm flipH="1">
              <a:off x="2233923" y="5404052"/>
              <a:ext cx="519472"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7" name="Line 480"/>
            <p:cNvSpPr>
              <a:spLocks noChangeShapeType="1"/>
            </p:cNvSpPr>
            <p:nvPr/>
          </p:nvSpPr>
          <p:spPr bwMode="auto">
            <a:xfrm>
              <a:off x="2493659" y="5145655"/>
              <a:ext cx="0" cy="518133"/>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8" name="Line 481"/>
            <p:cNvSpPr>
              <a:spLocks noChangeShapeType="1"/>
            </p:cNvSpPr>
            <p:nvPr/>
          </p:nvSpPr>
          <p:spPr bwMode="auto">
            <a:xfrm flipH="1">
              <a:off x="1241838" y="2008740"/>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9" name="Rectangle 483"/>
            <p:cNvSpPr>
              <a:spLocks noChangeArrowheads="1"/>
            </p:cNvSpPr>
            <p:nvPr/>
          </p:nvSpPr>
          <p:spPr bwMode="auto">
            <a:xfrm rot="16200000">
              <a:off x="1046788" y="2951334"/>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100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40" name="Line 493"/>
            <p:cNvSpPr>
              <a:spLocks noChangeShapeType="1"/>
            </p:cNvSpPr>
            <p:nvPr/>
          </p:nvSpPr>
          <p:spPr bwMode="auto">
            <a:xfrm>
              <a:off x="1307442" y="2008740"/>
              <a:ext cx="0" cy="2076549"/>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1" name="Line 494"/>
            <p:cNvSpPr>
              <a:spLocks noChangeShapeType="1"/>
            </p:cNvSpPr>
            <p:nvPr/>
          </p:nvSpPr>
          <p:spPr bwMode="auto">
            <a:xfrm>
              <a:off x="3532602" y="4085289"/>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2" name="Line 495"/>
            <p:cNvSpPr>
              <a:spLocks noChangeShapeType="1"/>
            </p:cNvSpPr>
            <p:nvPr/>
          </p:nvSpPr>
          <p:spPr bwMode="auto">
            <a:xfrm>
              <a:off x="3532602" y="3670247"/>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3" name="Rectangle 496"/>
            <p:cNvSpPr>
              <a:spLocks noChangeArrowheads="1"/>
            </p:cNvSpPr>
            <p:nvPr/>
          </p:nvSpPr>
          <p:spPr bwMode="auto">
            <a:xfrm rot="16200000">
              <a:off x="3584205" y="375665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20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44" name="Line 505"/>
            <p:cNvSpPr>
              <a:spLocks noChangeShapeType="1"/>
            </p:cNvSpPr>
            <p:nvPr/>
          </p:nvSpPr>
          <p:spPr bwMode="auto">
            <a:xfrm flipV="1">
              <a:off x="3833843" y="3670247"/>
              <a:ext cx="0" cy="415042"/>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5" name="Rectangle 506"/>
            <p:cNvSpPr>
              <a:spLocks noChangeArrowheads="1"/>
            </p:cNvSpPr>
            <p:nvPr/>
          </p:nvSpPr>
          <p:spPr bwMode="auto">
            <a:xfrm rot="19380000">
              <a:off x="3393459" y="4363816"/>
              <a:ext cx="3238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R 50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46" name="Line 508"/>
            <p:cNvSpPr>
              <a:spLocks noChangeShapeType="1"/>
            </p:cNvSpPr>
            <p:nvPr/>
          </p:nvSpPr>
          <p:spPr bwMode="auto">
            <a:xfrm flipV="1">
              <a:off x="2493659" y="4783296"/>
              <a:ext cx="822767" cy="620756"/>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7" name="Line 481"/>
            <p:cNvSpPr>
              <a:spLocks noChangeShapeType="1"/>
            </p:cNvSpPr>
            <p:nvPr/>
          </p:nvSpPr>
          <p:spPr bwMode="auto">
            <a:xfrm flipH="1">
              <a:off x="1241231" y="4084658"/>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8" name="Line 508"/>
            <p:cNvSpPr>
              <a:spLocks noChangeShapeType="1"/>
            </p:cNvSpPr>
            <p:nvPr/>
          </p:nvSpPr>
          <p:spPr bwMode="auto">
            <a:xfrm flipV="1">
              <a:off x="3327128" y="4383618"/>
              <a:ext cx="520087" cy="392392"/>
            </a:xfrm>
            <a:prstGeom prst="line">
              <a:avLst/>
            </a:prstGeom>
            <a:noFill/>
            <a:ln w="9525" cap="rnd">
              <a:solidFill>
                <a:srgbClr val="008080"/>
              </a:solidFill>
              <a:prstDash val="solid"/>
              <a:round/>
              <a:headEnd type="triangle" w="sm" len="lg"/>
              <a:tailEnd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49" name="Ellipse 48"/>
            <p:cNvSpPr/>
            <p:nvPr/>
          </p:nvSpPr>
          <p:spPr>
            <a:xfrm>
              <a:off x="1456607" y="4365226"/>
              <a:ext cx="2076928" cy="20769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 name="Titel 2"/>
          <p:cNvSpPr>
            <a:spLocks noGrp="1"/>
          </p:cNvSpPr>
          <p:nvPr>
            <p:ph type="title"/>
          </p:nvPr>
        </p:nvSpPr>
        <p:spPr/>
        <p:txBody>
          <a:bodyPr/>
          <a:lstStyle/>
          <a:p>
            <a:r>
              <a:rPr lang="de-AT" sz="2600" dirty="0" smtClean="0"/>
              <a:t>Beispiel: </a:t>
            </a:r>
            <a:r>
              <a:rPr lang="de-AT" sz="2600" dirty="0"/>
              <a:t>Netz eines Zylinderstumpfes mit Solid </a:t>
            </a:r>
            <a:r>
              <a:rPr lang="de-AT" sz="2600" dirty="0" smtClean="0"/>
              <a:t>Edge ST8</a:t>
            </a:r>
            <a:endParaRPr lang="de-AT" sz="2600" dirty="0"/>
          </a:p>
        </p:txBody>
      </p:sp>
      <p:sp>
        <p:nvSpPr>
          <p:cNvPr id="9" name="Textfeld 8"/>
          <p:cNvSpPr txBox="1"/>
          <p:nvPr/>
        </p:nvSpPr>
        <p:spPr>
          <a:xfrm>
            <a:off x="0" y="2114563"/>
            <a:ext cx="9144000" cy="369332"/>
          </a:xfrm>
          <a:prstGeom prst="rect">
            <a:avLst/>
          </a:prstGeom>
          <a:noFill/>
        </p:spPr>
        <p:txBody>
          <a:bodyPr wrap="square" rtlCol="0">
            <a:spAutoFit/>
          </a:bodyPr>
          <a:lstStyle/>
          <a:p>
            <a:r>
              <a:rPr lang="de-DE" dirty="0" smtClean="0"/>
              <a:t>Gehe zur Registerkarte </a:t>
            </a:r>
            <a:r>
              <a:rPr lang="de-DE" dirty="0"/>
              <a:t>Extras/ Befehlsgruppe </a:t>
            </a:r>
            <a:r>
              <a:rPr lang="de-DE" dirty="0" smtClean="0"/>
              <a:t>Modell/ Befehl </a:t>
            </a:r>
            <a:r>
              <a:rPr lang="de-DE" dirty="0"/>
              <a:t>Abwicklung</a:t>
            </a:r>
            <a:r>
              <a:rPr lang="de-DE" dirty="0" smtClean="0"/>
              <a:t>.</a:t>
            </a:r>
            <a:endParaRPr lang="de-AT" dirty="0"/>
          </a:p>
        </p:txBody>
      </p:sp>
      <p:sp>
        <p:nvSpPr>
          <p:cNvPr id="10" name="Textfeld 9"/>
          <p:cNvSpPr txBox="1"/>
          <p:nvPr/>
        </p:nvSpPr>
        <p:spPr>
          <a:xfrm>
            <a:off x="0" y="1819985"/>
            <a:ext cx="9144000" cy="369332"/>
          </a:xfrm>
          <a:prstGeom prst="rect">
            <a:avLst/>
          </a:prstGeom>
          <a:noFill/>
        </p:spPr>
        <p:txBody>
          <a:bodyPr wrap="square" rtlCol="0">
            <a:spAutoFit/>
          </a:bodyPr>
          <a:lstStyle/>
          <a:p>
            <a:r>
              <a:rPr lang="de-AT" b="1" dirty="0" smtClean="0"/>
              <a:t>Abwicklung:</a:t>
            </a:r>
            <a:endParaRPr lang="de-AT" b="1" dirty="0"/>
          </a:p>
        </p:txBody>
      </p:sp>
      <p:sp>
        <p:nvSpPr>
          <p:cNvPr id="11" name="Textfeld 10"/>
          <p:cNvSpPr txBox="1"/>
          <p:nvPr/>
        </p:nvSpPr>
        <p:spPr>
          <a:xfrm>
            <a:off x="0" y="2663915"/>
            <a:ext cx="7153216" cy="1477328"/>
          </a:xfrm>
          <a:prstGeom prst="rect">
            <a:avLst/>
          </a:prstGeom>
          <a:noFill/>
        </p:spPr>
        <p:txBody>
          <a:bodyPr wrap="square" rtlCol="0">
            <a:spAutoFit/>
          </a:bodyPr>
          <a:lstStyle/>
          <a:p>
            <a:r>
              <a:rPr lang="de-DE" dirty="0" smtClean="0"/>
              <a:t>                                   In der Taskleiste wirst du aufgefordert eine Fläche zu </a:t>
            </a:r>
            <a:r>
              <a:rPr lang="de-DE" dirty="0"/>
              <a:t>wählen, die nach oben ausgerichtet werden </a:t>
            </a:r>
            <a:r>
              <a:rPr lang="de-DE" dirty="0" smtClean="0"/>
              <a:t>soll. Für die Erstellung des Netzes ist es egal, welche Fläche du jetzt anklickst! Wähle z. B. die Innenfläche des Zylinders, dann wird die Schnittkurve beim Netz oben sein.</a:t>
            </a:r>
            <a:endParaRPr lang="de-AT" dirty="0"/>
          </a:p>
        </p:txBody>
      </p:sp>
      <p:sp>
        <p:nvSpPr>
          <p:cNvPr id="12" name="Textfeld 11"/>
          <p:cNvSpPr txBox="1"/>
          <p:nvPr/>
        </p:nvSpPr>
        <p:spPr>
          <a:xfrm>
            <a:off x="0" y="4170855"/>
            <a:ext cx="9144000" cy="923330"/>
          </a:xfrm>
          <a:prstGeom prst="rect">
            <a:avLst/>
          </a:prstGeom>
          <a:noFill/>
        </p:spPr>
        <p:txBody>
          <a:bodyPr wrap="square" rtlCol="0">
            <a:spAutoFit/>
          </a:bodyPr>
          <a:lstStyle/>
          <a:p>
            <a:r>
              <a:rPr lang="de-DE" dirty="0" smtClean="0"/>
              <a:t>                                 Nun wird verlangt eine </a:t>
            </a:r>
            <a:r>
              <a:rPr lang="de-DE" dirty="0"/>
              <a:t>Kante </a:t>
            </a:r>
            <a:r>
              <a:rPr lang="de-DE" dirty="0" smtClean="0"/>
              <a:t>und den </a:t>
            </a:r>
            <a:r>
              <a:rPr lang="de-DE" dirty="0"/>
              <a:t>U</a:t>
            </a:r>
            <a:r>
              <a:rPr lang="de-DE" dirty="0" smtClean="0"/>
              <a:t>rsprung zu wählen.  Diese wird </a:t>
            </a:r>
            <a:r>
              <a:rPr lang="de-DE" dirty="0"/>
              <a:t>dann beim gezeichneten Netz parallel zur x-Ache ausgerichtet wird</a:t>
            </a:r>
            <a:r>
              <a:rPr lang="de-DE" dirty="0" smtClean="0"/>
              <a:t>. Klick hier auf den </a:t>
            </a:r>
            <a:r>
              <a:rPr lang="de-DE" dirty="0"/>
              <a:t>B</a:t>
            </a:r>
            <a:r>
              <a:rPr lang="de-DE" dirty="0" smtClean="0"/>
              <a:t>asiskreis außen.</a:t>
            </a:r>
            <a:endParaRPr lang="de-AT" dirty="0"/>
          </a:p>
        </p:txBody>
      </p:sp>
      <p:pic>
        <p:nvPicPr>
          <p:cNvPr id="13" name="Grafik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50" y="2597902"/>
            <a:ext cx="2181225" cy="400050"/>
          </a:xfrm>
          <a:prstGeom prst="rect">
            <a:avLst/>
          </a:prstGeom>
        </p:spPr>
      </p:pic>
      <p:pic>
        <p:nvPicPr>
          <p:cNvPr id="14" name="Grafik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186699"/>
            <a:ext cx="2143125" cy="381000"/>
          </a:xfrm>
          <a:prstGeom prst="rect">
            <a:avLst/>
          </a:prstGeom>
        </p:spPr>
      </p:pic>
      <p:pic>
        <p:nvPicPr>
          <p:cNvPr id="2" name="Grafik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46775" y="4745310"/>
            <a:ext cx="5924550" cy="1924050"/>
          </a:xfrm>
          <a:prstGeom prst="rect">
            <a:avLst/>
          </a:prstGeom>
        </p:spPr>
      </p:pic>
      <p:sp>
        <p:nvSpPr>
          <p:cNvPr id="3" name="Textfeld 2"/>
          <p:cNvSpPr txBox="1"/>
          <p:nvPr/>
        </p:nvSpPr>
        <p:spPr>
          <a:xfrm>
            <a:off x="0" y="5060345"/>
            <a:ext cx="2200375" cy="646331"/>
          </a:xfrm>
          <a:prstGeom prst="rect">
            <a:avLst/>
          </a:prstGeom>
          <a:noFill/>
        </p:spPr>
        <p:txBody>
          <a:bodyPr wrap="square" rtlCol="0">
            <a:spAutoFit/>
          </a:bodyPr>
          <a:lstStyle/>
          <a:p>
            <a:r>
              <a:rPr lang="de-AT" dirty="0" smtClean="0"/>
              <a:t>Speichere die Datei.</a:t>
            </a:r>
            <a:endParaRPr lang="de-AT" dirty="0"/>
          </a:p>
        </p:txBody>
      </p:sp>
      <p:sp>
        <p:nvSpPr>
          <p:cNvPr id="15" name="Textfeld 14"/>
          <p:cNvSpPr txBox="1"/>
          <p:nvPr/>
        </p:nvSpPr>
        <p:spPr>
          <a:xfrm>
            <a:off x="0" y="482768"/>
            <a:ext cx="7038171" cy="1384995"/>
          </a:xfrm>
          <a:prstGeom prst="rect">
            <a:avLst/>
          </a:prstGeom>
          <a:noFill/>
        </p:spPr>
        <p:txBody>
          <a:bodyPr wrap="square" rtlCol="0">
            <a:spAutoFit/>
          </a:bodyPr>
          <a:lstStyle/>
          <a:p>
            <a:r>
              <a:rPr lang="de-AT" sz="1400" dirty="0" smtClean="0"/>
              <a:t>Ein Drehzylinderstumpf ist in Grund- und Aufriss gegeben. </a:t>
            </a:r>
          </a:p>
          <a:p>
            <a:pPr marL="285750" indent="-285750">
              <a:buFont typeface="Symbol" panose="05050102010706020507" pitchFamily="18" charset="2"/>
              <a:buChar char="-"/>
            </a:pPr>
            <a:r>
              <a:rPr lang="de-AT" sz="1400" dirty="0" smtClean="0"/>
              <a:t>Konstruiere den Zylinderstumpf in Solid Edge Blechteil als Konturlappen. </a:t>
            </a:r>
          </a:p>
          <a:p>
            <a:pPr marL="285750" indent="-285750">
              <a:buFont typeface="Symbol" panose="05050102010706020507" pitchFamily="18" charset="2"/>
              <a:buChar char="-"/>
            </a:pPr>
            <a:r>
              <a:rPr lang="de-AT" sz="1400" dirty="0" smtClean="0"/>
              <a:t>Konstruiere die </a:t>
            </a:r>
            <a:r>
              <a:rPr lang="de-AT" sz="1400" dirty="0"/>
              <a:t>A</a:t>
            </a:r>
            <a:r>
              <a:rPr lang="de-AT" sz="1400" dirty="0" smtClean="0"/>
              <a:t>bwicklung des Zylinderstumpfmantels in SE Blechteil und speichere die Datei. </a:t>
            </a:r>
          </a:p>
          <a:p>
            <a:pPr marL="285750" indent="-285750">
              <a:buFont typeface="Symbol" panose="05050102010706020507" pitchFamily="18" charset="2"/>
              <a:buChar char="-"/>
            </a:pPr>
            <a:r>
              <a:rPr lang="de-AT" sz="1400" dirty="0" smtClean="0"/>
              <a:t>Erzeuge die Zeichnungsableitung der </a:t>
            </a:r>
            <a:r>
              <a:rPr lang="de-AT" sz="1400" dirty="0"/>
              <a:t>D</a:t>
            </a:r>
            <a:r>
              <a:rPr lang="de-AT" sz="1400" dirty="0" smtClean="0"/>
              <a:t>atei, wie sie unten abgebildet ist. Füge auch die Abwicklung in die Zeichnungsableitung ein. </a:t>
            </a:r>
            <a:endParaRPr lang="de-AT" sz="1400" dirty="0"/>
          </a:p>
        </p:txBody>
      </p:sp>
      <p:grpSp>
        <p:nvGrpSpPr>
          <p:cNvPr id="16" name="Gruppieren 15"/>
          <p:cNvGrpSpPr/>
          <p:nvPr/>
        </p:nvGrpSpPr>
        <p:grpSpPr>
          <a:xfrm>
            <a:off x="7038171" y="568293"/>
            <a:ext cx="2034329" cy="3201013"/>
            <a:chOff x="1081894" y="2008740"/>
            <a:chExt cx="2817552" cy="4433414"/>
          </a:xfrm>
        </p:grpSpPr>
        <p:sp>
          <p:nvSpPr>
            <p:cNvPr id="17" name="Line 18"/>
            <p:cNvSpPr>
              <a:spLocks noChangeShapeType="1"/>
            </p:cNvSpPr>
            <p:nvPr/>
          </p:nvSpPr>
          <p:spPr bwMode="auto">
            <a:xfrm flipH="1">
              <a:off x="1453376" y="4085289"/>
              <a:ext cx="2081904"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8" name="Line 19"/>
            <p:cNvSpPr>
              <a:spLocks noChangeShapeType="1"/>
            </p:cNvSpPr>
            <p:nvPr/>
          </p:nvSpPr>
          <p:spPr bwMode="auto">
            <a:xfrm flipV="1">
              <a:off x="3535280" y="3671586"/>
              <a:ext cx="0" cy="41370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9" name="Line 20"/>
            <p:cNvSpPr>
              <a:spLocks noChangeShapeType="1"/>
            </p:cNvSpPr>
            <p:nvPr/>
          </p:nvSpPr>
          <p:spPr bwMode="auto">
            <a:xfrm>
              <a:off x="1453376" y="2008740"/>
              <a:ext cx="2081904" cy="166284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0" name="Line 21"/>
            <p:cNvSpPr>
              <a:spLocks noChangeShapeType="1"/>
            </p:cNvSpPr>
            <p:nvPr/>
          </p:nvSpPr>
          <p:spPr bwMode="auto">
            <a:xfrm>
              <a:off x="1453376" y="2008740"/>
              <a:ext cx="0" cy="207654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1" name="Line 477"/>
            <p:cNvSpPr>
              <a:spLocks noChangeShapeType="1"/>
            </p:cNvSpPr>
            <p:nvPr/>
          </p:nvSpPr>
          <p:spPr bwMode="auto">
            <a:xfrm>
              <a:off x="2493659" y="2837919"/>
              <a:ext cx="0" cy="1245916"/>
            </a:xfrm>
            <a:prstGeom prst="line">
              <a:avLst/>
            </a:prstGeom>
            <a:noFill/>
            <a:ln w="9525" cap="rnd">
              <a:solidFill>
                <a:schemeClr val="tx1"/>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2" name="Line 479"/>
            <p:cNvSpPr>
              <a:spLocks noChangeShapeType="1"/>
            </p:cNvSpPr>
            <p:nvPr/>
          </p:nvSpPr>
          <p:spPr bwMode="auto">
            <a:xfrm flipH="1">
              <a:off x="2233923" y="5404052"/>
              <a:ext cx="519472"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3" name="Line 480"/>
            <p:cNvSpPr>
              <a:spLocks noChangeShapeType="1"/>
            </p:cNvSpPr>
            <p:nvPr/>
          </p:nvSpPr>
          <p:spPr bwMode="auto">
            <a:xfrm>
              <a:off x="2493659" y="5145655"/>
              <a:ext cx="0" cy="518133"/>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4" name="Line 481"/>
            <p:cNvSpPr>
              <a:spLocks noChangeShapeType="1"/>
            </p:cNvSpPr>
            <p:nvPr/>
          </p:nvSpPr>
          <p:spPr bwMode="auto">
            <a:xfrm flipH="1">
              <a:off x="1241838" y="2008740"/>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5" name="Rectangle 483"/>
            <p:cNvSpPr>
              <a:spLocks noChangeArrowheads="1"/>
            </p:cNvSpPr>
            <p:nvPr/>
          </p:nvSpPr>
          <p:spPr bwMode="auto">
            <a:xfrm rot="16200000">
              <a:off x="1046788" y="2951334"/>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100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6" name="Line 493"/>
            <p:cNvSpPr>
              <a:spLocks noChangeShapeType="1"/>
            </p:cNvSpPr>
            <p:nvPr/>
          </p:nvSpPr>
          <p:spPr bwMode="auto">
            <a:xfrm>
              <a:off x="1307442" y="2008740"/>
              <a:ext cx="0" cy="2076549"/>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7" name="Line 494"/>
            <p:cNvSpPr>
              <a:spLocks noChangeShapeType="1"/>
            </p:cNvSpPr>
            <p:nvPr/>
          </p:nvSpPr>
          <p:spPr bwMode="auto">
            <a:xfrm>
              <a:off x="3532602" y="4085289"/>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8" name="Line 495"/>
            <p:cNvSpPr>
              <a:spLocks noChangeShapeType="1"/>
            </p:cNvSpPr>
            <p:nvPr/>
          </p:nvSpPr>
          <p:spPr bwMode="auto">
            <a:xfrm>
              <a:off x="3532602" y="3670247"/>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9" name="Rectangle 496"/>
            <p:cNvSpPr>
              <a:spLocks noChangeArrowheads="1"/>
            </p:cNvSpPr>
            <p:nvPr/>
          </p:nvSpPr>
          <p:spPr bwMode="auto">
            <a:xfrm rot="16200000">
              <a:off x="3584205" y="375665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20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30" name="Line 505"/>
            <p:cNvSpPr>
              <a:spLocks noChangeShapeType="1"/>
            </p:cNvSpPr>
            <p:nvPr/>
          </p:nvSpPr>
          <p:spPr bwMode="auto">
            <a:xfrm flipV="1">
              <a:off x="3833843" y="3670247"/>
              <a:ext cx="0" cy="415042"/>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1" name="Rectangle 506"/>
            <p:cNvSpPr>
              <a:spLocks noChangeArrowheads="1"/>
            </p:cNvSpPr>
            <p:nvPr/>
          </p:nvSpPr>
          <p:spPr bwMode="auto">
            <a:xfrm rot="19380000">
              <a:off x="3393459" y="4363816"/>
              <a:ext cx="3238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R 50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32" name="Line 508"/>
            <p:cNvSpPr>
              <a:spLocks noChangeShapeType="1"/>
            </p:cNvSpPr>
            <p:nvPr/>
          </p:nvSpPr>
          <p:spPr bwMode="auto">
            <a:xfrm flipV="1">
              <a:off x="2493659" y="4783296"/>
              <a:ext cx="822767" cy="620756"/>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3" name="Line 481"/>
            <p:cNvSpPr>
              <a:spLocks noChangeShapeType="1"/>
            </p:cNvSpPr>
            <p:nvPr/>
          </p:nvSpPr>
          <p:spPr bwMode="auto">
            <a:xfrm flipH="1">
              <a:off x="1241231" y="4084658"/>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4" name="Line 508"/>
            <p:cNvSpPr>
              <a:spLocks noChangeShapeType="1"/>
            </p:cNvSpPr>
            <p:nvPr/>
          </p:nvSpPr>
          <p:spPr bwMode="auto">
            <a:xfrm flipV="1">
              <a:off x="3327128" y="4383618"/>
              <a:ext cx="520087" cy="392392"/>
            </a:xfrm>
            <a:prstGeom prst="line">
              <a:avLst/>
            </a:prstGeom>
            <a:noFill/>
            <a:ln w="9525" cap="rnd">
              <a:solidFill>
                <a:srgbClr val="008080"/>
              </a:solidFill>
              <a:prstDash val="solid"/>
              <a:round/>
              <a:headEnd type="triangle" w="sm" len="lg"/>
              <a:tailEnd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5" name="Ellipse 34"/>
            <p:cNvSpPr/>
            <p:nvPr/>
          </p:nvSpPr>
          <p:spPr>
            <a:xfrm>
              <a:off x="1456607" y="4365226"/>
              <a:ext cx="2076928" cy="20769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extLst>
      <p:ext uri="{BB962C8B-B14F-4D97-AF65-F5344CB8AC3E}">
        <p14:creationId xmlns:p14="http://schemas.microsoft.com/office/powerpoint/2010/main" val="33109164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 name="Titel 2"/>
          <p:cNvSpPr>
            <a:spLocks noGrp="1"/>
          </p:cNvSpPr>
          <p:nvPr>
            <p:ph type="title"/>
          </p:nvPr>
        </p:nvSpPr>
        <p:spPr/>
        <p:txBody>
          <a:bodyPr/>
          <a:lstStyle/>
          <a:p>
            <a:r>
              <a:rPr lang="de-AT" sz="2600" dirty="0" smtClean="0"/>
              <a:t>Beispiel: </a:t>
            </a:r>
            <a:r>
              <a:rPr lang="de-AT" sz="2600" dirty="0"/>
              <a:t>Netz eines Zylinderstumpfes mit Solid </a:t>
            </a:r>
            <a:r>
              <a:rPr lang="de-AT" sz="2600" dirty="0" smtClean="0"/>
              <a:t>Edge ST8</a:t>
            </a:r>
            <a:endParaRPr lang="de-AT" sz="2600" dirty="0"/>
          </a:p>
        </p:txBody>
      </p:sp>
      <p:sp>
        <p:nvSpPr>
          <p:cNvPr id="4" name="Textfeld 3"/>
          <p:cNvSpPr txBox="1"/>
          <p:nvPr/>
        </p:nvSpPr>
        <p:spPr>
          <a:xfrm>
            <a:off x="0" y="1844533"/>
            <a:ext cx="9144000" cy="369332"/>
          </a:xfrm>
          <a:prstGeom prst="rect">
            <a:avLst/>
          </a:prstGeom>
          <a:noFill/>
        </p:spPr>
        <p:txBody>
          <a:bodyPr wrap="square" rtlCol="0">
            <a:spAutoFit/>
          </a:bodyPr>
          <a:lstStyle/>
          <a:p>
            <a:r>
              <a:rPr lang="de-AT" b="1" dirty="0" smtClean="0"/>
              <a:t>Einfügen der Abwicklung in die Zeichnungsableitung:</a:t>
            </a:r>
            <a:endParaRPr lang="de-AT" b="1" dirty="0"/>
          </a:p>
        </p:txBody>
      </p:sp>
      <p:sp>
        <p:nvSpPr>
          <p:cNvPr id="5" name="Textfeld 4"/>
          <p:cNvSpPr txBox="1"/>
          <p:nvPr/>
        </p:nvSpPr>
        <p:spPr>
          <a:xfrm>
            <a:off x="0" y="2213865"/>
            <a:ext cx="9144000" cy="369332"/>
          </a:xfrm>
          <a:prstGeom prst="rect">
            <a:avLst/>
          </a:prstGeom>
          <a:noFill/>
        </p:spPr>
        <p:txBody>
          <a:bodyPr wrap="square" rtlCol="0">
            <a:spAutoFit/>
          </a:bodyPr>
          <a:lstStyle/>
          <a:p>
            <a:r>
              <a:rPr lang="de-AT" dirty="0" smtClean="0"/>
              <a:t>Öffne die Zeichnungsumgebung in SE. </a:t>
            </a:r>
            <a:endParaRPr lang="de-AT" dirty="0"/>
          </a:p>
        </p:txBody>
      </p:sp>
      <p:sp>
        <p:nvSpPr>
          <p:cNvPr id="6" name="Textfeld 5"/>
          <p:cNvSpPr txBox="1"/>
          <p:nvPr/>
        </p:nvSpPr>
        <p:spPr>
          <a:xfrm>
            <a:off x="0" y="2583197"/>
            <a:ext cx="7230021" cy="1200329"/>
          </a:xfrm>
          <a:prstGeom prst="rect">
            <a:avLst/>
          </a:prstGeom>
          <a:noFill/>
        </p:spPr>
        <p:txBody>
          <a:bodyPr wrap="square" rtlCol="0">
            <a:spAutoFit/>
          </a:bodyPr>
          <a:lstStyle/>
          <a:p>
            <a:r>
              <a:rPr lang="de-AT" dirty="0" smtClean="0"/>
              <a:t>     Wähle Registerkarte Home/ </a:t>
            </a:r>
            <a:r>
              <a:rPr lang="de-AT" dirty="0"/>
              <a:t>B</a:t>
            </a:r>
            <a:r>
              <a:rPr lang="de-AT" dirty="0" smtClean="0"/>
              <a:t>efehlsgruppe Zeichnungsansichten/ Befehl Ansichtsassistent und öffne die gespeicherte </a:t>
            </a:r>
            <a:r>
              <a:rPr lang="de-AT" dirty="0"/>
              <a:t>D</a:t>
            </a:r>
            <a:r>
              <a:rPr lang="de-AT" dirty="0" smtClean="0"/>
              <a:t>atei. Achte darauf, dass bei </a:t>
            </a:r>
            <a:r>
              <a:rPr lang="de-AT" dirty="0"/>
              <a:t>D</a:t>
            </a:r>
            <a:r>
              <a:rPr lang="de-AT" dirty="0" smtClean="0"/>
              <a:t>ateityp Sheet </a:t>
            </a:r>
            <a:r>
              <a:rPr lang="de-AT" dirty="0" err="1" smtClean="0"/>
              <a:t>Metal</a:t>
            </a:r>
            <a:r>
              <a:rPr lang="de-AT" dirty="0" smtClean="0"/>
              <a:t> </a:t>
            </a:r>
            <a:r>
              <a:rPr lang="de-AT" dirty="0" err="1" smtClean="0"/>
              <a:t>Document</a:t>
            </a:r>
            <a:r>
              <a:rPr lang="de-AT" dirty="0" smtClean="0"/>
              <a:t> …..</a:t>
            </a:r>
            <a:r>
              <a:rPr lang="de-AT" dirty="0" err="1" smtClean="0"/>
              <a:t>psm</a:t>
            </a:r>
            <a:r>
              <a:rPr lang="de-AT" dirty="0" smtClean="0"/>
              <a:t> eingestellt ist, sonst wirst du deine Datei nicht finden!</a:t>
            </a:r>
            <a:endParaRPr lang="de-AT" dirty="0"/>
          </a:p>
        </p:txBody>
      </p:sp>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95187"/>
            <a:ext cx="9144000" cy="1040190"/>
          </a:xfrm>
          <a:prstGeom prst="rect">
            <a:avLst/>
          </a:prstGeom>
        </p:spPr>
      </p:pic>
      <p:sp>
        <p:nvSpPr>
          <p:cNvPr id="8" name="Textfeld 7"/>
          <p:cNvSpPr txBox="1"/>
          <p:nvPr/>
        </p:nvSpPr>
        <p:spPr>
          <a:xfrm>
            <a:off x="-1" y="3744035"/>
            <a:ext cx="8057493" cy="646331"/>
          </a:xfrm>
          <a:prstGeom prst="rect">
            <a:avLst/>
          </a:prstGeom>
          <a:noFill/>
        </p:spPr>
        <p:txBody>
          <a:bodyPr wrap="square" rtlCol="0">
            <a:spAutoFit/>
          </a:bodyPr>
          <a:lstStyle/>
          <a:p>
            <a:r>
              <a:rPr lang="de-AT" dirty="0" smtClean="0"/>
              <a:t>Öffne die Optionen des Zeichnungsassistenten, um die Abwicklung und nicht irgendeine Ansicht einzufügen.</a:t>
            </a:r>
            <a:endParaRPr lang="de-AT" dirty="0"/>
          </a:p>
        </p:txBody>
      </p:sp>
      <p:pic>
        <p:nvPicPr>
          <p:cNvPr id="17" name="Bild 48" descr="blech6"/>
          <p:cNvPicPr/>
          <p:nvPr/>
        </p:nvPicPr>
        <p:blipFill rotWithShape="1">
          <a:blip r:embed="rId4" cstate="print"/>
          <a:srcRect b="50000"/>
          <a:stretch/>
        </p:blipFill>
        <p:spPr bwMode="auto">
          <a:xfrm>
            <a:off x="5173377" y="5435377"/>
            <a:ext cx="3457575" cy="1376362"/>
          </a:xfrm>
          <a:prstGeom prst="rect">
            <a:avLst/>
          </a:prstGeom>
          <a:noFill/>
          <a:ln w="9525">
            <a:noFill/>
            <a:miter lim="800000"/>
            <a:headEnd/>
            <a:tailEnd/>
          </a:ln>
        </p:spPr>
      </p:pic>
      <p:sp>
        <p:nvSpPr>
          <p:cNvPr id="15" name="Textfeld 14"/>
          <p:cNvSpPr txBox="1"/>
          <p:nvPr/>
        </p:nvSpPr>
        <p:spPr>
          <a:xfrm>
            <a:off x="0" y="5534943"/>
            <a:ext cx="5684985" cy="369332"/>
          </a:xfrm>
          <a:prstGeom prst="rect">
            <a:avLst/>
          </a:prstGeom>
          <a:noFill/>
        </p:spPr>
        <p:txBody>
          <a:bodyPr wrap="square" rtlCol="0">
            <a:spAutoFit/>
          </a:bodyPr>
          <a:lstStyle/>
          <a:p>
            <a:r>
              <a:rPr lang="de-AT" dirty="0" smtClean="0"/>
              <a:t>Klick nun auf Abwicklung statt auf Entwurfsteil.</a:t>
            </a:r>
            <a:endParaRPr lang="de-AT" dirty="0"/>
          </a:p>
        </p:txBody>
      </p:sp>
      <p:pic>
        <p:nvPicPr>
          <p:cNvPr id="11" name="Bild 47" descr="neu-2"/>
          <p:cNvPicPr/>
          <p:nvPr/>
        </p:nvPicPr>
        <p:blipFill>
          <a:blip r:embed="rId5" cstate="print"/>
          <a:srcRect/>
          <a:stretch>
            <a:fillRect/>
          </a:stretch>
        </p:blipFill>
        <p:spPr bwMode="auto">
          <a:xfrm>
            <a:off x="-1" y="2578670"/>
            <a:ext cx="333375" cy="323850"/>
          </a:xfrm>
          <a:prstGeom prst="rect">
            <a:avLst/>
          </a:prstGeom>
          <a:noFill/>
          <a:ln w="9525">
            <a:noFill/>
            <a:miter lim="800000"/>
            <a:headEnd/>
            <a:tailEnd/>
          </a:ln>
        </p:spPr>
      </p:pic>
      <p:sp>
        <p:nvSpPr>
          <p:cNvPr id="2" name="Rechteck 1"/>
          <p:cNvSpPr/>
          <p:nvPr/>
        </p:nvSpPr>
        <p:spPr>
          <a:xfrm>
            <a:off x="4110337" y="4374105"/>
            <a:ext cx="405045" cy="38321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feld 12"/>
          <p:cNvSpPr txBox="1"/>
          <p:nvPr/>
        </p:nvSpPr>
        <p:spPr>
          <a:xfrm>
            <a:off x="0" y="482768"/>
            <a:ext cx="7038171" cy="1384995"/>
          </a:xfrm>
          <a:prstGeom prst="rect">
            <a:avLst/>
          </a:prstGeom>
          <a:noFill/>
        </p:spPr>
        <p:txBody>
          <a:bodyPr wrap="square" rtlCol="0">
            <a:spAutoFit/>
          </a:bodyPr>
          <a:lstStyle/>
          <a:p>
            <a:r>
              <a:rPr lang="de-AT" sz="1400" dirty="0" smtClean="0"/>
              <a:t>Ein Drehzylinderstumpf ist in Grund- und Aufriss gegeben. </a:t>
            </a:r>
          </a:p>
          <a:p>
            <a:pPr marL="285750" indent="-285750">
              <a:buFont typeface="Symbol" panose="05050102010706020507" pitchFamily="18" charset="2"/>
              <a:buChar char="-"/>
            </a:pPr>
            <a:r>
              <a:rPr lang="de-AT" sz="1400" dirty="0" smtClean="0"/>
              <a:t>Konstruiere den Zylinderstumpf in Solid Edge Blechteil als Konturlappen. </a:t>
            </a:r>
          </a:p>
          <a:p>
            <a:pPr marL="285750" indent="-285750">
              <a:buFont typeface="Symbol" panose="05050102010706020507" pitchFamily="18" charset="2"/>
              <a:buChar char="-"/>
            </a:pPr>
            <a:r>
              <a:rPr lang="de-AT" sz="1400" dirty="0" smtClean="0"/>
              <a:t>Konstruiere die </a:t>
            </a:r>
            <a:r>
              <a:rPr lang="de-AT" sz="1400" dirty="0"/>
              <a:t>A</a:t>
            </a:r>
            <a:r>
              <a:rPr lang="de-AT" sz="1400" dirty="0" smtClean="0"/>
              <a:t>bwicklung des Zylinderstumpfmantels in SE Blechteil und speichere die Datei. </a:t>
            </a:r>
          </a:p>
          <a:p>
            <a:pPr marL="285750" indent="-285750">
              <a:buFont typeface="Symbol" panose="05050102010706020507" pitchFamily="18" charset="2"/>
              <a:buChar char="-"/>
            </a:pPr>
            <a:r>
              <a:rPr lang="de-AT" sz="1400" dirty="0" smtClean="0"/>
              <a:t>Erzeuge die Zeichnungsableitung der </a:t>
            </a:r>
            <a:r>
              <a:rPr lang="de-AT" sz="1400" dirty="0"/>
              <a:t>D</a:t>
            </a:r>
            <a:r>
              <a:rPr lang="de-AT" sz="1400" dirty="0" smtClean="0"/>
              <a:t>atei, wie sie unten abgebildet ist. Füge auch die Abwicklung in die Zeichnungsableitung ein. </a:t>
            </a:r>
            <a:endParaRPr lang="de-AT" sz="1400" dirty="0"/>
          </a:p>
        </p:txBody>
      </p:sp>
      <p:grpSp>
        <p:nvGrpSpPr>
          <p:cNvPr id="14" name="Gruppieren 13"/>
          <p:cNvGrpSpPr/>
          <p:nvPr/>
        </p:nvGrpSpPr>
        <p:grpSpPr>
          <a:xfrm>
            <a:off x="7038171" y="568293"/>
            <a:ext cx="2034329" cy="3201013"/>
            <a:chOff x="1081894" y="2008740"/>
            <a:chExt cx="2817552" cy="4433414"/>
          </a:xfrm>
        </p:grpSpPr>
        <p:sp>
          <p:nvSpPr>
            <p:cNvPr id="16" name="Line 18"/>
            <p:cNvSpPr>
              <a:spLocks noChangeShapeType="1"/>
            </p:cNvSpPr>
            <p:nvPr/>
          </p:nvSpPr>
          <p:spPr bwMode="auto">
            <a:xfrm flipH="1">
              <a:off x="1453376" y="4085289"/>
              <a:ext cx="2081904"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8" name="Line 19"/>
            <p:cNvSpPr>
              <a:spLocks noChangeShapeType="1"/>
            </p:cNvSpPr>
            <p:nvPr/>
          </p:nvSpPr>
          <p:spPr bwMode="auto">
            <a:xfrm flipV="1">
              <a:off x="3535280" y="3671586"/>
              <a:ext cx="0" cy="41370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9" name="Line 20"/>
            <p:cNvSpPr>
              <a:spLocks noChangeShapeType="1"/>
            </p:cNvSpPr>
            <p:nvPr/>
          </p:nvSpPr>
          <p:spPr bwMode="auto">
            <a:xfrm>
              <a:off x="1453376" y="2008740"/>
              <a:ext cx="2081904" cy="166284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0" name="Line 21"/>
            <p:cNvSpPr>
              <a:spLocks noChangeShapeType="1"/>
            </p:cNvSpPr>
            <p:nvPr/>
          </p:nvSpPr>
          <p:spPr bwMode="auto">
            <a:xfrm>
              <a:off x="1453376" y="2008740"/>
              <a:ext cx="0" cy="207654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1" name="Line 477"/>
            <p:cNvSpPr>
              <a:spLocks noChangeShapeType="1"/>
            </p:cNvSpPr>
            <p:nvPr/>
          </p:nvSpPr>
          <p:spPr bwMode="auto">
            <a:xfrm>
              <a:off x="2493659" y="2837919"/>
              <a:ext cx="0" cy="1245916"/>
            </a:xfrm>
            <a:prstGeom prst="line">
              <a:avLst/>
            </a:prstGeom>
            <a:noFill/>
            <a:ln w="9525" cap="rnd">
              <a:solidFill>
                <a:schemeClr val="tx1"/>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2" name="Line 479"/>
            <p:cNvSpPr>
              <a:spLocks noChangeShapeType="1"/>
            </p:cNvSpPr>
            <p:nvPr/>
          </p:nvSpPr>
          <p:spPr bwMode="auto">
            <a:xfrm flipH="1">
              <a:off x="2233923" y="5404052"/>
              <a:ext cx="519472"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3" name="Line 480"/>
            <p:cNvSpPr>
              <a:spLocks noChangeShapeType="1"/>
            </p:cNvSpPr>
            <p:nvPr/>
          </p:nvSpPr>
          <p:spPr bwMode="auto">
            <a:xfrm>
              <a:off x="2493659" y="5145655"/>
              <a:ext cx="0" cy="518133"/>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4" name="Line 481"/>
            <p:cNvSpPr>
              <a:spLocks noChangeShapeType="1"/>
            </p:cNvSpPr>
            <p:nvPr/>
          </p:nvSpPr>
          <p:spPr bwMode="auto">
            <a:xfrm flipH="1">
              <a:off x="1241838" y="2008740"/>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5" name="Rectangle 483"/>
            <p:cNvSpPr>
              <a:spLocks noChangeArrowheads="1"/>
            </p:cNvSpPr>
            <p:nvPr/>
          </p:nvSpPr>
          <p:spPr bwMode="auto">
            <a:xfrm rot="16200000">
              <a:off x="1046788" y="2951334"/>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100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6" name="Line 493"/>
            <p:cNvSpPr>
              <a:spLocks noChangeShapeType="1"/>
            </p:cNvSpPr>
            <p:nvPr/>
          </p:nvSpPr>
          <p:spPr bwMode="auto">
            <a:xfrm>
              <a:off x="1307442" y="2008740"/>
              <a:ext cx="0" cy="2076549"/>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7" name="Line 494"/>
            <p:cNvSpPr>
              <a:spLocks noChangeShapeType="1"/>
            </p:cNvSpPr>
            <p:nvPr/>
          </p:nvSpPr>
          <p:spPr bwMode="auto">
            <a:xfrm>
              <a:off x="3532602" y="4085289"/>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8" name="Line 495"/>
            <p:cNvSpPr>
              <a:spLocks noChangeShapeType="1"/>
            </p:cNvSpPr>
            <p:nvPr/>
          </p:nvSpPr>
          <p:spPr bwMode="auto">
            <a:xfrm>
              <a:off x="3532602" y="3670247"/>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9" name="Rectangle 496"/>
            <p:cNvSpPr>
              <a:spLocks noChangeArrowheads="1"/>
            </p:cNvSpPr>
            <p:nvPr/>
          </p:nvSpPr>
          <p:spPr bwMode="auto">
            <a:xfrm rot="16200000">
              <a:off x="3584205" y="375665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20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30" name="Line 505"/>
            <p:cNvSpPr>
              <a:spLocks noChangeShapeType="1"/>
            </p:cNvSpPr>
            <p:nvPr/>
          </p:nvSpPr>
          <p:spPr bwMode="auto">
            <a:xfrm flipV="1">
              <a:off x="3833843" y="3670247"/>
              <a:ext cx="0" cy="415042"/>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1" name="Rectangle 506"/>
            <p:cNvSpPr>
              <a:spLocks noChangeArrowheads="1"/>
            </p:cNvSpPr>
            <p:nvPr/>
          </p:nvSpPr>
          <p:spPr bwMode="auto">
            <a:xfrm rot="19380000">
              <a:off x="3393459" y="4363816"/>
              <a:ext cx="3238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R 50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32" name="Line 508"/>
            <p:cNvSpPr>
              <a:spLocks noChangeShapeType="1"/>
            </p:cNvSpPr>
            <p:nvPr/>
          </p:nvSpPr>
          <p:spPr bwMode="auto">
            <a:xfrm flipV="1">
              <a:off x="2493659" y="4783296"/>
              <a:ext cx="822767" cy="620756"/>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3" name="Line 481"/>
            <p:cNvSpPr>
              <a:spLocks noChangeShapeType="1"/>
            </p:cNvSpPr>
            <p:nvPr/>
          </p:nvSpPr>
          <p:spPr bwMode="auto">
            <a:xfrm flipH="1">
              <a:off x="1241231" y="4084658"/>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4" name="Line 508"/>
            <p:cNvSpPr>
              <a:spLocks noChangeShapeType="1"/>
            </p:cNvSpPr>
            <p:nvPr/>
          </p:nvSpPr>
          <p:spPr bwMode="auto">
            <a:xfrm flipV="1">
              <a:off x="3327128" y="4383618"/>
              <a:ext cx="520087" cy="392392"/>
            </a:xfrm>
            <a:prstGeom prst="line">
              <a:avLst/>
            </a:prstGeom>
            <a:noFill/>
            <a:ln w="9525" cap="rnd">
              <a:solidFill>
                <a:srgbClr val="008080"/>
              </a:solidFill>
              <a:prstDash val="solid"/>
              <a:round/>
              <a:headEnd type="triangle" w="sm" len="lg"/>
              <a:tailEnd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5" name="Ellipse 34"/>
            <p:cNvSpPr/>
            <p:nvPr/>
          </p:nvSpPr>
          <p:spPr>
            <a:xfrm>
              <a:off x="1456607" y="4365226"/>
              <a:ext cx="2076928" cy="20769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extLst>
      <p:ext uri="{BB962C8B-B14F-4D97-AF65-F5344CB8AC3E}">
        <p14:creationId xmlns:p14="http://schemas.microsoft.com/office/powerpoint/2010/main" val="19736232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5"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 name="Titel 2"/>
          <p:cNvSpPr>
            <a:spLocks noGrp="1"/>
          </p:cNvSpPr>
          <p:nvPr>
            <p:ph type="title"/>
          </p:nvPr>
        </p:nvSpPr>
        <p:spPr/>
        <p:txBody>
          <a:bodyPr/>
          <a:lstStyle/>
          <a:p>
            <a:r>
              <a:rPr lang="de-AT" sz="2600" dirty="0" smtClean="0"/>
              <a:t>Beispiel: </a:t>
            </a:r>
            <a:r>
              <a:rPr lang="de-AT" sz="2600" dirty="0"/>
              <a:t>Netz eines Zylinderstumpfes mit Solid </a:t>
            </a:r>
            <a:r>
              <a:rPr lang="de-AT" sz="2600" dirty="0" smtClean="0"/>
              <a:t>Edge ST8</a:t>
            </a:r>
            <a:endParaRPr lang="de-AT" sz="2600" dirty="0"/>
          </a:p>
        </p:txBody>
      </p:sp>
      <p:sp>
        <p:nvSpPr>
          <p:cNvPr id="4" name="Textfeld 3"/>
          <p:cNvSpPr txBox="1"/>
          <p:nvPr/>
        </p:nvSpPr>
        <p:spPr>
          <a:xfrm>
            <a:off x="0" y="1844533"/>
            <a:ext cx="9144000" cy="369332"/>
          </a:xfrm>
          <a:prstGeom prst="rect">
            <a:avLst/>
          </a:prstGeom>
          <a:noFill/>
        </p:spPr>
        <p:txBody>
          <a:bodyPr wrap="square" rtlCol="0">
            <a:spAutoFit/>
          </a:bodyPr>
          <a:lstStyle/>
          <a:p>
            <a:r>
              <a:rPr lang="de-AT" b="1" dirty="0" smtClean="0"/>
              <a:t>Einfügen der Abwicklung in die Zeichnungsableitung:</a:t>
            </a:r>
            <a:endParaRPr lang="de-AT" b="1" dirty="0"/>
          </a:p>
        </p:txBody>
      </p:sp>
      <p:sp>
        <p:nvSpPr>
          <p:cNvPr id="13" name="Textfeld 12"/>
          <p:cNvSpPr txBox="1"/>
          <p:nvPr/>
        </p:nvSpPr>
        <p:spPr>
          <a:xfrm>
            <a:off x="0" y="482768"/>
            <a:ext cx="7038171" cy="1384995"/>
          </a:xfrm>
          <a:prstGeom prst="rect">
            <a:avLst/>
          </a:prstGeom>
          <a:noFill/>
        </p:spPr>
        <p:txBody>
          <a:bodyPr wrap="square" rtlCol="0">
            <a:spAutoFit/>
          </a:bodyPr>
          <a:lstStyle/>
          <a:p>
            <a:r>
              <a:rPr lang="de-AT" sz="1400" dirty="0" smtClean="0"/>
              <a:t>Ein Drehzylinderstumpf ist in Grund- und Aufriss gegeben. </a:t>
            </a:r>
          </a:p>
          <a:p>
            <a:pPr marL="285750" indent="-285750">
              <a:buFont typeface="Symbol" panose="05050102010706020507" pitchFamily="18" charset="2"/>
              <a:buChar char="-"/>
            </a:pPr>
            <a:r>
              <a:rPr lang="de-AT" sz="1400" dirty="0" smtClean="0"/>
              <a:t>Konstruiere den Zylinderstumpf in Solid Edge Blechteil als Konturlappen. </a:t>
            </a:r>
          </a:p>
          <a:p>
            <a:pPr marL="285750" indent="-285750">
              <a:buFont typeface="Symbol" panose="05050102010706020507" pitchFamily="18" charset="2"/>
              <a:buChar char="-"/>
            </a:pPr>
            <a:r>
              <a:rPr lang="de-AT" sz="1400" dirty="0" smtClean="0"/>
              <a:t>Konstruiere die </a:t>
            </a:r>
            <a:r>
              <a:rPr lang="de-AT" sz="1400" dirty="0"/>
              <a:t>A</a:t>
            </a:r>
            <a:r>
              <a:rPr lang="de-AT" sz="1400" dirty="0" smtClean="0"/>
              <a:t>bwicklung des Zylinderstumpfmantels in SE Blechteil und speichere die Datei. </a:t>
            </a:r>
          </a:p>
          <a:p>
            <a:pPr marL="285750" indent="-285750">
              <a:buFont typeface="Symbol" panose="05050102010706020507" pitchFamily="18" charset="2"/>
              <a:buChar char="-"/>
            </a:pPr>
            <a:r>
              <a:rPr lang="de-AT" sz="1400" dirty="0" smtClean="0"/>
              <a:t>Erzeuge die Zeichnungsableitung der </a:t>
            </a:r>
            <a:r>
              <a:rPr lang="de-AT" sz="1400" dirty="0"/>
              <a:t>D</a:t>
            </a:r>
            <a:r>
              <a:rPr lang="de-AT" sz="1400" dirty="0" smtClean="0"/>
              <a:t>atei, wie sie unten abgebildet ist. Füge auch die Abwicklung in die Zeichnungsableitung ein. </a:t>
            </a:r>
            <a:endParaRPr lang="de-AT" sz="1400" dirty="0"/>
          </a:p>
        </p:txBody>
      </p:sp>
      <p:grpSp>
        <p:nvGrpSpPr>
          <p:cNvPr id="14" name="Gruppieren 13"/>
          <p:cNvGrpSpPr/>
          <p:nvPr/>
        </p:nvGrpSpPr>
        <p:grpSpPr>
          <a:xfrm>
            <a:off x="7038171" y="568293"/>
            <a:ext cx="2034329" cy="3201013"/>
            <a:chOff x="1081894" y="2008740"/>
            <a:chExt cx="2817552" cy="4433414"/>
          </a:xfrm>
        </p:grpSpPr>
        <p:sp>
          <p:nvSpPr>
            <p:cNvPr id="16" name="Line 18"/>
            <p:cNvSpPr>
              <a:spLocks noChangeShapeType="1"/>
            </p:cNvSpPr>
            <p:nvPr/>
          </p:nvSpPr>
          <p:spPr bwMode="auto">
            <a:xfrm flipH="1">
              <a:off x="1453376" y="4085289"/>
              <a:ext cx="2081904"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8" name="Line 19"/>
            <p:cNvSpPr>
              <a:spLocks noChangeShapeType="1"/>
            </p:cNvSpPr>
            <p:nvPr/>
          </p:nvSpPr>
          <p:spPr bwMode="auto">
            <a:xfrm flipV="1">
              <a:off x="3535280" y="3671586"/>
              <a:ext cx="0" cy="41370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19" name="Line 20"/>
            <p:cNvSpPr>
              <a:spLocks noChangeShapeType="1"/>
            </p:cNvSpPr>
            <p:nvPr/>
          </p:nvSpPr>
          <p:spPr bwMode="auto">
            <a:xfrm>
              <a:off x="1453376" y="2008740"/>
              <a:ext cx="2081904" cy="166284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0" name="Line 21"/>
            <p:cNvSpPr>
              <a:spLocks noChangeShapeType="1"/>
            </p:cNvSpPr>
            <p:nvPr/>
          </p:nvSpPr>
          <p:spPr bwMode="auto">
            <a:xfrm>
              <a:off x="1453376" y="2008740"/>
              <a:ext cx="0" cy="207654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1" name="Line 477"/>
            <p:cNvSpPr>
              <a:spLocks noChangeShapeType="1"/>
            </p:cNvSpPr>
            <p:nvPr/>
          </p:nvSpPr>
          <p:spPr bwMode="auto">
            <a:xfrm>
              <a:off x="2493659" y="2837919"/>
              <a:ext cx="0" cy="1245916"/>
            </a:xfrm>
            <a:prstGeom prst="line">
              <a:avLst/>
            </a:prstGeom>
            <a:noFill/>
            <a:ln w="9525" cap="rnd">
              <a:solidFill>
                <a:schemeClr val="tx1"/>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2" name="Line 479"/>
            <p:cNvSpPr>
              <a:spLocks noChangeShapeType="1"/>
            </p:cNvSpPr>
            <p:nvPr/>
          </p:nvSpPr>
          <p:spPr bwMode="auto">
            <a:xfrm flipH="1">
              <a:off x="2233923" y="5404052"/>
              <a:ext cx="519472"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3" name="Line 480"/>
            <p:cNvSpPr>
              <a:spLocks noChangeShapeType="1"/>
            </p:cNvSpPr>
            <p:nvPr/>
          </p:nvSpPr>
          <p:spPr bwMode="auto">
            <a:xfrm>
              <a:off x="2493659" y="5145655"/>
              <a:ext cx="0" cy="518133"/>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4" name="Line 481"/>
            <p:cNvSpPr>
              <a:spLocks noChangeShapeType="1"/>
            </p:cNvSpPr>
            <p:nvPr/>
          </p:nvSpPr>
          <p:spPr bwMode="auto">
            <a:xfrm flipH="1">
              <a:off x="1241838" y="2008740"/>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5" name="Rectangle 483"/>
            <p:cNvSpPr>
              <a:spLocks noChangeArrowheads="1"/>
            </p:cNvSpPr>
            <p:nvPr/>
          </p:nvSpPr>
          <p:spPr bwMode="auto">
            <a:xfrm rot="16200000">
              <a:off x="1046788" y="2951334"/>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100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26" name="Line 493"/>
            <p:cNvSpPr>
              <a:spLocks noChangeShapeType="1"/>
            </p:cNvSpPr>
            <p:nvPr/>
          </p:nvSpPr>
          <p:spPr bwMode="auto">
            <a:xfrm>
              <a:off x="1307442" y="2008740"/>
              <a:ext cx="0" cy="2076549"/>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7" name="Line 494"/>
            <p:cNvSpPr>
              <a:spLocks noChangeShapeType="1"/>
            </p:cNvSpPr>
            <p:nvPr/>
          </p:nvSpPr>
          <p:spPr bwMode="auto">
            <a:xfrm>
              <a:off x="3532602" y="4085289"/>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8" name="Line 495"/>
            <p:cNvSpPr>
              <a:spLocks noChangeShapeType="1"/>
            </p:cNvSpPr>
            <p:nvPr/>
          </p:nvSpPr>
          <p:spPr bwMode="auto">
            <a:xfrm>
              <a:off x="3532602" y="3670247"/>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29" name="Rectangle 496"/>
            <p:cNvSpPr>
              <a:spLocks noChangeArrowheads="1"/>
            </p:cNvSpPr>
            <p:nvPr/>
          </p:nvSpPr>
          <p:spPr bwMode="auto">
            <a:xfrm rot="16200000">
              <a:off x="3584205" y="375665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20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30" name="Line 505"/>
            <p:cNvSpPr>
              <a:spLocks noChangeShapeType="1"/>
            </p:cNvSpPr>
            <p:nvPr/>
          </p:nvSpPr>
          <p:spPr bwMode="auto">
            <a:xfrm flipV="1">
              <a:off x="3833843" y="3670247"/>
              <a:ext cx="0" cy="415042"/>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1" name="Rectangle 506"/>
            <p:cNvSpPr>
              <a:spLocks noChangeArrowheads="1"/>
            </p:cNvSpPr>
            <p:nvPr/>
          </p:nvSpPr>
          <p:spPr bwMode="auto">
            <a:xfrm rot="19380000">
              <a:off x="3393459" y="4363816"/>
              <a:ext cx="3238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R 50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32" name="Line 508"/>
            <p:cNvSpPr>
              <a:spLocks noChangeShapeType="1"/>
            </p:cNvSpPr>
            <p:nvPr/>
          </p:nvSpPr>
          <p:spPr bwMode="auto">
            <a:xfrm flipV="1">
              <a:off x="2493659" y="4783296"/>
              <a:ext cx="822767" cy="620756"/>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3" name="Line 481"/>
            <p:cNvSpPr>
              <a:spLocks noChangeShapeType="1"/>
            </p:cNvSpPr>
            <p:nvPr/>
          </p:nvSpPr>
          <p:spPr bwMode="auto">
            <a:xfrm flipH="1">
              <a:off x="1241231" y="4084658"/>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4" name="Line 508"/>
            <p:cNvSpPr>
              <a:spLocks noChangeShapeType="1"/>
            </p:cNvSpPr>
            <p:nvPr/>
          </p:nvSpPr>
          <p:spPr bwMode="auto">
            <a:xfrm flipV="1">
              <a:off x="3327128" y="4383618"/>
              <a:ext cx="520087" cy="392392"/>
            </a:xfrm>
            <a:prstGeom prst="line">
              <a:avLst/>
            </a:prstGeom>
            <a:noFill/>
            <a:ln w="9525" cap="rnd">
              <a:solidFill>
                <a:srgbClr val="008080"/>
              </a:solidFill>
              <a:prstDash val="solid"/>
              <a:round/>
              <a:headEnd type="triangle" w="sm" len="lg"/>
              <a:tailEnd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35" name="Ellipse 34"/>
            <p:cNvSpPr/>
            <p:nvPr/>
          </p:nvSpPr>
          <p:spPr>
            <a:xfrm>
              <a:off x="1456607" y="4365226"/>
              <a:ext cx="2076928" cy="20769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
        <p:nvSpPr>
          <p:cNvPr id="3" name="Textfeld 2"/>
          <p:cNvSpPr txBox="1"/>
          <p:nvPr/>
        </p:nvSpPr>
        <p:spPr>
          <a:xfrm>
            <a:off x="0" y="2259000"/>
            <a:ext cx="7104837" cy="646331"/>
          </a:xfrm>
          <a:prstGeom prst="rect">
            <a:avLst/>
          </a:prstGeom>
          <a:noFill/>
        </p:spPr>
        <p:txBody>
          <a:bodyPr wrap="square" rtlCol="0">
            <a:spAutoFit/>
          </a:bodyPr>
          <a:lstStyle/>
          <a:p>
            <a:r>
              <a:rPr lang="de-AT" dirty="0" smtClean="0"/>
              <a:t>Füge zuletzt noch Grund- und </a:t>
            </a:r>
            <a:r>
              <a:rPr lang="de-AT" dirty="0" err="1" smtClean="0"/>
              <a:t>Aufrissansicht</a:t>
            </a:r>
            <a:r>
              <a:rPr lang="de-AT" dirty="0" smtClean="0"/>
              <a:t> ein, bemaße sie und füge auch, so wie abgebildet einen Parallelriss ein.</a:t>
            </a:r>
            <a:endParaRPr lang="de-AT" dirty="0"/>
          </a:p>
        </p:txBody>
      </p:sp>
      <p:grpSp>
        <p:nvGrpSpPr>
          <p:cNvPr id="12" name="Gruppieren 11"/>
          <p:cNvGrpSpPr/>
          <p:nvPr/>
        </p:nvGrpSpPr>
        <p:grpSpPr>
          <a:xfrm>
            <a:off x="1196625" y="3070990"/>
            <a:ext cx="5355595" cy="3553365"/>
            <a:chOff x="1196625" y="3070990"/>
            <a:chExt cx="5355595" cy="3553365"/>
          </a:xfrm>
        </p:grpSpPr>
        <p:grpSp>
          <p:nvGrpSpPr>
            <p:cNvPr id="9" name="Gruppieren 8"/>
            <p:cNvGrpSpPr/>
            <p:nvPr/>
          </p:nvGrpSpPr>
          <p:grpSpPr>
            <a:xfrm>
              <a:off x="1331640" y="3320276"/>
              <a:ext cx="5045433" cy="3164363"/>
              <a:chOff x="1081894" y="2008740"/>
              <a:chExt cx="7068878" cy="4433414"/>
            </a:xfrm>
          </p:grpSpPr>
          <p:sp>
            <p:nvSpPr>
              <p:cNvPr id="57" name="Line 472"/>
              <p:cNvSpPr>
                <a:spLocks noChangeShapeType="1"/>
              </p:cNvSpPr>
              <p:nvPr/>
            </p:nvSpPr>
            <p:spPr bwMode="auto">
              <a:xfrm>
                <a:off x="5302556" y="2591138"/>
                <a:ext cx="0" cy="935853"/>
              </a:xfrm>
              <a:prstGeom prst="line">
                <a:avLst/>
              </a:prstGeom>
              <a:ln w="12700">
                <a:solidFill>
                  <a:schemeClr val="tx1"/>
                </a:solidFill>
              </a:ln>
              <a:ex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AT">
                  <a:latin typeface="+mn-lt"/>
                </a:endParaRPr>
              </a:p>
            </p:txBody>
          </p:sp>
          <p:sp>
            <p:nvSpPr>
              <p:cNvPr id="58" name="Line 473"/>
              <p:cNvSpPr>
                <a:spLocks noChangeShapeType="1"/>
              </p:cNvSpPr>
              <p:nvPr/>
            </p:nvSpPr>
            <p:spPr bwMode="auto">
              <a:xfrm flipV="1">
                <a:off x="6603913" y="3190941"/>
                <a:ext cx="0" cy="336050"/>
              </a:xfrm>
              <a:prstGeom prst="line">
                <a:avLst/>
              </a:prstGeom>
              <a:ln w="12700">
                <a:solidFill>
                  <a:schemeClr val="tx1"/>
                </a:solidFill>
              </a:ln>
              <a:ex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AT">
                  <a:latin typeface="+mn-lt"/>
                </a:endParaRPr>
              </a:p>
            </p:txBody>
          </p:sp>
          <p:sp>
            <p:nvSpPr>
              <p:cNvPr id="59" name="Line 513"/>
              <p:cNvSpPr>
                <a:spLocks noChangeShapeType="1"/>
              </p:cNvSpPr>
              <p:nvPr/>
            </p:nvSpPr>
            <p:spPr bwMode="auto">
              <a:xfrm>
                <a:off x="4066802" y="5663788"/>
                <a:ext cx="4079461"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0" name="Line 514"/>
              <p:cNvSpPr>
                <a:spLocks noChangeShapeType="1"/>
              </p:cNvSpPr>
              <p:nvPr/>
            </p:nvSpPr>
            <p:spPr bwMode="auto">
              <a:xfrm flipV="1">
                <a:off x="8146263" y="5404052"/>
                <a:ext cx="0" cy="25973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1" name="Line 515"/>
              <p:cNvSpPr>
                <a:spLocks noChangeShapeType="1"/>
              </p:cNvSpPr>
              <p:nvPr/>
            </p:nvSpPr>
            <p:spPr bwMode="auto">
              <a:xfrm flipV="1">
                <a:off x="4066802" y="5423140"/>
                <a:ext cx="0" cy="240648"/>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grpSp>
            <p:nvGrpSpPr>
              <p:cNvPr id="62" name="Gruppieren 61"/>
              <p:cNvGrpSpPr/>
              <p:nvPr/>
            </p:nvGrpSpPr>
            <p:grpSpPr>
              <a:xfrm>
                <a:off x="1081894" y="2008740"/>
                <a:ext cx="2817552" cy="4433414"/>
                <a:chOff x="1081894" y="2008740"/>
                <a:chExt cx="2817552" cy="4433414"/>
              </a:xfrm>
            </p:grpSpPr>
            <p:sp>
              <p:nvSpPr>
                <p:cNvPr id="63" name="Line 18"/>
                <p:cNvSpPr>
                  <a:spLocks noChangeShapeType="1"/>
                </p:cNvSpPr>
                <p:nvPr/>
              </p:nvSpPr>
              <p:spPr bwMode="auto">
                <a:xfrm flipH="1">
                  <a:off x="1453376" y="4085289"/>
                  <a:ext cx="2081904" cy="0"/>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4" name="Line 19"/>
                <p:cNvSpPr>
                  <a:spLocks noChangeShapeType="1"/>
                </p:cNvSpPr>
                <p:nvPr/>
              </p:nvSpPr>
              <p:spPr bwMode="auto">
                <a:xfrm flipV="1">
                  <a:off x="3535280" y="3671586"/>
                  <a:ext cx="0" cy="413703"/>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5" name="Line 20"/>
                <p:cNvSpPr>
                  <a:spLocks noChangeShapeType="1"/>
                </p:cNvSpPr>
                <p:nvPr/>
              </p:nvSpPr>
              <p:spPr bwMode="auto">
                <a:xfrm>
                  <a:off x="1453376" y="2008740"/>
                  <a:ext cx="2081904" cy="1662846"/>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6" name="Line 21"/>
                <p:cNvSpPr>
                  <a:spLocks noChangeShapeType="1"/>
                </p:cNvSpPr>
                <p:nvPr/>
              </p:nvSpPr>
              <p:spPr bwMode="auto">
                <a:xfrm>
                  <a:off x="1453376" y="2008740"/>
                  <a:ext cx="0" cy="2076549"/>
                </a:xfrm>
                <a:prstGeom prst="line">
                  <a:avLst/>
                </a:pr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7" name="Line 477"/>
                <p:cNvSpPr>
                  <a:spLocks noChangeShapeType="1"/>
                </p:cNvSpPr>
                <p:nvPr/>
              </p:nvSpPr>
              <p:spPr bwMode="auto">
                <a:xfrm>
                  <a:off x="2493659" y="2837919"/>
                  <a:ext cx="0" cy="1245916"/>
                </a:xfrm>
                <a:prstGeom prst="line">
                  <a:avLst/>
                </a:prstGeom>
                <a:noFill/>
                <a:ln w="9525" cap="rnd">
                  <a:solidFill>
                    <a:schemeClr val="tx1"/>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8" name="Line 479"/>
                <p:cNvSpPr>
                  <a:spLocks noChangeShapeType="1"/>
                </p:cNvSpPr>
                <p:nvPr/>
              </p:nvSpPr>
              <p:spPr bwMode="auto">
                <a:xfrm flipH="1">
                  <a:off x="2233923" y="5404052"/>
                  <a:ext cx="519472"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69" name="Line 480"/>
                <p:cNvSpPr>
                  <a:spLocks noChangeShapeType="1"/>
                </p:cNvSpPr>
                <p:nvPr/>
              </p:nvSpPr>
              <p:spPr bwMode="auto">
                <a:xfrm>
                  <a:off x="2493659" y="5145655"/>
                  <a:ext cx="0" cy="518133"/>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70" name="Line 481"/>
                <p:cNvSpPr>
                  <a:spLocks noChangeShapeType="1"/>
                </p:cNvSpPr>
                <p:nvPr/>
              </p:nvSpPr>
              <p:spPr bwMode="auto">
                <a:xfrm flipH="1">
                  <a:off x="1241838" y="2008740"/>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71" name="Rectangle 483"/>
                <p:cNvSpPr>
                  <a:spLocks noChangeArrowheads="1"/>
                </p:cNvSpPr>
                <p:nvPr/>
              </p:nvSpPr>
              <p:spPr bwMode="auto">
                <a:xfrm rot="16200000">
                  <a:off x="1046788" y="2951334"/>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100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72" name="Line 493"/>
                <p:cNvSpPr>
                  <a:spLocks noChangeShapeType="1"/>
                </p:cNvSpPr>
                <p:nvPr/>
              </p:nvSpPr>
              <p:spPr bwMode="auto">
                <a:xfrm>
                  <a:off x="1307442" y="2008740"/>
                  <a:ext cx="0" cy="2076549"/>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73" name="Line 494"/>
                <p:cNvSpPr>
                  <a:spLocks noChangeShapeType="1"/>
                </p:cNvSpPr>
                <p:nvPr/>
              </p:nvSpPr>
              <p:spPr bwMode="auto">
                <a:xfrm>
                  <a:off x="3532602" y="4085289"/>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74" name="Line 495"/>
                <p:cNvSpPr>
                  <a:spLocks noChangeShapeType="1"/>
                </p:cNvSpPr>
                <p:nvPr/>
              </p:nvSpPr>
              <p:spPr bwMode="auto">
                <a:xfrm>
                  <a:off x="3532602" y="3670247"/>
                  <a:ext cx="366844"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75" name="Rectangle 496"/>
                <p:cNvSpPr>
                  <a:spLocks noChangeArrowheads="1"/>
                </p:cNvSpPr>
                <p:nvPr/>
              </p:nvSpPr>
              <p:spPr bwMode="auto">
                <a:xfrm rot="16200000">
                  <a:off x="3584205" y="3756650"/>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20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76" name="Line 505"/>
                <p:cNvSpPr>
                  <a:spLocks noChangeShapeType="1"/>
                </p:cNvSpPr>
                <p:nvPr/>
              </p:nvSpPr>
              <p:spPr bwMode="auto">
                <a:xfrm flipV="1">
                  <a:off x="3833843" y="3670247"/>
                  <a:ext cx="0" cy="415042"/>
                </a:xfrm>
                <a:prstGeom prst="line">
                  <a:avLst/>
                </a:prstGeom>
                <a:noFill/>
                <a:ln w="9525" cap="rnd">
                  <a:solidFill>
                    <a:srgbClr val="008080"/>
                  </a:solidFill>
                  <a:prstDash val="solid"/>
                  <a:round/>
                  <a:headEnd type="triangle" w="sm" len="lg"/>
                  <a:tailEnd type="triangle"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77" name="Rectangle 506"/>
                <p:cNvSpPr>
                  <a:spLocks noChangeArrowheads="1"/>
                </p:cNvSpPr>
                <p:nvPr/>
              </p:nvSpPr>
              <p:spPr bwMode="auto">
                <a:xfrm rot="19380000">
                  <a:off x="3393459" y="4363816"/>
                  <a:ext cx="3238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noFill/>
                      </a:ln>
                      <a:solidFill>
                        <a:srgbClr val="008080"/>
                      </a:solidFill>
                      <a:effectLst/>
                      <a:latin typeface="Arial" panose="020B0604020202020204" pitchFamily="34" charset="0"/>
                    </a:rPr>
                    <a:t>R 50</a:t>
                  </a:r>
                  <a:endParaRPr kumimoji="0" lang="de-DE" altLang="de-DE" sz="1200" b="0" i="0" u="none" strike="noStrike" cap="none" normalizeH="0" baseline="0" dirty="0" smtClean="0">
                    <a:ln>
                      <a:noFill/>
                    </a:ln>
                    <a:solidFill>
                      <a:schemeClr val="tx1"/>
                    </a:solidFill>
                    <a:effectLst/>
                    <a:latin typeface="Arial" panose="020B0604020202020204" pitchFamily="34" charset="0"/>
                  </a:endParaRPr>
                </a:p>
              </p:txBody>
            </p:sp>
            <p:sp>
              <p:nvSpPr>
                <p:cNvPr id="78" name="Line 508"/>
                <p:cNvSpPr>
                  <a:spLocks noChangeShapeType="1"/>
                </p:cNvSpPr>
                <p:nvPr/>
              </p:nvSpPr>
              <p:spPr bwMode="auto">
                <a:xfrm flipV="1">
                  <a:off x="2493659" y="4783296"/>
                  <a:ext cx="822767" cy="620756"/>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79" name="Line 481"/>
                <p:cNvSpPr>
                  <a:spLocks noChangeShapeType="1"/>
                </p:cNvSpPr>
                <p:nvPr/>
              </p:nvSpPr>
              <p:spPr bwMode="auto">
                <a:xfrm flipH="1">
                  <a:off x="1241231" y="4084658"/>
                  <a:ext cx="211538" cy="0"/>
                </a:xfrm>
                <a:prstGeom prst="line">
                  <a:avLst/>
                </a:prstGeom>
                <a:noFill/>
                <a:ln w="9525" cap="rnd">
                  <a:solidFill>
                    <a:srgbClr val="00808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80" name="Line 508"/>
                <p:cNvSpPr>
                  <a:spLocks noChangeShapeType="1"/>
                </p:cNvSpPr>
                <p:nvPr/>
              </p:nvSpPr>
              <p:spPr bwMode="auto">
                <a:xfrm flipV="1">
                  <a:off x="3327128" y="4383618"/>
                  <a:ext cx="520087" cy="392392"/>
                </a:xfrm>
                <a:prstGeom prst="line">
                  <a:avLst/>
                </a:prstGeom>
                <a:noFill/>
                <a:ln w="9525" cap="rnd">
                  <a:solidFill>
                    <a:srgbClr val="008080"/>
                  </a:solidFill>
                  <a:prstDash val="solid"/>
                  <a:round/>
                  <a:headEnd type="triangle" w="sm" len="lg"/>
                  <a:tailEnd w="sm"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p>
              </p:txBody>
            </p:sp>
            <p:sp>
              <p:nvSpPr>
                <p:cNvPr id="81" name="Ellipse 80"/>
                <p:cNvSpPr/>
                <p:nvPr/>
              </p:nvSpPr>
              <p:spPr>
                <a:xfrm>
                  <a:off x="1456607" y="4365226"/>
                  <a:ext cx="2076928" cy="2076928"/>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
            <p:nvSpPr>
              <p:cNvPr id="82" name="Freihandform 81"/>
              <p:cNvSpPr/>
              <p:nvPr/>
            </p:nvSpPr>
            <p:spPr>
              <a:xfrm>
                <a:off x="4066016" y="4366936"/>
                <a:ext cx="4084756" cy="1052138"/>
              </a:xfrm>
              <a:custGeom>
                <a:avLst/>
                <a:gdLst>
                  <a:gd name="connsiteX0" fmla="*/ 0 w 4067503"/>
                  <a:gd name="connsiteY0" fmla="*/ 1040563 h 1072094"/>
                  <a:gd name="connsiteX1" fmla="*/ 2065283 w 4067503"/>
                  <a:gd name="connsiteY1" fmla="*/ 39 h 1072094"/>
                  <a:gd name="connsiteX2" fmla="*/ 4067503 w 4067503"/>
                  <a:gd name="connsiteY2" fmla="*/ 1072094 h 1072094"/>
                  <a:gd name="connsiteX0" fmla="*/ 0 w 4067503"/>
                  <a:gd name="connsiteY0" fmla="*/ 1050977 h 1082508"/>
                  <a:gd name="connsiteX1" fmla="*/ 678512 w 4067503"/>
                  <a:gd name="connsiteY1" fmla="*/ 566213 h 1082508"/>
                  <a:gd name="connsiteX2" fmla="*/ 2065283 w 4067503"/>
                  <a:gd name="connsiteY2" fmla="*/ 10453 h 1082508"/>
                  <a:gd name="connsiteX3" fmla="*/ 4067503 w 4067503"/>
                  <a:gd name="connsiteY3" fmla="*/ 1082508 h 1082508"/>
                  <a:gd name="connsiteX0" fmla="*/ 0 w 4067503"/>
                  <a:gd name="connsiteY0" fmla="*/ 1040532 h 1072063"/>
                  <a:gd name="connsiteX1" fmla="*/ 678512 w 4067503"/>
                  <a:gd name="connsiteY1" fmla="*/ 555768 h 1072063"/>
                  <a:gd name="connsiteX2" fmla="*/ 2065283 w 4067503"/>
                  <a:gd name="connsiteY2" fmla="*/ 8 h 1072063"/>
                  <a:gd name="connsiteX3" fmla="*/ 3392957 w 4067503"/>
                  <a:gd name="connsiteY3" fmla="*/ 544266 h 1072063"/>
                  <a:gd name="connsiteX4" fmla="*/ 4067503 w 4067503"/>
                  <a:gd name="connsiteY4" fmla="*/ 1072063 h 1072063"/>
                  <a:gd name="connsiteX0" fmla="*/ 0 w 4067503"/>
                  <a:gd name="connsiteY0" fmla="*/ 1040524 h 1072055"/>
                  <a:gd name="connsiteX1" fmla="*/ 977561 w 4067503"/>
                  <a:gd name="connsiteY1" fmla="*/ 544258 h 1072055"/>
                  <a:gd name="connsiteX2" fmla="*/ 2065283 w 4067503"/>
                  <a:gd name="connsiteY2" fmla="*/ 0 h 1072055"/>
                  <a:gd name="connsiteX3" fmla="*/ 3392957 w 4067503"/>
                  <a:gd name="connsiteY3" fmla="*/ 544258 h 1072055"/>
                  <a:gd name="connsiteX4" fmla="*/ 4067503 w 4067503"/>
                  <a:gd name="connsiteY4" fmla="*/ 1072055 h 1072055"/>
                  <a:gd name="connsiteX0" fmla="*/ 0 w 4067503"/>
                  <a:gd name="connsiteY0" fmla="*/ 1040524 h 1072055"/>
                  <a:gd name="connsiteX1" fmla="*/ 977561 w 4067503"/>
                  <a:gd name="connsiteY1" fmla="*/ 544258 h 1072055"/>
                  <a:gd name="connsiteX2" fmla="*/ 2065283 w 4067503"/>
                  <a:gd name="connsiteY2" fmla="*/ 0 h 1072055"/>
                  <a:gd name="connsiteX3" fmla="*/ 3392957 w 4067503"/>
                  <a:gd name="connsiteY3" fmla="*/ 544258 h 1072055"/>
                  <a:gd name="connsiteX4" fmla="*/ 4067503 w 4067503"/>
                  <a:gd name="connsiteY4" fmla="*/ 1072055 h 1072055"/>
                  <a:gd name="connsiteX0" fmla="*/ 0 w 4084756"/>
                  <a:gd name="connsiteY0" fmla="*/ 1052026 h 1072055"/>
                  <a:gd name="connsiteX1" fmla="*/ 994814 w 4084756"/>
                  <a:gd name="connsiteY1" fmla="*/ 544258 h 1072055"/>
                  <a:gd name="connsiteX2" fmla="*/ 2082536 w 4084756"/>
                  <a:gd name="connsiteY2" fmla="*/ 0 h 1072055"/>
                  <a:gd name="connsiteX3" fmla="*/ 3410210 w 4084756"/>
                  <a:gd name="connsiteY3" fmla="*/ 544258 h 1072055"/>
                  <a:gd name="connsiteX4" fmla="*/ 4084756 w 4084756"/>
                  <a:gd name="connsiteY4" fmla="*/ 1072055 h 1072055"/>
                  <a:gd name="connsiteX0" fmla="*/ 0 w 4084756"/>
                  <a:gd name="connsiteY0" fmla="*/ 1052026 h 1072055"/>
                  <a:gd name="connsiteX1" fmla="*/ 994814 w 4084756"/>
                  <a:gd name="connsiteY1" fmla="*/ 544258 h 1072055"/>
                  <a:gd name="connsiteX2" fmla="*/ 2082536 w 4084756"/>
                  <a:gd name="connsiteY2" fmla="*/ 0 h 1072055"/>
                  <a:gd name="connsiteX3" fmla="*/ 3410210 w 4084756"/>
                  <a:gd name="connsiteY3" fmla="*/ 544258 h 1072055"/>
                  <a:gd name="connsiteX4" fmla="*/ 4084756 w 4084756"/>
                  <a:gd name="connsiteY4" fmla="*/ 1072055 h 1072055"/>
                  <a:gd name="connsiteX0" fmla="*/ 0 w 4084756"/>
                  <a:gd name="connsiteY0" fmla="*/ 1052026 h 1072055"/>
                  <a:gd name="connsiteX1" fmla="*/ 994814 w 4084756"/>
                  <a:gd name="connsiteY1" fmla="*/ 544258 h 1072055"/>
                  <a:gd name="connsiteX2" fmla="*/ 2082536 w 4084756"/>
                  <a:gd name="connsiteY2" fmla="*/ 0 h 1072055"/>
                  <a:gd name="connsiteX3" fmla="*/ 3410210 w 4084756"/>
                  <a:gd name="connsiteY3" fmla="*/ 544258 h 1072055"/>
                  <a:gd name="connsiteX4" fmla="*/ 4084756 w 4084756"/>
                  <a:gd name="connsiteY4" fmla="*/ 1072055 h 1072055"/>
                  <a:gd name="connsiteX0" fmla="*/ 0 w 4084756"/>
                  <a:gd name="connsiteY0" fmla="*/ 1052026 h 1072055"/>
                  <a:gd name="connsiteX1" fmla="*/ 994814 w 4084756"/>
                  <a:gd name="connsiteY1" fmla="*/ 544258 h 1072055"/>
                  <a:gd name="connsiteX2" fmla="*/ 2082536 w 4084756"/>
                  <a:gd name="connsiteY2" fmla="*/ 0 h 1072055"/>
                  <a:gd name="connsiteX3" fmla="*/ 3410210 w 4084756"/>
                  <a:gd name="connsiteY3" fmla="*/ 544258 h 1072055"/>
                  <a:gd name="connsiteX4" fmla="*/ 4084756 w 4084756"/>
                  <a:gd name="connsiteY4" fmla="*/ 1072055 h 1072055"/>
                  <a:gd name="connsiteX0" fmla="*/ 0 w 4084756"/>
                  <a:gd name="connsiteY0" fmla="*/ 1052026 h 1052026"/>
                  <a:gd name="connsiteX1" fmla="*/ 994814 w 4084756"/>
                  <a:gd name="connsiteY1" fmla="*/ 544258 h 1052026"/>
                  <a:gd name="connsiteX2" fmla="*/ 2082536 w 4084756"/>
                  <a:gd name="connsiteY2" fmla="*/ 0 h 1052026"/>
                  <a:gd name="connsiteX3" fmla="*/ 3410210 w 4084756"/>
                  <a:gd name="connsiteY3" fmla="*/ 544258 h 1052026"/>
                  <a:gd name="connsiteX4" fmla="*/ 4084756 w 4084756"/>
                  <a:gd name="connsiteY4" fmla="*/ 1037550 h 1052026"/>
                  <a:gd name="connsiteX0" fmla="*/ 0 w 4084756"/>
                  <a:gd name="connsiteY0" fmla="*/ 1052026 h 1052026"/>
                  <a:gd name="connsiteX1" fmla="*/ 994814 w 4084756"/>
                  <a:gd name="connsiteY1" fmla="*/ 544258 h 1052026"/>
                  <a:gd name="connsiteX2" fmla="*/ 2082536 w 4084756"/>
                  <a:gd name="connsiteY2" fmla="*/ 0 h 1052026"/>
                  <a:gd name="connsiteX3" fmla="*/ 3410210 w 4084756"/>
                  <a:gd name="connsiteY3" fmla="*/ 544258 h 1052026"/>
                  <a:gd name="connsiteX4" fmla="*/ 4084756 w 4084756"/>
                  <a:gd name="connsiteY4" fmla="*/ 1037550 h 1052026"/>
                  <a:gd name="connsiteX0" fmla="*/ 0 w 4084756"/>
                  <a:gd name="connsiteY0" fmla="*/ 1052138 h 1052138"/>
                  <a:gd name="connsiteX1" fmla="*/ 994814 w 4084756"/>
                  <a:gd name="connsiteY1" fmla="*/ 544370 h 1052138"/>
                  <a:gd name="connsiteX2" fmla="*/ 2082536 w 4084756"/>
                  <a:gd name="connsiteY2" fmla="*/ 112 h 1052138"/>
                  <a:gd name="connsiteX3" fmla="*/ 3139916 w 4084756"/>
                  <a:gd name="connsiteY3" fmla="*/ 584626 h 1052138"/>
                  <a:gd name="connsiteX4" fmla="*/ 4084756 w 4084756"/>
                  <a:gd name="connsiteY4" fmla="*/ 1037662 h 1052138"/>
                  <a:gd name="connsiteX0" fmla="*/ 0 w 4084756"/>
                  <a:gd name="connsiteY0" fmla="*/ 1052138 h 1052138"/>
                  <a:gd name="connsiteX1" fmla="*/ 994814 w 4084756"/>
                  <a:gd name="connsiteY1" fmla="*/ 544370 h 1052138"/>
                  <a:gd name="connsiteX2" fmla="*/ 2082536 w 4084756"/>
                  <a:gd name="connsiteY2" fmla="*/ 112 h 1052138"/>
                  <a:gd name="connsiteX3" fmla="*/ 3139916 w 4084756"/>
                  <a:gd name="connsiteY3" fmla="*/ 584626 h 1052138"/>
                  <a:gd name="connsiteX4" fmla="*/ 4084756 w 4084756"/>
                  <a:gd name="connsiteY4" fmla="*/ 1037662 h 1052138"/>
                  <a:gd name="connsiteX0" fmla="*/ 0 w 4084756"/>
                  <a:gd name="connsiteY0" fmla="*/ 1052138 h 1052138"/>
                  <a:gd name="connsiteX1" fmla="*/ 994814 w 4084756"/>
                  <a:gd name="connsiteY1" fmla="*/ 544370 h 1052138"/>
                  <a:gd name="connsiteX2" fmla="*/ 2082536 w 4084756"/>
                  <a:gd name="connsiteY2" fmla="*/ 112 h 1052138"/>
                  <a:gd name="connsiteX3" fmla="*/ 3139916 w 4084756"/>
                  <a:gd name="connsiteY3" fmla="*/ 584626 h 1052138"/>
                  <a:gd name="connsiteX4" fmla="*/ 4084756 w 4084756"/>
                  <a:gd name="connsiteY4" fmla="*/ 1037662 h 1052138"/>
                  <a:gd name="connsiteX0" fmla="*/ 0 w 4084756"/>
                  <a:gd name="connsiteY0" fmla="*/ 1052138 h 1052138"/>
                  <a:gd name="connsiteX1" fmla="*/ 994814 w 4084756"/>
                  <a:gd name="connsiteY1" fmla="*/ 544370 h 1052138"/>
                  <a:gd name="connsiteX2" fmla="*/ 2082536 w 4084756"/>
                  <a:gd name="connsiteY2" fmla="*/ 112 h 1052138"/>
                  <a:gd name="connsiteX3" fmla="*/ 3139916 w 4084756"/>
                  <a:gd name="connsiteY3" fmla="*/ 584626 h 1052138"/>
                  <a:gd name="connsiteX4" fmla="*/ 4084756 w 4084756"/>
                  <a:gd name="connsiteY4" fmla="*/ 1037662 h 1052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4756" h="1052138">
                    <a:moveTo>
                      <a:pt x="0" y="1052138"/>
                    </a:moveTo>
                    <a:cubicBezTo>
                      <a:pt x="429387" y="1028854"/>
                      <a:pt x="647725" y="800221"/>
                      <a:pt x="994814" y="544370"/>
                    </a:cubicBezTo>
                    <a:cubicBezTo>
                      <a:pt x="1341903" y="288519"/>
                      <a:pt x="1725019" y="-6597"/>
                      <a:pt x="2082536" y="112"/>
                    </a:cubicBezTo>
                    <a:cubicBezTo>
                      <a:pt x="2440053" y="6821"/>
                      <a:pt x="2834968" y="331188"/>
                      <a:pt x="3139916" y="584626"/>
                    </a:cubicBezTo>
                    <a:cubicBezTo>
                      <a:pt x="3444864" y="838064"/>
                      <a:pt x="3725041" y="1024458"/>
                      <a:pt x="4084756" y="1037662"/>
                    </a:cubicBezTo>
                  </a:path>
                </a:pathLst>
              </a:custGeom>
              <a:noFill/>
              <a:ln w="1270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AT">
                  <a:solidFill>
                    <a:schemeClr val="tx1"/>
                  </a:solidFill>
                  <a:latin typeface="Arial" charset="0"/>
                </a:endParaRPr>
              </a:p>
            </p:txBody>
          </p:sp>
          <p:sp>
            <p:nvSpPr>
              <p:cNvPr id="83" name="Bogen 82"/>
              <p:cNvSpPr/>
              <p:nvPr/>
            </p:nvSpPr>
            <p:spPr>
              <a:xfrm>
                <a:off x="5314950" y="3149902"/>
                <a:ext cx="1290638" cy="762492"/>
              </a:xfrm>
              <a:prstGeom prst="arc">
                <a:avLst>
                  <a:gd name="adj1" fmla="val 13030496"/>
                  <a:gd name="adj2" fmla="val 2082602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84" name="Bogen 83"/>
              <p:cNvSpPr/>
              <p:nvPr/>
            </p:nvSpPr>
            <p:spPr>
              <a:xfrm>
                <a:off x="5303043" y="3147521"/>
                <a:ext cx="1300163" cy="752967"/>
              </a:xfrm>
              <a:prstGeom prst="arc">
                <a:avLst>
                  <a:gd name="adj1" fmla="val 21583949"/>
                  <a:gd name="adj2" fmla="val 1083848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85" name="Ellipse 84"/>
              <p:cNvSpPr/>
              <p:nvPr/>
            </p:nvSpPr>
            <p:spPr>
              <a:xfrm rot="3229237">
                <a:off x="5126400" y="2365911"/>
                <a:ext cx="1656915" cy="1057306"/>
              </a:xfrm>
              <a:prstGeom prst="ellips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solidFill>
                    <a:schemeClr val="tx1"/>
                  </a:solidFill>
                </a:endParaRPr>
              </a:p>
            </p:txBody>
          </p:sp>
        </p:grpSp>
        <p:sp>
          <p:nvSpPr>
            <p:cNvPr id="10" name="Rechteck 9"/>
            <p:cNvSpPr/>
            <p:nvPr/>
          </p:nvSpPr>
          <p:spPr>
            <a:xfrm>
              <a:off x="1196625" y="3070990"/>
              <a:ext cx="5355595" cy="355336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extLst>
      <p:ext uri="{BB962C8B-B14F-4D97-AF65-F5344CB8AC3E}">
        <p14:creationId xmlns:p14="http://schemas.microsoft.com/office/powerpoint/2010/main" val="320676917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Helgrid_Master">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veritas_hz</Template>
  <TotalTime>0</TotalTime>
  <Words>836</Words>
  <Application>Microsoft Office PowerPoint</Application>
  <PresentationFormat>Bildschirmpräsentation (4:3)</PresentationFormat>
  <Paragraphs>78</Paragraphs>
  <Slides>6</Slides>
  <Notes>6</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Helgrid_Master</vt:lpstr>
      <vt:lpstr>Beispiel: Netz eines Zylinderstumpfes mit Solid Edge ST8</vt:lpstr>
      <vt:lpstr>Beispiel: Netz eines Zylinderstumpfes mit Solid Edge ST8</vt:lpstr>
      <vt:lpstr>Beispiel: Netz eines Zylinderstumpfes mit Solid Edge ST8</vt:lpstr>
      <vt:lpstr>Beispiel: Netz eines Zylinderstumpfes mit Solid Edge ST8</vt:lpstr>
      <vt:lpstr>Beispiel: Netz eines Zylinderstumpfes mit Solid Edge ST8</vt:lpstr>
      <vt:lpstr>Beispiel: Netz eines Zylinderstumpfes mit Solid Edge ST8</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Beispiel: Schnitt eines Drehzylinders mit einer Ebene</dc:title>
  <dc:creator>1 Helgrid</dc:creator>
  <cp:lastModifiedBy>1 Helgrid</cp:lastModifiedBy>
  <cp:revision>55</cp:revision>
  <dcterms:created xsi:type="dcterms:W3CDTF">2012-01-18T15:52:17Z</dcterms:created>
  <dcterms:modified xsi:type="dcterms:W3CDTF">2017-01-15T10:07:44Z</dcterms:modified>
</cp:coreProperties>
</file>