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0" r:id="rId2"/>
    <p:sldMasterId id="2147483674" r:id="rId3"/>
    <p:sldMasterId id="2147483670" r:id="rId4"/>
    <p:sldMasterId id="2147483672" r:id="rId5"/>
  </p:sldMasterIdLst>
  <p:notesMasterIdLst>
    <p:notesMasterId r:id="rId12"/>
  </p:notesMasterIdLst>
  <p:handoutMasterIdLst>
    <p:handoutMasterId r:id="rId13"/>
  </p:handoutMasterIdLst>
  <p:sldIdLst>
    <p:sldId id="259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uEPDGYxb9Q5Ni2vKNWBOA==" hashData="Ya915j1H4LUy05PfJqSgyCeoyR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80"/>
    <a:srgbClr val="0000FF"/>
    <a:srgbClr val="FF6600"/>
    <a:srgbClr val="9900FF"/>
    <a:srgbClr val="C8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pfzeilenplatzhalter 1"/>
          <p:cNvSpPr>
            <a:spLocks noGrp="1"/>
          </p:cNvSpPr>
          <p:nvPr>
            <p:ph type="hdr" sz="quarter"/>
          </p:nvPr>
        </p:nvSpPr>
        <p:spPr>
          <a:xfrm>
            <a:off x="-6097" y="200922"/>
            <a:ext cx="6864097" cy="511731"/>
          </a:xfrm>
          <a:prstGeom prst="rect">
            <a:avLst/>
          </a:prstGeom>
        </p:spPr>
        <p:txBody>
          <a:bodyPr vert="horz" lIns="99040" tIns="49521" rIns="99040" bIns="49521" rtlCol="0" anchor="ctr" anchorCtr="0"/>
          <a:lstStyle>
            <a:lvl1pPr algn="l">
              <a:defRPr sz="1300"/>
            </a:lvl1pPr>
          </a:lstStyle>
          <a:p>
            <a:pPr algn="ctr"/>
            <a:r>
              <a:rPr lang="de-AT" sz="1600" dirty="0" smtClean="0"/>
              <a:t>Beispiel B, C: Schnitt Gerade - Ebene mit CAD (Solid Edge und GAM)</a:t>
            </a:r>
            <a:endParaRPr lang="de-DE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3159267" y="8868412"/>
            <a:ext cx="3698733" cy="275588"/>
          </a:xfrm>
          <a:prstGeom prst="rect">
            <a:avLst/>
          </a:prstGeom>
          <a:noFill/>
        </p:spPr>
        <p:txBody>
          <a:bodyPr wrap="square" lIns="99040" tIns="49521" rIns="99040" bIns="49521" rtlCol="0" anchor="ctr">
            <a:spAutoFit/>
          </a:bodyPr>
          <a:lstStyle/>
          <a:p>
            <a:pPr algn="r"/>
            <a:r>
              <a:rPr lang="de-AT" sz="1100" dirty="0" smtClean="0"/>
              <a:t>04_06_02_te_bc</a:t>
            </a:r>
            <a:endParaRPr lang="de-AT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-1" y="8882390"/>
            <a:ext cx="3654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 © Mag. </a:t>
            </a:r>
            <a:r>
              <a:rPr lang="de-AT" sz="1100" dirty="0" err="1" smtClean="0"/>
              <a:t>Helgrid</a:t>
            </a:r>
            <a:r>
              <a:rPr lang="de-AT" sz="1100" dirty="0" smtClean="0"/>
              <a:t> Müller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160915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37BA-151A-40ED-934E-0FEF0CF97531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271-AAD0-4104-8851-2666C979F7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4572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B3E5CC-1D03-4342-AD81-4A5399B2BB69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7D358-3976-4C98-BFEA-48581629DE6B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  <p:pic>
        <p:nvPicPr>
          <p:cNvPr id="4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</a:t>
            </a:r>
            <a:r>
              <a:rPr lang="de-DE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Helgrid</a:t>
            </a:r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Müller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Sandra Losbichler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5501" y="953725"/>
            <a:ext cx="1416149" cy="207603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/>
          <a:p>
            <a:pPr algn="ctr"/>
            <a:endParaRPr lang="de-AT" sz="260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 B: Schnitt Gerade - Ebene mit CAD </a:t>
            </a:r>
            <a:r>
              <a:rPr lang="de-AT" sz="1600" dirty="0" smtClean="0"/>
              <a:t>(Solid Edge und GAM)</a:t>
            </a:r>
            <a:endParaRPr lang="de-AT" sz="1600" dirty="0"/>
          </a:p>
        </p:txBody>
      </p:sp>
      <p:sp>
        <p:nvSpPr>
          <p:cNvPr id="24" name="Textfeld 23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mit </a:t>
            </a:r>
            <a:r>
              <a:rPr lang="de-AT" sz="1400" dirty="0"/>
              <a:t>Hilfe von 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/>
              <a:t>Solid Edge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 err="1" smtClean="0"/>
              <a:t>Gam</a:t>
            </a:r>
            <a:endParaRPr lang="de-AT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915" y="4946471"/>
            <a:ext cx="6628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Fülle die Dreiecksfläche mit dem Befehl begrenzt. (Registerkarte Flächenmodellierung/ Befehlsgruppe Flächen).</a:t>
            </a:r>
            <a:endParaRPr lang="de-AT" dirty="0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" y="4946471"/>
            <a:ext cx="390525" cy="342900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1" y="1398913"/>
            <a:ext cx="6622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 Erzeuge das Dreieck über den Befehl „Kurve über Tabelle“ (Registerkarte Flächenmodellierung/ Befehlsgruppe Kurven/ </a:t>
            </a:r>
            <a:r>
              <a:rPr lang="de-AT" dirty="0" err="1" smtClean="0"/>
              <a:t>Flyout</a:t>
            </a:r>
            <a:r>
              <a:rPr lang="de-AT" dirty="0" smtClean="0"/>
              <a:t> Eigenpunkt).</a:t>
            </a:r>
            <a:endParaRPr lang="de-AT" dirty="0"/>
          </a:p>
        </p:txBody>
      </p:sp>
      <p:pic>
        <p:nvPicPr>
          <p:cNvPr id="31" name="Grafik 30" descr="Schnitt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058" y="1382261"/>
            <a:ext cx="352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feld 31"/>
          <p:cNvSpPr txBox="1"/>
          <p:nvPr/>
        </p:nvSpPr>
        <p:spPr>
          <a:xfrm>
            <a:off x="5501" y="2596919"/>
            <a:ext cx="6546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Multipliziere alle Koordinaten mit 10, da SE in mm zeichnet. </a:t>
            </a:r>
            <a:endParaRPr lang="de-AT" dirty="0"/>
          </a:p>
        </p:txBody>
      </p:sp>
      <p:sp>
        <p:nvSpPr>
          <p:cNvPr id="33" name="Rechteck 32"/>
          <p:cNvSpPr/>
          <p:nvPr/>
        </p:nvSpPr>
        <p:spPr>
          <a:xfrm>
            <a:off x="-5515" y="3968789"/>
            <a:ext cx="6027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Öffne die Einstellungen für die Kurvenparameter. 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-5515" y="3641326"/>
            <a:ext cx="398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SE erzeugt eine Kurve.</a:t>
            </a:r>
            <a:endParaRPr lang="de-AT" dirty="0"/>
          </a:p>
        </p:txBody>
      </p:sp>
      <p:pic>
        <p:nvPicPr>
          <p:cNvPr id="35" name="Grafik 34" descr="tabellenparamete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7225" y="4083513"/>
            <a:ext cx="2514246" cy="167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feld 35"/>
          <p:cNvSpPr txBox="1"/>
          <p:nvPr/>
        </p:nvSpPr>
        <p:spPr>
          <a:xfrm>
            <a:off x="0" y="4361406"/>
            <a:ext cx="673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Stell auf </a:t>
            </a:r>
            <a:r>
              <a:rPr lang="de-DE" dirty="0">
                <a:solidFill>
                  <a:srgbClr val="FF0000"/>
                </a:solidFill>
              </a:rPr>
              <a:t>lineare Segmente </a:t>
            </a:r>
            <a:r>
              <a:rPr lang="de-DE" dirty="0"/>
              <a:t>um und wähle die Option </a:t>
            </a:r>
            <a:r>
              <a:rPr lang="de-DE" dirty="0" smtClean="0">
                <a:solidFill>
                  <a:srgbClr val="FF0000"/>
                </a:solidFill>
              </a:rPr>
              <a:t>Geschlossen</a:t>
            </a:r>
            <a:r>
              <a:rPr lang="de-DE" dirty="0" smtClean="0"/>
              <a:t>.</a:t>
            </a:r>
            <a:endParaRPr lang="de-AT" dirty="0"/>
          </a:p>
        </p:txBody>
      </p:sp>
      <p:sp>
        <p:nvSpPr>
          <p:cNvPr id="37" name="Textfeld 36"/>
          <p:cNvSpPr txBox="1"/>
          <p:nvPr/>
        </p:nvSpPr>
        <p:spPr>
          <a:xfrm>
            <a:off x="0" y="2281884"/>
            <a:ext cx="632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die Option</a:t>
            </a:r>
            <a:r>
              <a:rPr lang="de-DE" dirty="0" smtClean="0"/>
              <a:t> „Neue Tabelle erstellen“ und klick auf ok.</a:t>
            </a:r>
            <a:endParaRPr lang="de-AT" dirty="0"/>
          </a:p>
        </p:txBody>
      </p:sp>
      <p:pic>
        <p:nvPicPr>
          <p:cNvPr id="38" name="Grafik 37" descr="Tabellenkurve_ne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97225" y="1223755"/>
            <a:ext cx="2521776" cy="1202436"/>
          </a:xfrm>
          <a:prstGeom prst="rect">
            <a:avLst/>
          </a:prstGeom>
        </p:spPr>
      </p:pic>
      <p:sp>
        <p:nvSpPr>
          <p:cNvPr id="39" name="Textfeld 38"/>
          <p:cNvSpPr txBox="1"/>
          <p:nvPr/>
        </p:nvSpPr>
        <p:spPr>
          <a:xfrm>
            <a:off x="-5515" y="2966251"/>
            <a:ext cx="6512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Gib in die Tabelle die Koordinaten der drei Eckpunkte des Dreiecks </a:t>
            </a:r>
            <a:r>
              <a:rPr lang="de-AT" u="sng" dirty="0"/>
              <a:t>zeilenweise</a:t>
            </a:r>
            <a:r>
              <a:rPr lang="de-AT" dirty="0"/>
              <a:t> ein. Schließe die Tabelle.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0" y="557654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Dieser Befehl funktionierte bei Version leider nicht bei Version ST5. </a:t>
            </a:r>
            <a:br>
              <a:rPr lang="de-DE" sz="1400" dirty="0" smtClean="0"/>
            </a:br>
            <a:r>
              <a:rPr lang="de-DE" sz="1400" dirty="0" smtClean="0"/>
              <a:t>         Wähle dort </a:t>
            </a:r>
            <a:r>
              <a:rPr lang="de-AT" sz="1400" dirty="0" smtClean="0"/>
              <a:t>den </a:t>
            </a:r>
            <a:r>
              <a:rPr lang="de-AT" sz="1400" dirty="0"/>
              <a:t>Befehl Blue Surf Registerkarte </a:t>
            </a:r>
            <a:r>
              <a:rPr lang="de-DE" sz="1400" dirty="0"/>
              <a:t>Flächenmodellierung/ Befehlsgruppe Flächen</a:t>
            </a:r>
            <a:r>
              <a:rPr lang="de-AT" sz="1400" dirty="0"/>
              <a:t> und klick </a:t>
            </a:r>
            <a:r>
              <a:rPr lang="de-AT" sz="1400" dirty="0" smtClean="0"/>
              <a:t>auf</a:t>
            </a:r>
            <a:br>
              <a:rPr lang="de-AT" sz="1400" dirty="0" smtClean="0"/>
            </a:br>
            <a:r>
              <a:rPr lang="de-AT" sz="1400" dirty="0" smtClean="0"/>
              <a:t>         eine </a:t>
            </a:r>
            <a:r>
              <a:rPr lang="de-AT" sz="1400" dirty="0"/>
              <a:t>Dreieckskante</a:t>
            </a:r>
            <a:r>
              <a:rPr lang="de-AT" sz="1400" dirty="0" smtClean="0"/>
              <a:t>, </a:t>
            </a:r>
            <a:r>
              <a:rPr lang="de-AT" sz="1400" dirty="0"/>
              <a:t>dann auf den grünen Haken und danach auf eine andere Dreieckskante. Solid Edge erstellt dann eine Fläche</a:t>
            </a:r>
            <a:r>
              <a:rPr lang="de-AT" sz="1400" dirty="0" smtClean="0"/>
              <a:t>.</a:t>
            </a:r>
            <a:endParaRPr lang="de-AT" sz="1400" dirty="0"/>
          </a:p>
        </p:txBody>
      </p:sp>
      <p:pic>
        <p:nvPicPr>
          <p:cNvPr id="42" name="Grafik 41" descr="blueSurf.jpg"/>
          <p:cNvPicPr>
            <a:picLocks noChangeAspect="1"/>
          </p:cNvPicPr>
          <p:nvPr/>
        </p:nvPicPr>
        <p:blipFill>
          <a:blip r:embed="rId6" cstate="print"/>
          <a:srcRect t="11655" r="32323" b="12115"/>
          <a:stretch>
            <a:fillRect/>
          </a:stretch>
        </p:blipFill>
        <p:spPr>
          <a:xfrm>
            <a:off x="65257" y="5801566"/>
            <a:ext cx="386535" cy="369130"/>
          </a:xfrm>
          <a:prstGeom prst="rect">
            <a:avLst/>
          </a:prstGeom>
        </p:spPr>
      </p:pic>
      <p:pic>
        <p:nvPicPr>
          <p:cNvPr id="43" name="Picture 4" descr="Schnitt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72175" y="3670070"/>
            <a:ext cx="317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Ellipse 43"/>
          <p:cNvSpPr/>
          <p:nvPr/>
        </p:nvSpPr>
        <p:spPr>
          <a:xfrm>
            <a:off x="6493725" y="3596321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576" y="2466550"/>
            <a:ext cx="26384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30" grpId="0"/>
      <p:bldP spid="32" grpId="0"/>
      <p:bldP spid="33" grpId="0"/>
      <p:bldP spid="34" grpId="0"/>
      <p:bldP spid="36" grpId="0"/>
      <p:bldP spid="37" grpId="0"/>
      <p:bldP spid="39" grpId="0"/>
      <p:bldP spid="41" grpId="0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5501" y="953725"/>
            <a:ext cx="1416149" cy="207603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/>
          <a:p>
            <a:pPr algn="ctr"/>
            <a:endParaRPr lang="de-AT" sz="260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 B: Schnitt Gerade - Ebene mit CAD </a:t>
            </a:r>
            <a:r>
              <a:rPr lang="de-AT" sz="1600" dirty="0" smtClean="0"/>
              <a:t>(Solid Edge und GAM)</a:t>
            </a:r>
            <a:endParaRPr lang="de-AT" sz="1600" dirty="0"/>
          </a:p>
        </p:txBody>
      </p:sp>
      <p:sp>
        <p:nvSpPr>
          <p:cNvPr id="24" name="Textfeld 23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mit </a:t>
            </a:r>
            <a:r>
              <a:rPr lang="de-AT" sz="1400" dirty="0"/>
              <a:t>Hilfe von 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/>
              <a:t>Solid Edge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 err="1" smtClean="0"/>
              <a:t>Gam</a:t>
            </a:r>
            <a:endParaRPr lang="de-AT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0" y="133554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Öffne nochmals</a:t>
            </a:r>
            <a:br>
              <a:rPr lang="de-AT" dirty="0" smtClean="0"/>
            </a:br>
            <a:r>
              <a:rPr lang="de-AT" dirty="0" smtClean="0"/>
              <a:t>      den Befehl „Kurve über Tabelle“ aus Registerkarte Flächenmodellierung/ Befehlsgruppe Kurven/ </a:t>
            </a:r>
            <a:r>
              <a:rPr lang="de-AT" dirty="0" err="1" smtClean="0"/>
              <a:t>Flyout</a:t>
            </a:r>
            <a:r>
              <a:rPr lang="de-AT" dirty="0" smtClean="0"/>
              <a:t> Eigenpunkt. </a:t>
            </a:r>
            <a:endParaRPr lang="de-AT" dirty="0"/>
          </a:p>
        </p:txBody>
      </p:sp>
      <p:pic>
        <p:nvPicPr>
          <p:cNvPr id="23" name="Picture 2" descr="Schnitt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50575"/>
            <a:ext cx="352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feld 24"/>
          <p:cNvSpPr txBox="1"/>
          <p:nvPr/>
        </p:nvSpPr>
        <p:spPr>
          <a:xfrm>
            <a:off x="0" y="3045730"/>
            <a:ext cx="6417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Gib in die Tabelle die Koordinaten der </a:t>
            </a:r>
            <a:r>
              <a:rPr lang="de-AT" dirty="0" smtClean="0"/>
              <a:t>Punkte P und Q der Geraden </a:t>
            </a:r>
            <a:r>
              <a:rPr lang="de-AT" u="sng" dirty="0"/>
              <a:t>zeilenweise</a:t>
            </a:r>
            <a:r>
              <a:rPr lang="de-AT" dirty="0"/>
              <a:t> ein. Schließe die Tabelle.</a:t>
            </a:r>
          </a:p>
        </p:txBody>
      </p:sp>
      <p:pic>
        <p:nvPicPr>
          <p:cNvPr id="27" name="Picture 3" descr="Schnitt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2210" y="4779150"/>
            <a:ext cx="26098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Schnitt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2175" y="4284095"/>
            <a:ext cx="317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Ellipse 44"/>
          <p:cNvSpPr/>
          <p:nvPr/>
        </p:nvSpPr>
        <p:spPr>
          <a:xfrm>
            <a:off x="6493725" y="4210346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Textfeld 45"/>
          <p:cNvSpPr txBox="1"/>
          <p:nvPr/>
        </p:nvSpPr>
        <p:spPr>
          <a:xfrm>
            <a:off x="0" y="4852899"/>
            <a:ext cx="592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Wähle „Lineare Segmente“ und „</a:t>
            </a:r>
            <a:r>
              <a:rPr lang="de-DE" dirty="0" smtClean="0">
                <a:solidFill>
                  <a:srgbClr val="FF0000"/>
                </a:solidFill>
              </a:rPr>
              <a:t>offen</a:t>
            </a:r>
            <a:r>
              <a:rPr lang="de-DE" dirty="0" smtClean="0"/>
              <a:t>“. Dadurch wird die Gerade gezeichnet. Klicke dann auf Fertig stellen. </a:t>
            </a:r>
            <a:endParaRPr lang="de-AT" dirty="0"/>
          </a:p>
        </p:txBody>
      </p:sp>
      <p:sp>
        <p:nvSpPr>
          <p:cNvPr id="47" name="Textfeld 46"/>
          <p:cNvSpPr txBox="1"/>
          <p:nvPr/>
        </p:nvSpPr>
        <p:spPr>
          <a:xfrm>
            <a:off x="0" y="2258870"/>
            <a:ext cx="632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die Option</a:t>
            </a:r>
            <a:r>
              <a:rPr lang="de-DE" dirty="0" smtClean="0"/>
              <a:t> Neue Tabelle erstellen und klick auf ok.</a:t>
            </a:r>
            <a:endParaRPr lang="de-AT" dirty="0"/>
          </a:p>
        </p:txBody>
      </p:sp>
      <p:pic>
        <p:nvPicPr>
          <p:cNvPr id="48" name="Grafik 47" descr="Tabellenkurve_ne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7215" y="1853825"/>
            <a:ext cx="2521776" cy="1202436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0" y="4194085"/>
            <a:ext cx="592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Öffne die Einstellungen für die Kurvenparameter. </a:t>
            </a:r>
          </a:p>
        </p:txBody>
      </p:sp>
      <p:sp>
        <p:nvSpPr>
          <p:cNvPr id="59" name="Ellipse 58"/>
          <p:cNvSpPr/>
          <p:nvPr/>
        </p:nvSpPr>
        <p:spPr>
          <a:xfrm>
            <a:off x="7714298" y="5186839"/>
            <a:ext cx="79200" cy="7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0" name="Ellipse 59"/>
          <p:cNvSpPr/>
          <p:nvPr/>
        </p:nvSpPr>
        <p:spPr>
          <a:xfrm>
            <a:off x="7714298" y="5336857"/>
            <a:ext cx="79200" cy="7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1" name="Ellipse 60"/>
          <p:cNvSpPr/>
          <p:nvPr/>
        </p:nvSpPr>
        <p:spPr>
          <a:xfrm>
            <a:off x="7734862" y="5204742"/>
            <a:ext cx="39600" cy="39600"/>
          </a:xfrm>
          <a:prstGeom prst="ellipse">
            <a:avLst/>
          </a:prstGeom>
          <a:solidFill>
            <a:srgbClr val="00B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2" name="Textfeld 61"/>
          <p:cNvSpPr txBox="1"/>
          <p:nvPr/>
        </p:nvSpPr>
        <p:spPr>
          <a:xfrm>
            <a:off x="5501" y="2596919"/>
            <a:ext cx="6546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Multipliziere alle Koordinaten mit 10, da SE in mm zeichnet. </a:t>
            </a:r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041" y="3056261"/>
            <a:ext cx="26479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Textfeld 62"/>
          <p:cNvSpPr txBox="1"/>
          <p:nvPr/>
        </p:nvSpPr>
        <p:spPr>
          <a:xfrm>
            <a:off x="-5515" y="3641326"/>
            <a:ext cx="6332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SE erzeugt nichts und gibt eine Fehlermeldung aus.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41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/>
      <p:bldP spid="45" grpId="0" animBg="1"/>
      <p:bldP spid="46" grpId="0"/>
      <p:bldP spid="47" grpId="0"/>
      <p:bldP spid="49" grpId="0"/>
      <p:bldP spid="59" grpId="0" animBg="1"/>
      <p:bldP spid="60" grpId="0" animBg="1"/>
      <p:bldP spid="61" grpId="0" animBg="1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5501" y="953725"/>
            <a:ext cx="1416149" cy="207603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/>
          <a:p>
            <a:pPr algn="ctr"/>
            <a:endParaRPr lang="de-AT" sz="260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 B: Schnitt Gerade - Ebene mit CAD </a:t>
            </a:r>
            <a:r>
              <a:rPr lang="de-AT" sz="1600" dirty="0" smtClean="0"/>
              <a:t>(Solid Edge und GAM)</a:t>
            </a:r>
            <a:endParaRPr lang="de-AT" sz="1600" dirty="0"/>
          </a:p>
        </p:txBody>
      </p:sp>
      <p:sp>
        <p:nvSpPr>
          <p:cNvPr id="24" name="Textfeld 23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mit </a:t>
            </a:r>
            <a:r>
              <a:rPr lang="de-AT" sz="1400" dirty="0"/>
              <a:t>Hilfe von 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/>
              <a:t>Solid Edge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 err="1" smtClean="0"/>
              <a:t>Gam</a:t>
            </a:r>
            <a:endParaRPr lang="de-AT" sz="1400" dirty="0"/>
          </a:p>
        </p:txBody>
      </p:sp>
      <p:pic>
        <p:nvPicPr>
          <p:cNvPr id="21" name="Picture 2" descr="Sichtbarke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70555"/>
            <a:ext cx="1524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Ellipse 27"/>
          <p:cNvSpPr/>
          <p:nvPr/>
        </p:nvSpPr>
        <p:spPr>
          <a:xfrm>
            <a:off x="0" y="1418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Textfeld 28"/>
          <p:cNvSpPr txBox="1"/>
          <p:nvPr/>
        </p:nvSpPr>
        <p:spPr>
          <a:xfrm>
            <a:off x="1601669" y="1200525"/>
            <a:ext cx="7542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Wähle danach bei den Sichtbarkeitsoptionen das Symbol „Sichtbare Kanten“. Dadurch kommt die Sichtbarkeit der Geraden in Bezug auf das Dreieck am besten zur Geltung. Man sieht, wo der Durchstoßpunkt ist.</a:t>
            </a:r>
            <a:endParaRPr lang="de-AT" dirty="0"/>
          </a:p>
        </p:txBody>
      </p:sp>
      <p:pic>
        <p:nvPicPr>
          <p:cNvPr id="30" name="Picture 3" descr="Kurve tei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68860"/>
            <a:ext cx="3619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feld 30"/>
          <p:cNvSpPr txBox="1"/>
          <p:nvPr/>
        </p:nvSpPr>
        <p:spPr>
          <a:xfrm>
            <a:off x="476545" y="2123855"/>
            <a:ext cx="8658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Wähle den Befehl Teilen aus Registerkarte Flächenmodellierung/ Befehlsgruppe Kurven. </a:t>
            </a:r>
            <a:endParaRPr lang="de-AT" dirty="0"/>
          </a:p>
        </p:txBody>
      </p:sp>
      <p:sp>
        <p:nvSpPr>
          <p:cNvPr id="33" name="Textfeld 32"/>
          <p:cNvSpPr txBox="1"/>
          <p:nvPr/>
        </p:nvSpPr>
        <p:spPr>
          <a:xfrm>
            <a:off x="1" y="2740856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Wähle oben in der Befehlsleiste die Option „einzeln“, klicke auf die Gerade und danach auf den grünen Haken. Wähle danach die Option </a:t>
            </a:r>
            <a:br>
              <a:rPr lang="de-DE" dirty="0" smtClean="0"/>
            </a:br>
            <a:r>
              <a:rPr lang="de-DE" dirty="0" smtClean="0"/>
              <a:t>„Formelement“, klicke auf das Dreieck und bestätige </a:t>
            </a:r>
            <a:br>
              <a:rPr lang="de-DE" dirty="0" smtClean="0"/>
            </a:br>
            <a:r>
              <a:rPr lang="de-DE" dirty="0" smtClean="0"/>
              <a:t>wieder mit Klick auf den Haken. </a:t>
            </a:r>
            <a:endParaRPr lang="de-AT" dirty="0"/>
          </a:p>
        </p:txBody>
      </p:sp>
      <p:sp>
        <p:nvSpPr>
          <p:cNvPr id="2" name="Textfeld 1"/>
          <p:cNvSpPr txBox="1"/>
          <p:nvPr/>
        </p:nvSpPr>
        <p:spPr>
          <a:xfrm>
            <a:off x="1" y="3931892"/>
            <a:ext cx="5562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Der Schnittpunkt wurde nun vom Programm erfasst und kann mit Registerkarte Prüfen/Befehlsgruppe 3D Messen/ Befehl Element abfragen koordinatenmäßig gemessen werden, indem man auf den Schnittpunkt klickt</a:t>
            </a:r>
            <a:r>
              <a:rPr lang="de-DE" dirty="0" smtClean="0"/>
              <a:t>.</a:t>
            </a:r>
            <a:endParaRPr lang="de-A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24188"/>
            <a:ext cx="36576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38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/>
      <p:bldP spid="31" grpId="0"/>
      <p:bldP spid="3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84" y="2308134"/>
            <a:ext cx="40767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hteck 25"/>
          <p:cNvSpPr/>
          <p:nvPr/>
        </p:nvSpPr>
        <p:spPr>
          <a:xfrm>
            <a:off x="5501" y="1151167"/>
            <a:ext cx="1416149" cy="207603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/>
          <a:p>
            <a:pPr algn="ctr"/>
            <a:endParaRPr lang="de-AT" sz="260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 C: Schnitt Gerade - Ebene mit CAD </a:t>
            </a:r>
            <a:r>
              <a:rPr lang="de-AT" sz="1600" dirty="0" smtClean="0"/>
              <a:t>(Solid Edge und GAM)</a:t>
            </a:r>
            <a:endParaRPr lang="de-AT" sz="1600" dirty="0"/>
          </a:p>
        </p:txBody>
      </p:sp>
      <p:sp>
        <p:nvSpPr>
          <p:cNvPr id="24" name="Textfeld 23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mit </a:t>
            </a:r>
            <a:r>
              <a:rPr lang="de-AT" sz="1400" dirty="0"/>
              <a:t>Hilfe von 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/>
              <a:t>Solid Edge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 err="1" smtClean="0"/>
              <a:t>Gam</a:t>
            </a:r>
            <a:endParaRPr lang="de-AT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0" y="135914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3D- Objekte/ Koordinatenachsen und klick auf </a:t>
            </a:r>
            <a:r>
              <a:rPr lang="de-AT" dirty="0" err="1" smtClean="0"/>
              <a:t>ok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14" name="Textfeld 13"/>
          <p:cNvSpPr txBox="1"/>
          <p:nvPr/>
        </p:nvSpPr>
        <p:spPr>
          <a:xfrm>
            <a:off x="0" y="171918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Man wird die Koordinatenachsen nicht benötigen, aber GAM zeichnet im folgenden Schritt kein Polygon, wenn nicht wenigstens ein Raster oder ein Koordinatensystem vorhanden ist.</a:t>
            </a:r>
            <a:endParaRPr lang="de-AT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2574281"/>
            <a:ext cx="47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2D- Objekte/ Polygon, </a:t>
            </a:r>
            <a:r>
              <a:rPr lang="de-AT" dirty="0" err="1" smtClean="0"/>
              <a:t>Spline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17" name="Ellipse 16"/>
          <p:cNvSpPr/>
          <p:nvPr/>
        </p:nvSpPr>
        <p:spPr>
          <a:xfrm>
            <a:off x="4977044" y="3654401"/>
            <a:ext cx="765085" cy="3150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Ellipse 17"/>
          <p:cNvSpPr/>
          <p:nvPr/>
        </p:nvSpPr>
        <p:spPr>
          <a:xfrm>
            <a:off x="6192180" y="5184571"/>
            <a:ext cx="198022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Rechteck 18"/>
          <p:cNvSpPr/>
          <p:nvPr/>
        </p:nvSpPr>
        <p:spPr>
          <a:xfrm>
            <a:off x="6417205" y="3969435"/>
            <a:ext cx="810090" cy="4950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0" y="5641771"/>
            <a:ext cx="4842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Das Koordinatensystem ist nicht notwendig und kann gelöscht werden.</a:t>
            </a:r>
            <a:br>
              <a:rPr lang="de-AT" dirty="0" smtClean="0"/>
            </a:br>
            <a:r>
              <a:rPr lang="de-AT" dirty="0" smtClean="0"/>
              <a:t>Bearbeiten/ Objekt löschen.</a:t>
            </a:r>
            <a:endParaRPr lang="de-AT" dirty="0"/>
          </a:p>
        </p:txBody>
      </p:sp>
      <p:sp>
        <p:nvSpPr>
          <p:cNvPr id="34" name="Textfeld 33"/>
          <p:cNvSpPr txBox="1"/>
          <p:nvPr/>
        </p:nvSpPr>
        <p:spPr>
          <a:xfrm>
            <a:off x="-24977" y="2921134"/>
            <a:ext cx="489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im R3.</a:t>
            </a:r>
            <a:endParaRPr lang="de-AT" dirty="0"/>
          </a:p>
        </p:txBody>
      </p:sp>
      <p:sp>
        <p:nvSpPr>
          <p:cNvPr id="35" name="Textfeld 34"/>
          <p:cNvSpPr txBox="1"/>
          <p:nvPr/>
        </p:nvSpPr>
        <p:spPr>
          <a:xfrm>
            <a:off x="-18425" y="3282267"/>
            <a:ext cx="489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Polygon (</a:t>
            </a:r>
            <a:r>
              <a:rPr lang="de-AT" dirty="0" err="1" smtClean="0"/>
              <a:t>Spline</a:t>
            </a:r>
            <a:r>
              <a:rPr lang="de-AT" dirty="0" smtClean="0"/>
              <a:t>) schließen. </a:t>
            </a:r>
            <a:endParaRPr lang="de-AT" dirty="0"/>
          </a:p>
        </p:txBody>
      </p:sp>
      <p:sp>
        <p:nvSpPr>
          <p:cNvPr id="36" name="Textfeld 35"/>
          <p:cNvSpPr txBox="1"/>
          <p:nvPr/>
        </p:nvSpPr>
        <p:spPr>
          <a:xfrm>
            <a:off x="5501" y="3638644"/>
            <a:ext cx="4891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Gib </a:t>
            </a:r>
            <a:r>
              <a:rPr lang="de-AT" dirty="0"/>
              <a:t>die Koordinaten der Punkte A, B und C wie nebenstehend </a:t>
            </a:r>
            <a:r>
              <a:rPr lang="de-AT" dirty="0" smtClean="0"/>
              <a:t>ein und klick auf ok und danach auf schließen.</a:t>
            </a:r>
            <a:endParaRPr lang="de-AT" dirty="0"/>
          </a:p>
        </p:txBody>
      </p:sp>
      <p:sp>
        <p:nvSpPr>
          <p:cNvPr id="37" name="Textfeld 36"/>
          <p:cNvSpPr txBox="1"/>
          <p:nvPr/>
        </p:nvSpPr>
        <p:spPr>
          <a:xfrm>
            <a:off x="-12923" y="4561792"/>
            <a:ext cx="4842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Das Programm stellt die Frage, </a:t>
            </a:r>
            <a:r>
              <a:rPr lang="de-AT" dirty="0"/>
              <a:t>ob das Polygon eine Fläche werden </a:t>
            </a:r>
            <a:r>
              <a:rPr lang="de-AT" dirty="0" smtClean="0"/>
              <a:t>soll. </a:t>
            </a:r>
            <a:endParaRPr lang="de-AT" dirty="0"/>
          </a:p>
          <a:p>
            <a:r>
              <a:rPr lang="de-AT" dirty="0" smtClean="0"/>
              <a:t>Bejahe diese Frage.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127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 animBg="1"/>
      <p:bldP spid="19" grpId="0" animBg="1"/>
      <p:bldP spid="22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5501" y="1151167"/>
            <a:ext cx="1416149" cy="207603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/>
          <a:p>
            <a:pPr algn="ctr"/>
            <a:endParaRPr lang="de-AT" sz="260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 C: Schnitt Gerade - Ebene mit CAD </a:t>
            </a:r>
            <a:r>
              <a:rPr lang="de-AT" sz="1600" dirty="0" smtClean="0"/>
              <a:t>(Solid Edge und GAM)</a:t>
            </a:r>
            <a:endParaRPr lang="de-AT" sz="1600" dirty="0"/>
          </a:p>
        </p:txBody>
      </p:sp>
      <p:sp>
        <p:nvSpPr>
          <p:cNvPr id="24" name="Textfeld 23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mit </a:t>
            </a:r>
            <a:r>
              <a:rPr lang="de-AT" sz="1400" dirty="0"/>
              <a:t>Hilfe von 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/>
              <a:t>Solid Edge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 err="1" smtClean="0"/>
              <a:t>Gam</a:t>
            </a:r>
            <a:endParaRPr lang="de-AT" sz="1400" dirty="0"/>
          </a:p>
        </p:txBody>
      </p:sp>
      <p:sp>
        <p:nvSpPr>
          <p:cNvPr id="20" name="Textfeld 19"/>
          <p:cNvSpPr txBox="1"/>
          <p:nvPr/>
        </p:nvSpPr>
        <p:spPr>
          <a:xfrm>
            <a:off x="-1" y="1268760"/>
            <a:ext cx="650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2D- Objekte/ Strecke und gib die Koordinaten der beiden Punkte der Geraden ein.</a:t>
            </a:r>
            <a:endParaRPr lang="de-AT" dirty="0"/>
          </a:p>
        </p:txBody>
      </p:sp>
      <p:sp>
        <p:nvSpPr>
          <p:cNvPr id="21" name="Textfeld 20"/>
          <p:cNvSpPr txBox="1"/>
          <p:nvPr/>
        </p:nvSpPr>
        <p:spPr>
          <a:xfrm>
            <a:off x="0" y="2348880"/>
            <a:ext cx="6552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Stelle die Sichtbarkeit auf Verdeckte Kanten punktiert um.</a:t>
            </a:r>
            <a:endParaRPr lang="de-AT" dirty="0"/>
          </a:p>
        </p:txBody>
      </p:sp>
      <p:sp>
        <p:nvSpPr>
          <p:cNvPr id="23" name="Textfeld 22"/>
          <p:cNvSpPr txBox="1"/>
          <p:nvPr/>
        </p:nvSpPr>
        <p:spPr>
          <a:xfrm>
            <a:off x="0" y="1898830"/>
            <a:ext cx="479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</a:t>
            </a:r>
            <a:r>
              <a:rPr lang="de-AT" smtClean="0"/>
              <a:t>auf ok, </a:t>
            </a:r>
            <a:r>
              <a:rPr lang="de-AT" dirty="0" smtClean="0"/>
              <a:t>dann ist die Strecke gezeichnet.</a:t>
            </a:r>
            <a:endParaRPr lang="de-AT" dirty="0"/>
          </a:p>
        </p:txBody>
      </p:sp>
      <p:pic>
        <p:nvPicPr>
          <p:cNvPr id="41" name="Grafik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348880"/>
            <a:ext cx="361950" cy="342900"/>
          </a:xfrm>
          <a:prstGeom prst="rect">
            <a:avLst/>
          </a:prstGeom>
        </p:spPr>
      </p:pic>
      <p:sp>
        <p:nvSpPr>
          <p:cNvPr id="42" name="Textfeld 41"/>
          <p:cNvSpPr txBox="1"/>
          <p:nvPr/>
        </p:nvSpPr>
        <p:spPr>
          <a:xfrm>
            <a:off x="0" y="2843935"/>
            <a:ext cx="680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Stelle eine Farbe in der rechten Symbolleiste unter OF ein und ändere die Dreiecksfarbe mit Bearbeiten/ Ändern/ Objektfarbe</a:t>
            </a:r>
            <a:endParaRPr lang="de-AT" dirty="0"/>
          </a:p>
        </p:txBody>
      </p:sp>
      <p:sp>
        <p:nvSpPr>
          <p:cNvPr id="43" name="Textfeld 42"/>
          <p:cNvSpPr txBox="1"/>
          <p:nvPr/>
        </p:nvSpPr>
        <p:spPr>
          <a:xfrm>
            <a:off x="-13337" y="3458694"/>
            <a:ext cx="9136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Stelle eine stärkere Linienstärke in der rechten Symbolleiste unter       ein und ändere die Linienstärke der Geraden mit Bearbeiten/ Ändern/ Linienstärke.</a:t>
            </a:r>
            <a:endParaRPr lang="de-AT" dirty="0"/>
          </a:p>
        </p:txBody>
      </p:sp>
      <p:sp>
        <p:nvSpPr>
          <p:cNvPr id="44" name="Textfeld 43"/>
          <p:cNvSpPr txBox="1"/>
          <p:nvPr/>
        </p:nvSpPr>
        <p:spPr>
          <a:xfrm>
            <a:off x="-41853" y="412429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Drücke die Tastenkombination </a:t>
            </a:r>
            <a:r>
              <a:rPr lang="de-AT" dirty="0" err="1" smtClean="0"/>
              <a:t>Strg+T</a:t>
            </a:r>
            <a:r>
              <a:rPr lang="de-AT" dirty="0" smtClean="0"/>
              <a:t>, um das Dreieck zu schattieren.</a:t>
            </a:r>
            <a:endParaRPr lang="de-AT" dirty="0"/>
          </a:p>
        </p:txBody>
      </p:sp>
      <p:sp>
        <p:nvSpPr>
          <p:cNvPr id="45" name="Textfeld 44"/>
          <p:cNvSpPr txBox="1"/>
          <p:nvPr/>
        </p:nvSpPr>
        <p:spPr>
          <a:xfrm>
            <a:off x="-17367" y="4555075"/>
            <a:ext cx="7154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 das Programm den Schnittpunkt der Geraden mit dem Dreieck noch nicht berechnet hat, wird die Sichtbarkeit noch falsch angezeigt.</a:t>
            </a:r>
            <a:endParaRPr lang="de-AT" dirty="0"/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385" y="3598540"/>
            <a:ext cx="3429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365" y="705031"/>
            <a:ext cx="240982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508" y="3929203"/>
            <a:ext cx="2570491" cy="229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7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 C: Schnitt Gerade - Ebene mit CAD </a:t>
            </a:r>
            <a:r>
              <a:rPr lang="de-AT" sz="1600" dirty="0" smtClean="0"/>
              <a:t>(Solid Edge und GAM)</a:t>
            </a:r>
            <a:endParaRPr lang="de-AT" sz="1600" dirty="0"/>
          </a:p>
        </p:txBody>
      </p:sp>
      <p:sp>
        <p:nvSpPr>
          <p:cNvPr id="24" name="Textfeld 23"/>
          <p:cNvSpPr txBox="1"/>
          <p:nvPr/>
        </p:nvSpPr>
        <p:spPr>
          <a:xfrm>
            <a:off x="0" y="4586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mit </a:t>
            </a:r>
            <a:r>
              <a:rPr lang="de-AT" sz="1400" dirty="0"/>
              <a:t>Hilfe von 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/>
              <a:t>Solid Edge</a:t>
            </a:r>
          </a:p>
          <a:p>
            <a:pPr marL="342900" indent="-342900" eaLnBrk="1" hangingPunct="1">
              <a:buFont typeface="+mj-lt"/>
              <a:buAutoNum type="alphaLcParenR" startAt="2"/>
            </a:pPr>
            <a:r>
              <a:rPr lang="de-AT" sz="1400" dirty="0" err="1" smtClean="0"/>
              <a:t>Gam</a:t>
            </a:r>
            <a:endParaRPr lang="de-AT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0" y="149378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Gehe zu Modellieren/ </a:t>
            </a:r>
            <a:r>
              <a:rPr lang="de-AT" dirty="0"/>
              <a:t>Zusammenfasse, </a:t>
            </a:r>
            <a:r>
              <a:rPr lang="de-AT" dirty="0" smtClean="0"/>
              <a:t>alle Schnittpunkte und Kanten</a:t>
            </a:r>
            <a:endParaRPr lang="de-AT" dirty="0"/>
          </a:p>
        </p:txBody>
      </p:sp>
      <p:sp>
        <p:nvSpPr>
          <p:cNvPr id="17" name="Textfeld 16"/>
          <p:cNvSpPr txBox="1"/>
          <p:nvPr/>
        </p:nvSpPr>
        <p:spPr>
          <a:xfrm>
            <a:off x="0" y="25289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Gam</a:t>
            </a:r>
            <a:r>
              <a:rPr lang="de-AT" dirty="0" smtClean="0"/>
              <a:t> berechnet die Verschneidung und zeigt sie an.</a:t>
            </a:r>
            <a:endParaRPr lang="de-A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33588"/>
            <a:ext cx="388620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0" y="193454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die Gerade und klick danach auf eine Dreieckskante.</a:t>
            </a:r>
            <a:endParaRPr lang="de-AT" dirty="0"/>
          </a:p>
        </p:txBody>
      </p:sp>
      <p:sp>
        <p:nvSpPr>
          <p:cNvPr id="22" name="Textfeld 21"/>
          <p:cNvSpPr txBox="1"/>
          <p:nvPr/>
        </p:nvSpPr>
        <p:spPr>
          <a:xfrm>
            <a:off x="0" y="3113965"/>
            <a:ext cx="5427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Miss die Koordinaten des Schnittpunkts mit</a:t>
            </a:r>
            <a:br>
              <a:rPr lang="de-AT" dirty="0" smtClean="0"/>
            </a:br>
            <a:r>
              <a:rPr lang="de-AT" dirty="0" smtClean="0"/>
              <a:t>Bearbeiten/ Messen/ Punkt und anschließendem Klick auf den Punkt.</a:t>
            </a:r>
            <a:endParaRPr lang="de-AT" dirty="0"/>
          </a:p>
        </p:txBody>
      </p:sp>
      <p:sp>
        <p:nvSpPr>
          <p:cNvPr id="25" name="Textfeld 24"/>
          <p:cNvSpPr txBox="1"/>
          <p:nvPr/>
        </p:nvSpPr>
        <p:spPr>
          <a:xfrm>
            <a:off x="0" y="4499828"/>
            <a:ext cx="668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Koordinaten sind ca. S (4,3/ 5/ 6).</a:t>
            </a:r>
            <a:endParaRPr lang="de-A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0" y="4914900"/>
            <a:ext cx="1600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55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22" grpId="0"/>
      <p:bldP spid="25" grpId="0"/>
    </p:bldLst>
  </p:timing>
</p:sld>
</file>

<file path=ppt/theme/theme1.xml><?xml version="1.0" encoding="utf-8"?>
<a:theme xmlns:a="http://schemas.openxmlformats.org/drawingml/2006/main" name="Helgrid_und_Veritas_h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Veritas Exampl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3.xml><?xml version="1.0" encoding="utf-8"?>
<a:theme xmlns:a="http://schemas.openxmlformats.org/drawingml/2006/main" name="Veritas_gru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Helgrid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andra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Helgrid_und_Veritas_hz</Template>
  <TotalTime>0</TotalTime>
  <Words>982</Words>
  <Application>Microsoft Office PowerPoint</Application>
  <PresentationFormat>Bildschirmpräsentation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Helgrid_und_Veritas_hz</vt:lpstr>
      <vt:lpstr>Veritas Example</vt:lpstr>
      <vt:lpstr>Veritas_gruen_Master</vt:lpstr>
      <vt:lpstr>Helgrid_Master</vt:lpstr>
      <vt:lpstr>Sandra_Master</vt:lpstr>
      <vt:lpstr>Beispiel B: Schnitt Gerade - Ebene mit CAD (Solid Edge und GAM)</vt:lpstr>
      <vt:lpstr>Beispiel B: Schnitt Gerade - Ebene mit CAD (Solid Edge und GAM)</vt:lpstr>
      <vt:lpstr>Beispiel B: Schnitt Gerade - Ebene mit CAD (Solid Edge und GAM)</vt:lpstr>
      <vt:lpstr>Beispiel C: Schnitt Gerade - Ebene mit CAD (Solid Edge und GAM)</vt:lpstr>
      <vt:lpstr>Beispiel C: Schnitt Gerade - Ebene mit CAD (Solid Edge und GAM)</vt:lpstr>
      <vt:lpstr>Beispiel C: Schnitt Gerade - Ebene mit CAD (Solid Edge und GAM)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Beispiel: Schnitt einer Geraden mit einer Ebene in Solid Edge</dc:title>
  <dc:creator>1 Helgrid</dc:creator>
  <cp:lastModifiedBy>1 Helgrid</cp:lastModifiedBy>
  <cp:revision>48</cp:revision>
  <dcterms:created xsi:type="dcterms:W3CDTF">2013-10-27T18:01:04Z</dcterms:created>
  <dcterms:modified xsi:type="dcterms:W3CDTF">2016-03-06T17:48:01Z</dcterms:modified>
</cp:coreProperties>
</file>